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440" r:id="rId3"/>
    <p:sldId id="499" r:id="rId4"/>
    <p:sldId id="258" r:id="rId5"/>
    <p:sldId id="370" r:id="rId6"/>
    <p:sldId id="259" r:id="rId7"/>
    <p:sldId id="260" r:id="rId8"/>
    <p:sldId id="261" r:id="rId9"/>
    <p:sldId id="265" r:id="rId10"/>
    <p:sldId id="262" r:id="rId11"/>
    <p:sldId id="264" r:id="rId12"/>
    <p:sldId id="298" r:id="rId13"/>
    <p:sldId id="299" r:id="rId14"/>
    <p:sldId id="300" r:id="rId15"/>
    <p:sldId id="301" r:id="rId16"/>
    <p:sldId id="302" r:id="rId17"/>
    <p:sldId id="303" r:id="rId18"/>
    <p:sldId id="266" r:id="rId19"/>
    <p:sldId id="519" r:id="rId20"/>
    <p:sldId id="520" r:id="rId21"/>
    <p:sldId id="521" r:id="rId22"/>
    <p:sldId id="522" r:id="rId23"/>
    <p:sldId id="523" r:id="rId24"/>
    <p:sldId id="273" r:id="rId25"/>
    <p:sldId id="269" r:id="rId26"/>
    <p:sldId id="270" r:id="rId27"/>
    <p:sldId id="271" r:id="rId28"/>
    <p:sldId id="272" r:id="rId29"/>
    <p:sldId id="518" r:id="rId30"/>
    <p:sldId id="375" r:id="rId31"/>
    <p:sldId id="503" r:id="rId32"/>
    <p:sldId id="512" r:id="rId33"/>
    <p:sldId id="505" r:id="rId34"/>
    <p:sldId id="506" r:id="rId35"/>
    <p:sldId id="508" r:id="rId36"/>
    <p:sldId id="509" r:id="rId37"/>
    <p:sldId id="510" r:id="rId38"/>
    <p:sldId id="511" r:id="rId39"/>
    <p:sldId id="371" r:id="rId40"/>
    <p:sldId id="372" r:id="rId41"/>
    <p:sldId id="373" r:id="rId42"/>
    <p:sldId id="374" r:id="rId43"/>
    <p:sldId id="381" r:id="rId44"/>
    <p:sldId id="382" r:id="rId45"/>
    <p:sldId id="383" r:id="rId46"/>
    <p:sldId id="384" r:id="rId47"/>
    <p:sldId id="376" r:id="rId48"/>
    <p:sldId id="377" r:id="rId49"/>
    <p:sldId id="378" r:id="rId50"/>
    <p:sldId id="379" r:id="rId51"/>
    <p:sldId id="380" r:id="rId52"/>
    <p:sldId id="353" r:id="rId53"/>
    <p:sldId id="275" r:id="rId54"/>
    <p:sldId id="280" r:id="rId55"/>
    <p:sldId id="385" r:id="rId56"/>
    <p:sldId id="386" r:id="rId57"/>
    <p:sldId id="281" r:id="rId58"/>
    <p:sldId id="282" r:id="rId59"/>
    <p:sldId id="283" r:id="rId60"/>
    <p:sldId id="296" r:id="rId61"/>
    <p:sldId id="297" r:id="rId62"/>
    <p:sldId id="285" r:id="rId63"/>
    <p:sldId id="314" r:id="rId64"/>
    <p:sldId id="413" r:id="rId65"/>
    <p:sldId id="414" r:id="rId66"/>
    <p:sldId id="415" r:id="rId67"/>
    <p:sldId id="416" r:id="rId68"/>
    <p:sldId id="286" r:id="rId69"/>
    <p:sldId id="287" r:id="rId70"/>
    <p:sldId id="288" r:id="rId71"/>
    <p:sldId id="313" r:id="rId72"/>
    <p:sldId id="312" r:id="rId73"/>
    <p:sldId id="290" r:id="rId74"/>
    <p:sldId id="315" r:id="rId75"/>
    <p:sldId id="284" r:id="rId76"/>
    <p:sldId id="291" r:id="rId77"/>
    <p:sldId id="292" r:id="rId78"/>
    <p:sldId id="293" r:id="rId79"/>
    <p:sldId id="294" r:id="rId80"/>
    <p:sldId id="517" r:id="rId81"/>
    <p:sldId id="515" r:id="rId82"/>
    <p:sldId id="516" r:id="rId83"/>
    <p:sldId id="417" r:id="rId84"/>
    <p:sldId id="419" r:id="rId85"/>
    <p:sldId id="420" r:id="rId86"/>
    <p:sldId id="421" r:id="rId87"/>
    <p:sldId id="422" r:id="rId88"/>
    <p:sldId id="423" r:id="rId89"/>
    <p:sldId id="424" r:id="rId90"/>
    <p:sldId id="425" r:id="rId91"/>
    <p:sldId id="426" r:id="rId92"/>
    <p:sldId id="427" r:id="rId93"/>
    <p:sldId id="428" r:id="rId94"/>
    <p:sldId id="441" r:id="rId95"/>
    <p:sldId id="442" r:id="rId96"/>
    <p:sldId id="443" r:id="rId97"/>
    <p:sldId id="444" r:id="rId98"/>
    <p:sldId id="445" r:id="rId99"/>
    <p:sldId id="446" r:id="rId100"/>
    <p:sldId id="447" r:id="rId101"/>
    <p:sldId id="448" r:id="rId102"/>
    <p:sldId id="449" r:id="rId103"/>
    <p:sldId id="450" r:id="rId104"/>
    <p:sldId id="451" r:id="rId105"/>
    <p:sldId id="452" r:id="rId106"/>
    <p:sldId id="467" r:id="rId107"/>
    <p:sldId id="468" r:id="rId108"/>
    <p:sldId id="469" r:id="rId109"/>
    <p:sldId id="470" r:id="rId110"/>
    <p:sldId id="471" r:id="rId111"/>
    <p:sldId id="472" r:id="rId112"/>
    <p:sldId id="456" r:id="rId113"/>
    <p:sldId id="457" r:id="rId114"/>
    <p:sldId id="458" r:id="rId115"/>
    <p:sldId id="459" r:id="rId116"/>
    <p:sldId id="460" r:id="rId117"/>
    <p:sldId id="461" r:id="rId118"/>
    <p:sldId id="462" r:id="rId119"/>
    <p:sldId id="463" r:id="rId120"/>
    <p:sldId id="464" r:id="rId121"/>
    <p:sldId id="465" r:id="rId122"/>
    <p:sldId id="466" r:id="rId123"/>
    <p:sldId id="316" r:id="rId124"/>
    <p:sldId id="439" r:id="rId1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C6D9121-93FA-1B47-A01F-250945128244}">
          <p14:sldIdLst>
            <p14:sldId id="256"/>
            <p14:sldId id="440"/>
            <p14:sldId id="499"/>
          </p14:sldIdLst>
        </p14:section>
        <p14:section name="Prawdopodobieństwo subiektywne" id="{B5CDE5ED-79A3-DA4F-9AA7-53D12ADC6D11}">
          <p14:sldIdLst>
            <p14:sldId id="258"/>
            <p14:sldId id="370"/>
            <p14:sldId id="259"/>
            <p14:sldId id="260"/>
            <p14:sldId id="261"/>
            <p14:sldId id="265"/>
            <p14:sldId id="262"/>
            <p14:sldId id="264"/>
            <p14:sldId id="298"/>
            <p14:sldId id="299"/>
            <p14:sldId id="300"/>
            <p14:sldId id="301"/>
            <p14:sldId id="302"/>
            <p14:sldId id="303"/>
            <p14:sldId id="266"/>
          </p14:sldIdLst>
        </p14:section>
        <p14:section name="Podstawy wnioskowania statystycznego" id="{2B64C4E7-96BA-7848-824E-C297379664F8}">
          <p14:sldIdLst>
            <p14:sldId id="519"/>
            <p14:sldId id="520"/>
            <p14:sldId id="521"/>
            <p14:sldId id="522"/>
            <p14:sldId id="523"/>
          </p14:sldIdLst>
        </p14:section>
        <p14:section name="Błędy dot. prawdop." id="{013CC3A0-0093-7A46-958B-989C62B307D9}">
          <p14:sldIdLst>
            <p14:sldId id="273"/>
            <p14:sldId id="269"/>
            <p14:sldId id="270"/>
            <p14:sldId id="271"/>
            <p14:sldId id="272"/>
            <p14:sldId id="518"/>
          </p14:sldIdLst>
        </p14:section>
        <p14:section name="Pułapki myślenia statystycznego" id="{BB490D25-58E1-3148-8E9A-2EAFFE54165C}">
          <p14:sldIdLst>
            <p14:sldId id="375"/>
            <p14:sldId id="503"/>
            <p14:sldId id="512"/>
            <p14:sldId id="505"/>
            <p14:sldId id="506"/>
            <p14:sldId id="508"/>
            <p14:sldId id="509"/>
            <p14:sldId id="510"/>
            <p14:sldId id="511"/>
            <p14:sldId id="371"/>
            <p14:sldId id="372"/>
            <p14:sldId id="373"/>
            <p14:sldId id="374"/>
            <p14:sldId id="381"/>
            <p14:sldId id="382"/>
            <p14:sldId id="383"/>
            <p14:sldId id="384"/>
            <p14:sldId id="376"/>
            <p14:sldId id="377"/>
            <p14:sldId id="378"/>
            <p14:sldId id="379"/>
            <p14:sldId id="380"/>
            <p14:sldId id="353"/>
            <p14:sldId id="275"/>
            <p14:sldId id="280"/>
            <p14:sldId id="385"/>
            <p14:sldId id="386"/>
            <p14:sldId id="281"/>
            <p14:sldId id="282"/>
            <p14:sldId id="283"/>
            <p14:sldId id="296"/>
            <p14:sldId id="297"/>
            <p14:sldId id="285"/>
            <p14:sldId id="314"/>
            <p14:sldId id="413"/>
            <p14:sldId id="414"/>
            <p14:sldId id="415"/>
            <p14:sldId id="416"/>
            <p14:sldId id="286"/>
            <p14:sldId id="287"/>
            <p14:sldId id="288"/>
            <p14:sldId id="313"/>
            <p14:sldId id="312"/>
            <p14:sldId id="290"/>
            <p14:sldId id="315"/>
            <p14:sldId id="284"/>
            <p14:sldId id="291"/>
            <p14:sldId id="292"/>
            <p14:sldId id="293"/>
            <p14:sldId id="294"/>
          </p14:sldIdLst>
        </p14:section>
        <p14:section name="Inne błędy statystyczne" id="{E0205213-4580-F742-B24B-38292BD11957}">
          <p14:sldIdLst>
            <p14:sldId id="517"/>
            <p14:sldId id="515"/>
            <p14:sldId id="516"/>
            <p14:sldId id="417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</p14:sldIdLst>
        </p14:section>
        <p14:section name="Typy danych" id="{DF06DA0F-0523-4043-80D1-537F0DE392CB}">
          <p14:sldIdLst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</p14:sldIdLst>
        </p14:section>
        <p14:section name="Wartości przeciętne" id="{E4209918-CF2B-EC41-9AC7-D8900425125F}">
          <p14:sldIdLst>
            <p14:sldId id="451"/>
            <p14:sldId id="452"/>
            <p14:sldId id="467"/>
            <p14:sldId id="468"/>
            <p14:sldId id="469"/>
            <p14:sldId id="470"/>
            <p14:sldId id="471"/>
            <p14:sldId id="472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</p14:sldIdLst>
        </p14:section>
        <p14:section name="Podsumowanie" id="{006158F7-83DC-0B43-B5A0-5B462DAD0443}">
          <p14:sldIdLst>
            <p14:sldId id="466"/>
            <p14:sldId id="316"/>
            <p14:sldId id="43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wandowski Michał" initials="L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printerSettings" Target="printerSettings/printerSettings1.bin"/><Relationship Id="rId127" Type="http://schemas.openxmlformats.org/officeDocument/2006/relationships/commentAuthors" Target="commentAuthors.xml"/><Relationship Id="rId128" Type="http://schemas.openxmlformats.org/officeDocument/2006/relationships/presProps" Target="presProps.xml"/><Relationship Id="rId12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theme" Target="theme/theme1.xml"/><Relationship Id="rId13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y_Teaching\BO\wyklad10\corr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y_Teaching\BO\wyklad10\corr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36639146496634"/>
          <c:y val="0.00476673762975285"/>
          <c:w val="0.923092277388595"/>
          <c:h val="0.876064821626426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Sheet2!$A$2:$A$25</c:f>
              <c:numCache>
                <c:formatCode>General</c:formatCode>
                <c:ptCount val="24"/>
                <c:pt idx="0">
                  <c:v>5.0</c:v>
                </c:pt>
                <c:pt idx="1">
                  <c:v>4.0</c:v>
                </c:pt>
                <c:pt idx="2">
                  <c:v>9.0</c:v>
                </c:pt>
                <c:pt idx="3">
                  <c:v>8.0</c:v>
                </c:pt>
                <c:pt idx="4">
                  <c:v>13.0</c:v>
                </c:pt>
                <c:pt idx="5">
                  <c:v>12.0</c:v>
                </c:pt>
                <c:pt idx="6">
                  <c:v>17.0</c:v>
                </c:pt>
                <c:pt idx="7">
                  <c:v>16.0</c:v>
                </c:pt>
                <c:pt idx="8">
                  <c:v>21.0</c:v>
                </c:pt>
                <c:pt idx="9">
                  <c:v>20.0</c:v>
                </c:pt>
                <c:pt idx="10">
                  <c:v>25.0</c:v>
                </c:pt>
                <c:pt idx="11">
                  <c:v>24.0</c:v>
                </c:pt>
                <c:pt idx="12">
                  <c:v>29.0</c:v>
                </c:pt>
                <c:pt idx="13">
                  <c:v>28.0</c:v>
                </c:pt>
                <c:pt idx="14">
                  <c:v>33.0</c:v>
                </c:pt>
                <c:pt idx="15">
                  <c:v>32.0</c:v>
                </c:pt>
                <c:pt idx="16">
                  <c:v>37.0</c:v>
                </c:pt>
                <c:pt idx="17">
                  <c:v>36.0</c:v>
                </c:pt>
                <c:pt idx="18">
                  <c:v>41.0</c:v>
                </c:pt>
                <c:pt idx="19">
                  <c:v>40.0</c:v>
                </c:pt>
                <c:pt idx="20">
                  <c:v>45.0</c:v>
                </c:pt>
                <c:pt idx="21">
                  <c:v>44.0</c:v>
                </c:pt>
                <c:pt idx="22">
                  <c:v>49.0</c:v>
                </c:pt>
                <c:pt idx="23">
                  <c:v>48.0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val>
            <c:numRef>
              <c:f>Sheet2!$B$2:$B$25</c:f>
              <c:numCache>
                <c:formatCode>General</c:formatCode>
                <c:ptCount val="24"/>
                <c:pt idx="0">
                  <c:v>1.0</c:v>
                </c:pt>
                <c:pt idx="1">
                  <c:v>-4.0</c:v>
                </c:pt>
                <c:pt idx="2">
                  <c:v>-3.0</c:v>
                </c:pt>
                <c:pt idx="3">
                  <c:v>-8.0</c:v>
                </c:pt>
                <c:pt idx="4">
                  <c:v>-7.0</c:v>
                </c:pt>
                <c:pt idx="5">
                  <c:v>-12.0</c:v>
                </c:pt>
                <c:pt idx="6">
                  <c:v>-11.0</c:v>
                </c:pt>
                <c:pt idx="7">
                  <c:v>-16.0</c:v>
                </c:pt>
                <c:pt idx="8">
                  <c:v>-15.0</c:v>
                </c:pt>
                <c:pt idx="9">
                  <c:v>-20.0</c:v>
                </c:pt>
                <c:pt idx="10">
                  <c:v>-19.0</c:v>
                </c:pt>
                <c:pt idx="11">
                  <c:v>-24.0</c:v>
                </c:pt>
                <c:pt idx="12">
                  <c:v>-23.0</c:v>
                </c:pt>
                <c:pt idx="13">
                  <c:v>-28.0</c:v>
                </c:pt>
                <c:pt idx="14">
                  <c:v>-27.0</c:v>
                </c:pt>
                <c:pt idx="15">
                  <c:v>-32.0</c:v>
                </c:pt>
                <c:pt idx="16">
                  <c:v>-31.0</c:v>
                </c:pt>
                <c:pt idx="17">
                  <c:v>-36.0</c:v>
                </c:pt>
                <c:pt idx="18">
                  <c:v>-35.0</c:v>
                </c:pt>
                <c:pt idx="19">
                  <c:v>-40.0</c:v>
                </c:pt>
                <c:pt idx="20">
                  <c:v>-39.0</c:v>
                </c:pt>
                <c:pt idx="21">
                  <c:v>-44.0</c:v>
                </c:pt>
                <c:pt idx="22">
                  <c:v>-43.0</c:v>
                </c:pt>
                <c:pt idx="23">
                  <c:v>-48.0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140776"/>
        <c:axId val="2116143176"/>
      </c:lineChart>
      <c:catAx>
        <c:axId val="2116140776"/>
        <c:scaling>
          <c:orientation val="minMax"/>
        </c:scaling>
        <c:delete val="1"/>
        <c:axPos val="b"/>
        <c:majorTickMark val="out"/>
        <c:minorTickMark val="none"/>
        <c:tickLblPos val="none"/>
        <c:crossAx val="2116143176"/>
        <c:crosses val="autoZero"/>
        <c:auto val="1"/>
        <c:lblAlgn val="ctr"/>
        <c:lblOffset val="100"/>
        <c:noMultiLvlLbl val="0"/>
      </c:catAx>
      <c:valAx>
        <c:axId val="2116143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16140776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Sheet1!$A$1:$A$25</c:f>
              <c:numCache>
                <c:formatCode>General</c:formatCode>
                <c:ptCount val="25"/>
                <c:pt idx="1">
                  <c:v>5.0</c:v>
                </c:pt>
                <c:pt idx="2">
                  <c:v>4.0</c:v>
                </c:pt>
                <c:pt idx="3">
                  <c:v>9.0</c:v>
                </c:pt>
                <c:pt idx="4">
                  <c:v>8.0</c:v>
                </c:pt>
                <c:pt idx="5">
                  <c:v>13.0</c:v>
                </c:pt>
                <c:pt idx="6">
                  <c:v>12.0</c:v>
                </c:pt>
                <c:pt idx="7">
                  <c:v>17.0</c:v>
                </c:pt>
                <c:pt idx="8">
                  <c:v>16.0</c:v>
                </c:pt>
                <c:pt idx="9">
                  <c:v>21.0</c:v>
                </c:pt>
                <c:pt idx="10">
                  <c:v>20.0</c:v>
                </c:pt>
                <c:pt idx="11">
                  <c:v>25.0</c:v>
                </c:pt>
                <c:pt idx="12">
                  <c:v>24.0</c:v>
                </c:pt>
                <c:pt idx="13">
                  <c:v>29.0</c:v>
                </c:pt>
                <c:pt idx="14">
                  <c:v>28.0</c:v>
                </c:pt>
                <c:pt idx="15">
                  <c:v>33.0</c:v>
                </c:pt>
                <c:pt idx="16">
                  <c:v>32.0</c:v>
                </c:pt>
                <c:pt idx="17">
                  <c:v>37.0</c:v>
                </c:pt>
                <c:pt idx="18">
                  <c:v>36.0</c:v>
                </c:pt>
                <c:pt idx="19">
                  <c:v>41.0</c:v>
                </c:pt>
                <c:pt idx="20">
                  <c:v>40.0</c:v>
                </c:pt>
                <c:pt idx="21">
                  <c:v>45.0</c:v>
                </c:pt>
                <c:pt idx="22">
                  <c:v>44.0</c:v>
                </c:pt>
                <c:pt idx="23">
                  <c:v>49.0</c:v>
                </c:pt>
                <c:pt idx="24">
                  <c:v>48.0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val>
            <c:numRef>
              <c:f>Sheet1!$B$1:$B$25</c:f>
              <c:numCache>
                <c:formatCode>General</c:formatCode>
                <c:ptCount val="25"/>
                <c:pt idx="1">
                  <c:v>0.0</c:v>
                </c:pt>
                <c:pt idx="2">
                  <c:v>5.0</c:v>
                </c:pt>
                <c:pt idx="3">
                  <c:v>4.0</c:v>
                </c:pt>
                <c:pt idx="4">
                  <c:v>9.0</c:v>
                </c:pt>
                <c:pt idx="5">
                  <c:v>8.0</c:v>
                </c:pt>
                <c:pt idx="6">
                  <c:v>13.0</c:v>
                </c:pt>
                <c:pt idx="7">
                  <c:v>12.0</c:v>
                </c:pt>
                <c:pt idx="8">
                  <c:v>17.0</c:v>
                </c:pt>
                <c:pt idx="9">
                  <c:v>16.0</c:v>
                </c:pt>
                <c:pt idx="10">
                  <c:v>21.0</c:v>
                </c:pt>
                <c:pt idx="11">
                  <c:v>20.0</c:v>
                </c:pt>
                <c:pt idx="12">
                  <c:v>25.0</c:v>
                </c:pt>
                <c:pt idx="13">
                  <c:v>24.0</c:v>
                </c:pt>
                <c:pt idx="14">
                  <c:v>29.0</c:v>
                </c:pt>
                <c:pt idx="15">
                  <c:v>28.0</c:v>
                </c:pt>
                <c:pt idx="16">
                  <c:v>33.0</c:v>
                </c:pt>
                <c:pt idx="17">
                  <c:v>32.0</c:v>
                </c:pt>
                <c:pt idx="18">
                  <c:v>37.0</c:v>
                </c:pt>
                <c:pt idx="19">
                  <c:v>36.0</c:v>
                </c:pt>
                <c:pt idx="20">
                  <c:v>41.0</c:v>
                </c:pt>
                <c:pt idx="21">
                  <c:v>40.0</c:v>
                </c:pt>
                <c:pt idx="22">
                  <c:v>45.0</c:v>
                </c:pt>
                <c:pt idx="23">
                  <c:v>44.0</c:v>
                </c:pt>
                <c:pt idx="24">
                  <c:v>49.0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213704"/>
        <c:axId val="2116216680"/>
      </c:lineChart>
      <c:catAx>
        <c:axId val="2116213704"/>
        <c:scaling>
          <c:orientation val="minMax"/>
        </c:scaling>
        <c:delete val="1"/>
        <c:axPos val="b"/>
        <c:majorTickMark val="out"/>
        <c:minorTickMark val="none"/>
        <c:tickLblPos val="none"/>
        <c:crossAx val="2116216680"/>
        <c:crosses val="autoZero"/>
        <c:auto val="1"/>
        <c:lblAlgn val="ctr"/>
        <c:lblOffset val="100"/>
        <c:noMultiLvlLbl val="0"/>
      </c:catAx>
      <c:valAx>
        <c:axId val="2116216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16213704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08T13:15:23.045" idx="1">
    <p:pos x="99" y="1481"/>
    <p:text>Problem przypomina podział ciastka na dwójkę dzieci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6804B-8D6E-594A-8359-3022AE72BC6C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A51CC1-9FC4-E542-BA13-E3783B14EFAF}">
      <dgm:prSet phldrT="[Text]" custT="1"/>
      <dgm:spPr/>
      <dgm:t>
        <a:bodyPr/>
        <a:lstStyle/>
        <a:p>
          <a:r>
            <a:rPr lang="en-US" sz="1800" b="1" dirty="0" err="1" smtClean="0"/>
            <a:t>Typy</a:t>
          </a:r>
          <a:r>
            <a:rPr lang="en-US" sz="1800" b="1" dirty="0" smtClean="0"/>
            <a:t> </a:t>
          </a:r>
          <a:r>
            <a:rPr lang="en-US" sz="1800" b="1" dirty="0" err="1" smtClean="0"/>
            <a:t>danych</a:t>
          </a:r>
          <a:endParaRPr lang="en-US" sz="1800" b="1" dirty="0"/>
        </a:p>
      </dgm:t>
    </dgm:pt>
    <dgm:pt modelId="{A262641A-1C68-7943-A155-4B331C4FAEAB}" type="parTrans" cxnId="{B97BFFAB-A363-E64B-86BA-08638BE0A8E9}">
      <dgm:prSet/>
      <dgm:spPr/>
      <dgm:t>
        <a:bodyPr/>
        <a:lstStyle/>
        <a:p>
          <a:endParaRPr lang="en-US"/>
        </a:p>
      </dgm:t>
    </dgm:pt>
    <dgm:pt modelId="{B5E5E6F2-0749-CD45-92E2-BB62CAC0C57A}" type="sibTrans" cxnId="{B97BFFAB-A363-E64B-86BA-08638BE0A8E9}">
      <dgm:prSet/>
      <dgm:spPr/>
      <dgm:t>
        <a:bodyPr/>
        <a:lstStyle/>
        <a:p>
          <a:endParaRPr lang="en-US"/>
        </a:p>
      </dgm:t>
    </dgm:pt>
    <dgm:pt modelId="{9E946DFD-9AF4-4E43-A5DB-D9B54FEA5CAB}">
      <dgm:prSet phldrT="[Text]" custT="1"/>
      <dgm:spPr/>
      <dgm:t>
        <a:bodyPr/>
        <a:lstStyle/>
        <a:p>
          <a:r>
            <a:rPr lang="en-US" sz="1800" b="1" dirty="0" err="1" smtClean="0"/>
            <a:t>Metryczne</a:t>
          </a:r>
          <a:endParaRPr lang="en-US" sz="1800" b="1" dirty="0"/>
        </a:p>
      </dgm:t>
    </dgm:pt>
    <dgm:pt modelId="{D56A9D1C-CDA2-E449-9B95-52DDEADEDDD6}" type="parTrans" cxnId="{FF0E05BD-E348-A14F-9509-EAFBBF32325D}">
      <dgm:prSet/>
      <dgm:spPr/>
      <dgm:t>
        <a:bodyPr/>
        <a:lstStyle/>
        <a:p>
          <a:endParaRPr lang="en-US"/>
        </a:p>
      </dgm:t>
    </dgm:pt>
    <dgm:pt modelId="{2ACE8489-E029-CF4A-9763-769A6BB4D196}" type="sibTrans" cxnId="{FF0E05BD-E348-A14F-9509-EAFBBF32325D}">
      <dgm:prSet/>
      <dgm:spPr/>
      <dgm:t>
        <a:bodyPr/>
        <a:lstStyle/>
        <a:p>
          <a:endParaRPr lang="en-US"/>
        </a:p>
      </dgm:t>
    </dgm:pt>
    <dgm:pt modelId="{5E50B13D-946C-EB49-9AA9-0D624F4B8E1D}">
      <dgm:prSet phldrT="[Text]" custT="1"/>
      <dgm:spPr/>
      <dgm:t>
        <a:bodyPr/>
        <a:lstStyle/>
        <a:p>
          <a:r>
            <a:rPr lang="en-US" sz="1800" dirty="0" err="1" smtClean="0"/>
            <a:t>Przedziałowe</a:t>
          </a:r>
          <a:endParaRPr lang="en-US" sz="1800" dirty="0"/>
        </a:p>
      </dgm:t>
    </dgm:pt>
    <dgm:pt modelId="{126EF372-A99B-574C-B3E4-61C477B795F8}" type="parTrans" cxnId="{0F5D801F-472E-9C43-8841-0F491E8CB0DF}">
      <dgm:prSet/>
      <dgm:spPr/>
      <dgm:t>
        <a:bodyPr/>
        <a:lstStyle/>
        <a:p>
          <a:endParaRPr lang="en-US"/>
        </a:p>
      </dgm:t>
    </dgm:pt>
    <dgm:pt modelId="{258BCDFF-446F-FE4F-920B-D3EC8D835226}" type="sibTrans" cxnId="{0F5D801F-472E-9C43-8841-0F491E8CB0DF}">
      <dgm:prSet/>
      <dgm:spPr/>
      <dgm:t>
        <a:bodyPr/>
        <a:lstStyle/>
        <a:p>
          <a:endParaRPr lang="en-US"/>
        </a:p>
      </dgm:t>
    </dgm:pt>
    <dgm:pt modelId="{E197498C-CC7F-DA4E-BB0B-0A9A6FC4F2C6}">
      <dgm:prSet phldrT="[Text]" custT="1"/>
      <dgm:spPr/>
      <dgm:t>
        <a:bodyPr/>
        <a:lstStyle/>
        <a:p>
          <a:r>
            <a:rPr lang="en-US" sz="1800" dirty="0" err="1" smtClean="0"/>
            <a:t>Ułamkowe</a:t>
          </a:r>
          <a:endParaRPr lang="en-US" sz="1800" dirty="0"/>
        </a:p>
      </dgm:t>
    </dgm:pt>
    <dgm:pt modelId="{44362B4A-6B4A-8F4B-AE25-E98800F41FC1}" type="parTrans" cxnId="{D397D1BB-F41A-5047-BCCD-1308E68DD801}">
      <dgm:prSet/>
      <dgm:spPr/>
      <dgm:t>
        <a:bodyPr/>
        <a:lstStyle/>
        <a:p>
          <a:endParaRPr lang="en-US"/>
        </a:p>
      </dgm:t>
    </dgm:pt>
    <dgm:pt modelId="{D67D5DFB-9987-A84E-92A1-66BC487B746B}" type="sibTrans" cxnId="{D397D1BB-F41A-5047-BCCD-1308E68DD801}">
      <dgm:prSet/>
      <dgm:spPr/>
      <dgm:t>
        <a:bodyPr/>
        <a:lstStyle/>
        <a:p>
          <a:endParaRPr lang="en-US"/>
        </a:p>
      </dgm:t>
    </dgm:pt>
    <dgm:pt modelId="{6844A869-DD81-DD4C-9ED8-FC435E114BB2}">
      <dgm:prSet phldrT="[Text]" custT="1"/>
      <dgm:spPr/>
      <dgm:t>
        <a:bodyPr/>
        <a:lstStyle/>
        <a:p>
          <a:r>
            <a:rPr lang="en-US" sz="1800" b="1" dirty="0" err="1" smtClean="0"/>
            <a:t>Niemetryczne</a:t>
          </a:r>
          <a:endParaRPr lang="en-US" sz="1800" b="1" dirty="0"/>
        </a:p>
      </dgm:t>
    </dgm:pt>
    <dgm:pt modelId="{7682BA90-336B-044D-BC97-D04106DA92B1}" type="parTrans" cxnId="{E116BFEF-A480-E449-957B-26BC36E27819}">
      <dgm:prSet/>
      <dgm:spPr/>
      <dgm:t>
        <a:bodyPr/>
        <a:lstStyle/>
        <a:p>
          <a:endParaRPr lang="en-US"/>
        </a:p>
      </dgm:t>
    </dgm:pt>
    <dgm:pt modelId="{DDB61693-1C6A-CC46-A802-28C8E523FB53}" type="sibTrans" cxnId="{E116BFEF-A480-E449-957B-26BC36E27819}">
      <dgm:prSet/>
      <dgm:spPr/>
      <dgm:t>
        <a:bodyPr/>
        <a:lstStyle/>
        <a:p>
          <a:endParaRPr lang="en-US"/>
        </a:p>
      </dgm:t>
    </dgm:pt>
    <dgm:pt modelId="{C4F756FD-8667-174E-9979-BE4556B99AC7}">
      <dgm:prSet phldrT="[Text]" custT="1"/>
      <dgm:spPr/>
      <dgm:t>
        <a:bodyPr/>
        <a:lstStyle/>
        <a:p>
          <a:r>
            <a:rPr lang="en-US" sz="1800" dirty="0" err="1" smtClean="0"/>
            <a:t>Nominalne</a:t>
          </a:r>
          <a:endParaRPr lang="en-US" sz="1800" dirty="0"/>
        </a:p>
      </dgm:t>
    </dgm:pt>
    <dgm:pt modelId="{7916A5EF-06A2-DD46-8DC7-309976BCCAD9}" type="parTrans" cxnId="{CE721AE7-05A7-7142-B4B3-C343D1004696}">
      <dgm:prSet/>
      <dgm:spPr/>
      <dgm:t>
        <a:bodyPr/>
        <a:lstStyle/>
        <a:p>
          <a:endParaRPr lang="en-US"/>
        </a:p>
      </dgm:t>
    </dgm:pt>
    <dgm:pt modelId="{720AEAA9-05AD-DA48-BE46-70A851BE113A}" type="sibTrans" cxnId="{CE721AE7-05A7-7142-B4B3-C343D1004696}">
      <dgm:prSet/>
      <dgm:spPr/>
      <dgm:t>
        <a:bodyPr/>
        <a:lstStyle/>
        <a:p>
          <a:endParaRPr lang="en-US"/>
        </a:p>
      </dgm:t>
    </dgm:pt>
    <dgm:pt modelId="{1D9A4DAD-A4CF-7D43-B78C-C6C50629073D}">
      <dgm:prSet custT="1"/>
      <dgm:spPr/>
      <dgm:t>
        <a:bodyPr/>
        <a:lstStyle/>
        <a:p>
          <a:r>
            <a:rPr lang="en-US" sz="1800" dirty="0" err="1" smtClean="0"/>
            <a:t>Porządkowe</a:t>
          </a:r>
          <a:endParaRPr lang="en-US" sz="1800" dirty="0"/>
        </a:p>
      </dgm:t>
    </dgm:pt>
    <dgm:pt modelId="{0B1CF469-4652-0B4B-8C7B-2B66BECAE78C}" type="parTrans" cxnId="{61ECAEC4-A037-DB4D-81B0-DD125871013A}">
      <dgm:prSet/>
      <dgm:spPr/>
      <dgm:t>
        <a:bodyPr/>
        <a:lstStyle/>
        <a:p>
          <a:endParaRPr lang="en-US"/>
        </a:p>
      </dgm:t>
    </dgm:pt>
    <dgm:pt modelId="{0F1DBF91-B685-5247-B862-C5236A2F5235}" type="sibTrans" cxnId="{61ECAEC4-A037-DB4D-81B0-DD125871013A}">
      <dgm:prSet/>
      <dgm:spPr/>
      <dgm:t>
        <a:bodyPr/>
        <a:lstStyle/>
        <a:p>
          <a:endParaRPr lang="en-US"/>
        </a:p>
      </dgm:t>
    </dgm:pt>
    <dgm:pt modelId="{F2E86D86-827B-2345-B731-525DFD5A07B0}">
      <dgm:prSet custT="1"/>
      <dgm:spPr/>
      <dgm:t>
        <a:bodyPr/>
        <a:lstStyle/>
        <a:p>
          <a:r>
            <a:rPr lang="en-US" sz="1800" dirty="0" err="1" smtClean="0"/>
            <a:t>Ciągłe</a:t>
          </a:r>
          <a:endParaRPr lang="en-US" sz="1800" dirty="0"/>
        </a:p>
      </dgm:t>
    </dgm:pt>
    <dgm:pt modelId="{0E4BDC72-E625-8C4B-96DC-F1315021505D}" type="parTrans" cxnId="{CA91F0E0-B2D9-2D47-876A-86A854D561BB}">
      <dgm:prSet/>
      <dgm:spPr/>
      <dgm:t>
        <a:bodyPr/>
        <a:lstStyle/>
        <a:p>
          <a:endParaRPr lang="en-US"/>
        </a:p>
      </dgm:t>
    </dgm:pt>
    <dgm:pt modelId="{74B8A150-52C0-D343-8F85-84EA4298FC11}" type="sibTrans" cxnId="{CA91F0E0-B2D9-2D47-876A-86A854D561BB}">
      <dgm:prSet/>
      <dgm:spPr/>
      <dgm:t>
        <a:bodyPr/>
        <a:lstStyle/>
        <a:p>
          <a:endParaRPr lang="en-US"/>
        </a:p>
      </dgm:t>
    </dgm:pt>
    <dgm:pt modelId="{1DB3E912-3244-4C4B-8B39-C8F35D5ACD8F}">
      <dgm:prSet custT="1"/>
      <dgm:spPr/>
      <dgm:t>
        <a:bodyPr/>
        <a:lstStyle/>
        <a:p>
          <a:r>
            <a:rPr lang="en-US" sz="1800" dirty="0" err="1" smtClean="0"/>
            <a:t>Dyskretne</a:t>
          </a:r>
          <a:endParaRPr lang="en-US" sz="1800" dirty="0"/>
        </a:p>
      </dgm:t>
    </dgm:pt>
    <dgm:pt modelId="{0FDEEE59-955A-5348-8E47-2CE9781C4DBA}" type="parTrans" cxnId="{6A31AAEF-062A-3146-A91C-15D8B9AFB0A2}">
      <dgm:prSet/>
      <dgm:spPr/>
      <dgm:t>
        <a:bodyPr/>
        <a:lstStyle/>
        <a:p>
          <a:endParaRPr lang="en-US"/>
        </a:p>
      </dgm:t>
    </dgm:pt>
    <dgm:pt modelId="{F06A83F7-3EB8-E546-8FD8-88B28FEF0B92}" type="sibTrans" cxnId="{6A31AAEF-062A-3146-A91C-15D8B9AFB0A2}">
      <dgm:prSet/>
      <dgm:spPr/>
      <dgm:t>
        <a:bodyPr/>
        <a:lstStyle/>
        <a:p>
          <a:endParaRPr lang="en-US"/>
        </a:p>
      </dgm:t>
    </dgm:pt>
    <dgm:pt modelId="{C149D751-CB2F-1F4A-A94C-B59F839006B3}" type="pres">
      <dgm:prSet presAssocID="{1A36804B-8D6E-594A-8359-3022AE72BC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85AA34-D985-DE41-A310-F879F747EEC8}" type="pres">
      <dgm:prSet presAssocID="{E4A51CC1-9FC4-E542-BA13-E3783B14EFAF}" presName="hierRoot1" presStyleCnt="0"/>
      <dgm:spPr/>
    </dgm:pt>
    <dgm:pt modelId="{9A48B2E7-ECE8-8345-B580-B579F52D804E}" type="pres">
      <dgm:prSet presAssocID="{E4A51CC1-9FC4-E542-BA13-E3783B14EFAF}" presName="composite" presStyleCnt="0"/>
      <dgm:spPr/>
    </dgm:pt>
    <dgm:pt modelId="{2495B511-3F6A-DB45-80B7-1201BFA96567}" type="pres">
      <dgm:prSet presAssocID="{E4A51CC1-9FC4-E542-BA13-E3783B14EFAF}" presName="background" presStyleLbl="node0" presStyleIdx="0" presStyleCnt="1"/>
      <dgm:spPr>
        <a:solidFill>
          <a:srgbClr val="FF0000">
            <a:alpha val="90000"/>
          </a:srgbClr>
        </a:solidFill>
      </dgm:spPr>
    </dgm:pt>
    <dgm:pt modelId="{F0298DC2-426D-F74A-8E01-FCCFE0501B41}" type="pres">
      <dgm:prSet presAssocID="{E4A51CC1-9FC4-E542-BA13-E3783B14EFAF}" presName="text" presStyleLbl="fgAcc0" presStyleIdx="0" presStyleCnt="1" custScaleX="395940" custScaleY="247322" custLinFactX="-38567" custLinFactY="-147621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ABF171-7BC5-DF4A-A8A5-273DBBDA18BF}" type="pres">
      <dgm:prSet presAssocID="{E4A51CC1-9FC4-E542-BA13-E3783B14EFAF}" presName="hierChild2" presStyleCnt="0"/>
      <dgm:spPr/>
    </dgm:pt>
    <dgm:pt modelId="{3559C321-087E-0249-8908-408D798B6465}" type="pres">
      <dgm:prSet presAssocID="{D56A9D1C-CDA2-E449-9B95-52DDEADEDDD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8884C33-5C57-B248-A796-73E94BDD56AC}" type="pres">
      <dgm:prSet presAssocID="{9E946DFD-9AF4-4E43-A5DB-D9B54FEA5CAB}" presName="hierRoot2" presStyleCnt="0"/>
      <dgm:spPr/>
    </dgm:pt>
    <dgm:pt modelId="{B31AF1C1-4637-784A-93A2-D3D65D19CD57}" type="pres">
      <dgm:prSet presAssocID="{9E946DFD-9AF4-4E43-A5DB-D9B54FEA5CAB}" presName="composite2" presStyleCnt="0"/>
      <dgm:spPr/>
    </dgm:pt>
    <dgm:pt modelId="{371154C1-A998-104F-BB53-E8CA90E26B27}" type="pres">
      <dgm:prSet presAssocID="{9E946DFD-9AF4-4E43-A5DB-D9B54FEA5CAB}" presName="background2" presStyleLbl="node2" presStyleIdx="0" presStyleCnt="2"/>
      <dgm:spPr>
        <a:solidFill>
          <a:schemeClr val="accent5">
            <a:lumMod val="75000"/>
            <a:alpha val="90000"/>
          </a:schemeClr>
        </a:solidFill>
      </dgm:spPr>
    </dgm:pt>
    <dgm:pt modelId="{69A66CFD-3E97-6F44-B586-53CBC0F05F47}" type="pres">
      <dgm:prSet presAssocID="{9E946DFD-9AF4-4E43-A5DB-D9B54FEA5CAB}" presName="text2" presStyleLbl="fgAcc2" presStyleIdx="0" presStyleCnt="2" custScaleX="339739" custScaleY="284484" custLinFactX="-87278" custLinFactY="-100000" custLinFactNeighborX="-100000" custLinFactNeighborY="-1212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A3248D-75C7-C345-B4D9-53613070759E}" type="pres">
      <dgm:prSet presAssocID="{9E946DFD-9AF4-4E43-A5DB-D9B54FEA5CAB}" presName="hierChild3" presStyleCnt="0"/>
      <dgm:spPr/>
    </dgm:pt>
    <dgm:pt modelId="{EBB41902-714F-2E47-A047-79CFCBDDA0D8}" type="pres">
      <dgm:prSet presAssocID="{126EF372-A99B-574C-B3E4-61C477B795F8}" presName="Name17" presStyleLbl="parChTrans1D3" presStyleIdx="0" presStyleCnt="6"/>
      <dgm:spPr/>
      <dgm:t>
        <a:bodyPr/>
        <a:lstStyle/>
        <a:p>
          <a:endParaRPr lang="en-US"/>
        </a:p>
      </dgm:t>
    </dgm:pt>
    <dgm:pt modelId="{64CA3177-22D1-AD44-8424-B5CDC020EC4E}" type="pres">
      <dgm:prSet presAssocID="{5E50B13D-946C-EB49-9AA9-0D624F4B8E1D}" presName="hierRoot3" presStyleCnt="0"/>
      <dgm:spPr/>
    </dgm:pt>
    <dgm:pt modelId="{B95FEF38-C62F-8B4D-9FE3-9C5D2C566DF8}" type="pres">
      <dgm:prSet presAssocID="{5E50B13D-946C-EB49-9AA9-0D624F4B8E1D}" presName="composite3" presStyleCnt="0"/>
      <dgm:spPr/>
    </dgm:pt>
    <dgm:pt modelId="{E5C48E15-34D7-EF44-A411-5C6EFAE40B18}" type="pres">
      <dgm:prSet presAssocID="{5E50B13D-946C-EB49-9AA9-0D624F4B8E1D}" presName="background3" presStyleLbl="node3" presStyleIdx="0" presStyleCnt="6"/>
      <dgm:spPr/>
    </dgm:pt>
    <dgm:pt modelId="{AC25EF49-76D0-504B-97FC-2458CB7CA63E}" type="pres">
      <dgm:prSet presAssocID="{5E50B13D-946C-EB49-9AA9-0D624F4B8E1D}" presName="text3" presStyleLbl="fgAcc3" presStyleIdx="0" presStyleCnt="6" custScaleX="360566" custScaleY="214185" custLinFactNeighborX="53846" custLinFactNeighborY="-9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9D8792-5312-E145-A55F-B61BE80E8BD1}" type="pres">
      <dgm:prSet presAssocID="{5E50B13D-946C-EB49-9AA9-0D624F4B8E1D}" presName="hierChild4" presStyleCnt="0"/>
      <dgm:spPr/>
    </dgm:pt>
    <dgm:pt modelId="{B31D4F80-202A-9944-A0D1-0FE374A663E1}" type="pres">
      <dgm:prSet presAssocID="{44362B4A-6B4A-8F4B-AE25-E98800F41FC1}" presName="Name17" presStyleLbl="parChTrans1D3" presStyleIdx="1" presStyleCnt="6"/>
      <dgm:spPr/>
      <dgm:t>
        <a:bodyPr/>
        <a:lstStyle/>
        <a:p>
          <a:endParaRPr lang="en-US"/>
        </a:p>
      </dgm:t>
    </dgm:pt>
    <dgm:pt modelId="{758740CD-7240-EA47-9D60-5910E0398657}" type="pres">
      <dgm:prSet presAssocID="{E197498C-CC7F-DA4E-BB0B-0A9A6FC4F2C6}" presName="hierRoot3" presStyleCnt="0"/>
      <dgm:spPr/>
    </dgm:pt>
    <dgm:pt modelId="{271FB5B0-E4FE-224F-BEDE-1FF6FC20A94B}" type="pres">
      <dgm:prSet presAssocID="{E197498C-CC7F-DA4E-BB0B-0A9A6FC4F2C6}" presName="composite3" presStyleCnt="0"/>
      <dgm:spPr/>
    </dgm:pt>
    <dgm:pt modelId="{E502D5B8-539B-4B49-968B-C67C7C1A7540}" type="pres">
      <dgm:prSet presAssocID="{E197498C-CC7F-DA4E-BB0B-0A9A6FC4F2C6}" presName="background3" presStyleLbl="node3" presStyleIdx="1" presStyleCnt="6"/>
      <dgm:spPr/>
    </dgm:pt>
    <dgm:pt modelId="{2F04BDF7-1FFD-BC4C-80FA-B5E51BE5E52F}" type="pres">
      <dgm:prSet presAssocID="{E197498C-CC7F-DA4E-BB0B-0A9A6FC4F2C6}" presName="text3" presStyleLbl="fgAcc3" presStyleIdx="1" presStyleCnt="6" custScaleX="387055" custScaleY="249594" custLinFactX="100000" custLinFactNeighborX="150567" custLinFactNeighborY="-2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73FD74-BFF1-3348-A601-9DCD00DC3C7E}" type="pres">
      <dgm:prSet presAssocID="{E197498C-CC7F-DA4E-BB0B-0A9A6FC4F2C6}" presName="hierChild4" presStyleCnt="0"/>
      <dgm:spPr/>
    </dgm:pt>
    <dgm:pt modelId="{C9F9B389-7BFA-4C46-AC25-63D649BEF598}" type="pres">
      <dgm:prSet presAssocID="{0E4BDC72-E625-8C4B-96DC-F1315021505D}" presName="Name17" presStyleLbl="parChTrans1D3" presStyleIdx="2" presStyleCnt="6"/>
      <dgm:spPr/>
      <dgm:t>
        <a:bodyPr/>
        <a:lstStyle/>
        <a:p>
          <a:endParaRPr lang="en-US"/>
        </a:p>
      </dgm:t>
    </dgm:pt>
    <dgm:pt modelId="{2D7C3E14-2284-674E-B84E-580AC223BC70}" type="pres">
      <dgm:prSet presAssocID="{F2E86D86-827B-2345-B731-525DFD5A07B0}" presName="hierRoot3" presStyleCnt="0"/>
      <dgm:spPr/>
    </dgm:pt>
    <dgm:pt modelId="{67BD6F6D-30E3-C543-B5CC-FE01A74C1A3E}" type="pres">
      <dgm:prSet presAssocID="{F2E86D86-827B-2345-B731-525DFD5A07B0}" presName="composite3" presStyleCnt="0"/>
      <dgm:spPr/>
    </dgm:pt>
    <dgm:pt modelId="{644DF9C8-9584-3247-962F-C6939028031B}" type="pres">
      <dgm:prSet presAssocID="{F2E86D86-827B-2345-B731-525DFD5A07B0}" presName="background3" presStyleLbl="node3" presStyleIdx="2" presStyleCnt="6"/>
      <dgm:spPr>
        <a:solidFill>
          <a:srgbClr val="008000">
            <a:alpha val="90000"/>
          </a:srgbClr>
        </a:solidFill>
      </dgm:spPr>
    </dgm:pt>
    <dgm:pt modelId="{0ED35B30-1B18-904E-B83A-F23704E168BE}" type="pres">
      <dgm:prSet presAssocID="{F2E86D86-827B-2345-B731-525DFD5A07B0}" presName="text3" presStyleLbl="fgAcc3" presStyleIdx="2" presStyleCnt="6" custScaleX="196034" custLinFactX="-229407" custLinFactY="200000" custLinFactNeighborX="-300000" custLinFactNeighborY="2860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5D5C0-DE97-294D-AE3E-F8D4E2E71A91}" type="pres">
      <dgm:prSet presAssocID="{F2E86D86-827B-2345-B731-525DFD5A07B0}" presName="hierChild4" presStyleCnt="0"/>
      <dgm:spPr/>
    </dgm:pt>
    <dgm:pt modelId="{F178CE5F-2F7F-6C4A-8FE3-E453AFB7559A}" type="pres">
      <dgm:prSet presAssocID="{0FDEEE59-955A-5348-8E47-2CE9781C4DBA}" presName="Name17" presStyleLbl="parChTrans1D3" presStyleIdx="3" presStyleCnt="6"/>
      <dgm:spPr/>
      <dgm:t>
        <a:bodyPr/>
        <a:lstStyle/>
        <a:p>
          <a:endParaRPr lang="en-US"/>
        </a:p>
      </dgm:t>
    </dgm:pt>
    <dgm:pt modelId="{2BDE581F-3EF5-564E-813A-786A7A162390}" type="pres">
      <dgm:prSet presAssocID="{1DB3E912-3244-4C4B-8B39-C8F35D5ACD8F}" presName="hierRoot3" presStyleCnt="0"/>
      <dgm:spPr/>
    </dgm:pt>
    <dgm:pt modelId="{1C4F78BD-FE52-A24F-A6E7-64CE89FCB4FD}" type="pres">
      <dgm:prSet presAssocID="{1DB3E912-3244-4C4B-8B39-C8F35D5ACD8F}" presName="composite3" presStyleCnt="0"/>
      <dgm:spPr/>
    </dgm:pt>
    <dgm:pt modelId="{80841679-1CE3-0447-9FB7-BAD8C086379D}" type="pres">
      <dgm:prSet presAssocID="{1DB3E912-3244-4C4B-8B39-C8F35D5ACD8F}" presName="background3" presStyleLbl="node3" presStyleIdx="3" presStyleCnt="6"/>
      <dgm:spPr>
        <a:solidFill>
          <a:srgbClr val="008000">
            <a:alpha val="90000"/>
          </a:srgbClr>
        </a:solidFill>
      </dgm:spPr>
    </dgm:pt>
    <dgm:pt modelId="{87FC7102-08DF-2142-B449-A8D41DDFBE2E}" type="pres">
      <dgm:prSet presAssocID="{1DB3E912-3244-4C4B-8B39-C8F35D5ACD8F}" presName="text3" presStyleLbl="fgAcc3" presStyleIdx="3" presStyleCnt="6" custScaleX="307930" custLinFactX="-200000" custLinFactY="200000" custLinFactNeighborX="-207037" custLinFactNeighborY="2834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C55DB8-0700-0E41-A6EB-32720E2DC71A}" type="pres">
      <dgm:prSet presAssocID="{1DB3E912-3244-4C4B-8B39-C8F35D5ACD8F}" presName="hierChild4" presStyleCnt="0"/>
      <dgm:spPr/>
    </dgm:pt>
    <dgm:pt modelId="{ED2629BC-C3D2-9946-BBAF-587A19AED479}" type="pres">
      <dgm:prSet presAssocID="{7682BA90-336B-044D-BC97-D04106DA92B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D14CD75-C160-2D4D-92B4-D904B4D310D2}" type="pres">
      <dgm:prSet presAssocID="{6844A869-DD81-DD4C-9ED8-FC435E114BB2}" presName="hierRoot2" presStyleCnt="0"/>
      <dgm:spPr/>
    </dgm:pt>
    <dgm:pt modelId="{6B78E9D8-4726-B444-8FB8-804B4EE28303}" type="pres">
      <dgm:prSet presAssocID="{6844A869-DD81-DD4C-9ED8-FC435E114BB2}" presName="composite2" presStyleCnt="0"/>
      <dgm:spPr/>
    </dgm:pt>
    <dgm:pt modelId="{E3207C2B-E539-DE43-823F-17A0E0BA0BA3}" type="pres">
      <dgm:prSet presAssocID="{6844A869-DD81-DD4C-9ED8-FC435E114BB2}" presName="background2" presStyleLbl="node2" presStyleIdx="1" presStyleCnt="2"/>
      <dgm:spPr>
        <a:solidFill>
          <a:schemeClr val="accent5">
            <a:lumMod val="75000"/>
            <a:alpha val="90000"/>
          </a:schemeClr>
        </a:solidFill>
      </dgm:spPr>
    </dgm:pt>
    <dgm:pt modelId="{90790069-9FE4-4F4E-94EA-B32A6021409B}" type="pres">
      <dgm:prSet presAssocID="{6844A869-DD81-DD4C-9ED8-FC435E114BB2}" presName="text2" presStyleLbl="fgAcc2" presStyleIdx="1" presStyleCnt="2" custScaleX="462741" custScaleY="228824" custLinFactX="-74057" custLinFactY="-100000" custLinFactNeighborX="-100000" custLinFactNeighborY="-121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01B9CF-CA88-2F4A-8E2D-F6541D19BC77}" type="pres">
      <dgm:prSet presAssocID="{6844A869-DD81-DD4C-9ED8-FC435E114BB2}" presName="hierChild3" presStyleCnt="0"/>
      <dgm:spPr/>
    </dgm:pt>
    <dgm:pt modelId="{C12A96A1-8368-7A41-850B-0E943CF0A89F}" type="pres">
      <dgm:prSet presAssocID="{7916A5EF-06A2-DD46-8DC7-309976BCCAD9}" presName="Name17" presStyleLbl="parChTrans1D3" presStyleIdx="4" presStyleCnt="6"/>
      <dgm:spPr/>
      <dgm:t>
        <a:bodyPr/>
        <a:lstStyle/>
        <a:p>
          <a:endParaRPr lang="en-US"/>
        </a:p>
      </dgm:t>
    </dgm:pt>
    <dgm:pt modelId="{F7BCC780-AA2D-4A47-9F6C-95A4D0C2F2E7}" type="pres">
      <dgm:prSet presAssocID="{C4F756FD-8667-174E-9979-BE4556B99AC7}" presName="hierRoot3" presStyleCnt="0"/>
      <dgm:spPr/>
    </dgm:pt>
    <dgm:pt modelId="{E1080DF0-4C0C-3A48-9444-D8CABA0D5F98}" type="pres">
      <dgm:prSet presAssocID="{C4F756FD-8667-174E-9979-BE4556B99AC7}" presName="composite3" presStyleCnt="0"/>
      <dgm:spPr/>
    </dgm:pt>
    <dgm:pt modelId="{BA809DE3-DD43-0347-A891-4FB9F4E12159}" type="pres">
      <dgm:prSet presAssocID="{C4F756FD-8667-174E-9979-BE4556B99AC7}" presName="background3" presStyleLbl="node3" presStyleIdx="4" presStyleCnt="6"/>
      <dgm:spPr/>
    </dgm:pt>
    <dgm:pt modelId="{E7063D43-E49D-9F44-929F-07F5E3B14922}" type="pres">
      <dgm:prSet presAssocID="{C4F756FD-8667-174E-9979-BE4556B99AC7}" presName="text3" presStyleLbl="fgAcc3" presStyleIdx="4" presStyleCnt="6" custScaleX="292117" custScaleY="253941" custLinFactX="-61718" custLinFactY="-40254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734181-CA43-3942-9ADD-BDA743293353}" type="pres">
      <dgm:prSet presAssocID="{C4F756FD-8667-174E-9979-BE4556B99AC7}" presName="hierChild4" presStyleCnt="0"/>
      <dgm:spPr/>
    </dgm:pt>
    <dgm:pt modelId="{DC206D92-3737-9A4B-A78D-ACFB4C89B51F}" type="pres">
      <dgm:prSet presAssocID="{0B1CF469-4652-0B4B-8C7B-2B66BECAE78C}" presName="Name17" presStyleLbl="parChTrans1D3" presStyleIdx="5" presStyleCnt="6"/>
      <dgm:spPr/>
      <dgm:t>
        <a:bodyPr/>
        <a:lstStyle/>
        <a:p>
          <a:endParaRPr lang="en-US"/>
        </a:p>
      </dgm:t>
    </dgm:pt>
    <dgm:pt modelId="{B717C177-6C33-A240-8CC5-CB82D34354D3}" type="pres">
      <dgm:prSet presAssocID="{1D9A4DAD-A4CF-7D43-B78C-C6C50629073D}" presName="hierRoot3" presStyleCnt="0"/>
      <dgm:spPr/>
    </dgm:pt>
    <dgm:pt modelId="{44D32DE6-D6A8-FE4E-8DA7-43BF78E8E718}" type="pres">
      <dgm:prSet presAssocID="{1D9A4DAD-A4CF-7D43-B78C-C6C50629073D}" presName="composite3" presStyleCnt="0"/>
      <dgm:spPr/>
    </dgm:pt>
    <dgm:pt modelId="{AA130C57-8E72-6B4E-8179-91F24B41E9B9}" type="pres">
      <dgm:prSet presAssocID="{1D9A4DAD-A4CF-7D43-B78C-C6C50629073D}" presName="background3" presStyleLbl="node3" presStyleIdx="5" presStyleCnt="6"/>
      <dgm:spPr/>
    </dgm:pt>
    <dgm:pt modelId="{63891188-388F-AB45-85B0-8E15EA7F4C32}" type="pres">
      <dgm:prSet presAssocID="{1D9A4DAD-A4CF-7D43-B78C-C6C50629073D}" presName="text3" presStyleLbl="fgAcc3" presStyleIdx="5" presStyleCnt="6" custScaleX="332405" custScaleY="254818" custLinFactY="-41532" custLinFactNeighborX="-5016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61B9A7-DB6B-2344-A638-040ECA95476B}" type="pres">
      <dgm:prSet presAssocID="{1D9A4DAD-A4CF-7D43-B78C-C6C50629073D}" presName="hierChild4" presStyleCnt="0"/>
      <dgm:spPr/>
    </dgm:pt>
  </dgm:ptLst>
  <dgm:cxnLst>
    <dgm:cxn modelId="{EF41DA45-32D8-884D-88AE-9EE2916BD97E}" type="presOf" srcId="{5E50B13D-946C-EB49-9AA9-0D624F4B8E1D}" destId="{AC25EF49-76D0-504B-97FC-2458CB7CA63E}" srcOrd="0" destOrd="0" presId="urn:microsoft.com/office/officeart/2005/8/layout/hierarchy1"/>
    <dgm:cxn modelId="{E85ABF6E-4349-1142-94C0-851B0B30D20C}" type="presOf" srcId="{D56A9D1C-CDA2-E449-9B95-52DDEADEDDD6}" destId="{3559C321-087E-0249-8908-408D798B6465}" srcOrd="0" destOrd="0" presId="urn:microsoft.com/office/officeart/2005/8/layout/hierarchy1"/>
    <dgm:cxn modelId="{313C2A94-4CE8-3E4D-A906-1EC2EEFF7C8B}" type="presOf" srcId="{C4F756FD-8667-174E-9979-BE4556B99AC7}" destId="{E7063D43-E49D-9F44-929F-07F5E3B14922}" srcOrd="0" destOrd="0" presId="urn:microsoft.com/office/officeart/2005/8/layout/hierarchy1"/>
    <dgm:cxn modelId="{B7A6C424-F7C4-0A41-8FBD-7F79397D358D}" type="presOf" srcId="{0B1CF469-4652-0B4B-8C7B-2B66BECAE78C}" destId="{DC206D92-3737-9A4B-A78D-ACFB4C89B51F}" srcOrd="0" destOrd="0" presId="urn:microsoft.com/office/officeart/2005/8/layout/hierarchy1"/>
    <dgm:cxn modelId="{0036AAEE-41E2-704A-8B2F-53F0A13005CF}" type="presOf" srcId="{F2E86D86-827B-2345-B731-525DFD5A07B0}" destId="{0ED35B30-1B18-904E-B83A-F23704E168BE}" srcOrd="0" destOrd="0" presId="urn:microsoft.com/office/officeart/2005/8/layout/hierarchy1"/>
    <dgm:cxn modelId="{CED658D4-4C72-6444-9C16-747584192F37}" type="presOf" srcId="{1A36804B-8D6E-594A-8359-3022AE72BC6C}" destId="{C149D751-CB2F-1F4A-A94C-B59F839006B3}" srcOrd="0" destOrd="0" presId="urn:microsoft.com/office/officeart/2005/8/layout/hierarchy1"/>
    <dgm:cxn modelId="{0785E91C-FB52-E94B-8542-42328225A77C}" type="presOf" srcId="{6844A869-DD81-DD4C-9ED8-FC435E114BB2}" destId="{90790069-9FE4-4F4E-94EA-B32A6021409B}" srcOrd="0" destOrd="0" presId="urn:microsoft.com/office/officeart/2005/8/layout/hierarchy1"/>
    <dgm:cxn modelId="{893DF147-DF34-7643-98CF-BE2AE87DC652}" type="presOf" srcId="{126EF372-A99B-574C-B3E4-61C477B795F8}" destId="{EBB41902-714F-2E47-A047-79CFCBDDA0D8}" srcOrd="0" destOrd="0" presId="urn:microsoft.com/office/officeart/2005/8/layout/hierarchy1"/>
    <dgm:cxn modelId="{988337A8-E52D-0946-821F-B42F0BB8A29C}" type="presOf" srcId="{0E4BDC72-E625-8C4B-96DC-F1315021505D}" destId="{C9F9B389-7BFA-4C46-AC25-63D649BEF598}" srcOrd="0" destOrd="0" presId="urn:microsoft.com/office/officeart/2005/8/layout/hierarchy1"/>
    <dgm:cxn modelId="{7FEFBC15-B149-724C-ACD1-966581C63129}" type="presOf" srcId="{E197498C-CC7F-DA4E-BB0B-0A9A6FC4F2C6}" destId="{2F04BDF7-1FFD-BC4C-80FA-B5E51BE5E52F}" srcOrd="0" destOrd="0" presId="urn:microsoft.com/office/officeart/2005/8/layout/hierarchy1"/>
    <dgm:cxn modelId="{6A31AAEF-062A-3146-A91C-15D8B9AFB0A2}" srcId="{9E946DFD-9AF4-4E43-A5DB-D9B54FEA5CAB}" destId="{1DB3E912-3244-4C4B-8B39-C8F35D5ACD8F}" srcOrd="3" destOrd="0" parTransId="{0FDEEE59-955A-5348-8E47-2CE9781C4DBA}" sibTransId="{F06A83F7-3EB8-E546-8FD8-88B28FEF0B92}"/>
    <dgm:cxn modelId="{FF0E05BD-E348-A14F-9509-EAFBBF32325D}" srcId="{E4A51CC1-9FC4-E542-BA13-E3783B14EFAF}" destId="{9E946DFD-9AF4-4E43-A5DB-D9B54FEA5CAB}" srcOrd="0" destOrd="0" parTransId="{D56A9D1C-CDA2-E449-9B95-52DDEADEDDD6}" sibTransId="{2ACE8489-E029-CF4A-9763-769A6BB4D196}"/>
    <dgm:cxn modelId="{E116BFEF-A480-E449-957B-26BC36E27819}" srcId="{E4A51CC1-9FC4-E542-BA13-E3783B14EFAF}" destId="{6844A869-DD81-DD4C-9ED8-FC435E114BB2}" srcOrd="1" destOrd="0" parTransId="{7682BA90-336B-044D-BC97-D04106DA92B1}" sibTransId="{DDB61693-1C6A-CC46-A802-28C8E523FB53}"/>
    <dgm:cxn modelId="{C230B6C9-E45B-B046-8F0F-229A4042249B}" type="presOf" srcId="{44362B4A-6B4A-8F4B-AE25-E98800F41FC1}" destId="{B31D4F80-202A-9944-A0D1-0FE374A663E1}" srcOrd="0" destOrd="0" presId="urn:microsoft.com/office/officeart/2005/8/layout/hierarchy1"/>
    <dgm:cxn modelId="{FF4FB6BD-0494-7B41-A379-AA886D8A4843}" type="presOf" srcId="{0FDEEE59-955A-5348-8E47-2CE9781C4DBA}" destId="{F178CE5F-2F7F-6C4A-8FE3-E453AFB7559A}" srcOrd="0" destOrd="0" presId="urn:microsoft.com/office/officeart/2005/8/layout/hierarchy1"/>
    <dgm:cxn modelId="{FCB5861E-69F2-7D42-B735-07D13B39AE2F}" type="presOf" srcId="{1DB3E912-3244-4C4B-8B39-C8F35D5ACD8F}" destId="{87FC7102-08DF-2142-B449-A8D41DDFBE2E}" srcOrd="0" destOrd="0" presId="urn:microsoft.com/office/officeart/2005/8/layout/hierarchy1"/>
    <dgm:cxn modelId="{CE721AE7-05A7-7142-B4B3-C343D1004696}" srcId="{6844A869-DD81-DD4C-9ED8-FC435E114BB2}" destId="{C4F756FD-8667-174E-9979-BE4556B99AC7}" srcOrd="0" destOrd="0" parTransId="{7916A5EF-06A2-DD46-8DC7-309976BCCAD9}" sibTransId="{720AEAA9-05AD-DA48-BE46-70A851BE113A}"/>
    <dgm:cxn modelId="{B97BFFAB-A363-E64B-86BA-08638BE0A8E9}" srcId="{1A36804B-8D6E-594A-8359-3022AE72BC6C}" destId="{E4A51CC1-9FC4-E542-BA13-E3783B14EFAF}" srcOrd="0" destOrd="0" parTransId="{A262641A-1C68-7943-A155-4B331C4FAEAB}" sibTransId="{B5E5E6F2-0749-CD45-92E2-BB62CAC0C57A}"/>
    <dgm:cxn modelId="{011878FF-1D4B-3E47-87B4-FCB4CA1A20D1}" type="presOf" srcId="{9E946DFD-9AF4-4E43-A5DB-D9B54FEA5CAB}" destId="{69A66CFD-3E97-6F44-B586-53CBC0F05F47}" srcOrd="0" destOrd="0" presId="urn:microsoft.com/office/officeart/2005/8/layout/hierarchy1"/>
    <dgm:cxn modelId="{AA08803D-7753-1846-AF46-5B760177B200}" type="presOf" srcId="{7682BA90-336B-044D-BC97-D04106DA92B1}" destId="{ED2629BC-C3D2-9946-BBAF-587A19AED479}" srcOrd="0" destOrd="0" presId="urn:microsoft.com/office/officeart/2005/8/layout/hierarchy1"/>
    <dgm:cxn modelId="{61ECAEC4-A037-DB4D-81B0-DD125871013A}" srcId="{6844A869-DD81-DD4C-9ED8-FC435E114BB2}" destId="{1D9A4DAD-A4CF-7D43-B78C-C6C50629073D}" srcOrd="1" destOrd="0" parTransId="{0B1CF469-4652-0B4B-8C7B-2B66BECAE78C}" sibTransId="{0F1DBF91-B685-5247-B862-C5236A2F5235}"/>
    <dgm:cxn modelId="{0782453D-47A4-F04D-BB7B-7E98327CBE8D}" type="presOf" srcId="{1D9A4DAD-A4CF-7D43-B78C-C6C50629073D}" destId="{63891188-388F-AB45-85B0-8E15EA7F4C32}" srcOrd="0" destOrd="0" presId="urn:microsoft.com/office/officeart/2005/8/layout/hierarchy1"/>
    <dgm:cxn modelId="{CA91F0E0-B2D9-2D47-876A-86A854D561BB}" srcId="{9E946DFD-9AF4-4E43-A5DB-D9B54FEA5CAB}" destId="{F2E86D86-827B-2345-B731-525DFD5A07B0}" srcOrd="2" destOrd="0" parTransId="{0E4BDC72-E625-8C4B-96DC-F1315021505D}" sibTransId="{74B8A150-52C0-D343-8F85-84EA4298FC11}"/>
    <dgm:cxn modelId="{0F5D801F-472E-9C43-8841-0F491E8CB0DF}" srcId="{9E946DFD-9AF4-4E43-A5DB-D9B54FEA5CAB}" destId="{5E50B13D-946C-EB49-9AA9-0D624F4B8E1D}" srcOrd="0" destOrd="0" parTransId="{126EF372-A99B-574C-B3E4-61C477B795F8}" sibTransId="{258BCDFF-446F-FE4F-920B-D3EC8D835226}"/>
    <dgm:cxn modelId="{44FB0D5E-309C-0747-A4AC-01A2C15BA057}" type="presOf" srcId="{7916A5EF-06A2-DD46-8DC7-309976BCCAD9}" destId="{C12A96A1-8368-7A41-850B-0E943CF0A89F}" srcOrd="0" destOrd="0" presId="urn:microsoft.com/office/officeart/2005/8/layout/hierarchy1"/>
    <dgm:cxn modelId="{D397D1BB-F41A-5047-BCCD-1308E68DD801}" srcId="{9E946DFD-9AF4-4E43-A5DB-D9B54FEA5CAB}" destId="{E197498C-CC7F-DA4E-BB0B-0A9A6FC4F2C6}" srcOrd="1" destOrd="0" parTransId="{44362B4A-6B4A-8F4B-AE25-E98800F41FC1}" sibTransId="{D67D5DFB-9987-A84E-92A1-66BC487B746B}"/>
    <dgm:cxn modelId="{5614588F-9781-CD48-8564-5D2EDC9F01DF}" type="presOf" srcId="{E4A51CC1-9FC4-E542-BA13-E3783B14EFAF}" destId="{F0298DC2-426D-F74A-8E01-FCCFE0501B41}" srcOrd="0" destOrd="0" presId="urn:microsoft.com/office/officeart/2005/8/layout/hierarchy1"/>
    <dgm:cxn modelId="{9838A51F-E825-0A4A-A0B4-6BA0157E198D}" type="presParOf" srcId="{C149D751-CB2F-1F4A-A94C-B59F839006B3}" destId="{F185AA34-D985-DE41-A310-F879F747EEC8}" srcOrd="0" destOrd="0" presId="urn:microsoft.com/office/officeart/2005/8/layout/hierarchy1"/>
    <dgm:cxn modelId="{24EC7726-90FB-5F4E-A9B6-1E323FCF61BB}" type="presParOf" srcId="{F185AA34-D985-DE41-A310-F879F747EEC8}" destId="{9A48B2E7-ECE8-8345-B580-B579F52D804E}" srcOrd="0" destOrd="0" presId="urn:microsoft.com/office/officeart/2005/8/layout/hierarchy1"/>
    <dgm:cxn modelId="{D5A907D1-A979-474E-8356-31E30AACD623}" type="presParOf" srcId="{9A48B2E7-ECE8-8345-B580-B579F52D804E}" destId="{2495B511-3F6A-DB45-80B7-1201BFA96567}" srcOrd="0" destOrd="0" presId="urn:microsoft.com/office/officeart/2005/8/layout/hierarchy1"/>
    <dgm:cxn modelId="{883D24A2-B490-B14D-984A-2B67D10C2FFB}" type="presParOf" srcId="{9A48B2E7-ECE8-8345-B580-B579F52D804E}" destId="{F0298DC2-426D-F74A-8E01-FCCFE0501B41}" srcOrd="1" destOrd="0" presId="urn:microsoft.com/office/officeart/2005/8/layout/hierarchy1"/>
    <dgm:cxn modelId="{E369652D-FAA6-3F46-BDEE-4B055593E87D}" type="presParOf" srcId="{F185AA34-D985-DE41-A310-F879F747EEC8}" destId="{05ABF171-7BC5-DF4A-A8A5-273DBBDA18BF}" srcOrd="1" destOrd="0" presId="urn:microsoft.com/office/officeart/2005/8/layout/hierarchy1"/>
    <dgm:cxn modelId="{10956D11-0ACB-7F47-AF37-1311BB434C99}" type="presParOf" srcId="{05ABF171-7BC5-DF4A-A8A5-273DBBDA18BF}" destId="{3559C321-087E-0249-8908-408D798B6465}" srcOrd="0" destOrd="0" presId="urn:microsoft.com/office/officeart/2005/8/layout/hierarchy1"/>
    <dgm:cxn modelId="{FAC3EA22-3BCE-444B-BAEA-5CF5E3FA27BC}" type="presParOf" srcId="{05ABF171-7BC5-DF4A-A8A5-273DBBDA18BF}" destId="{98884C33-5C57-B248-A796-73E94BDD56AC}" srcOrd="1" destOrd="0" presId="urn:microsoft.com/office/officeart/2005/8/layout/hierarchy1"/>
    <dgm:cxn modelId="{82B2B42C-E479-C644-A320-C531AA5F7DAE}" type="presParOf" srcId="{98884C33-5C57-B248-A796-73E94BDD56AC}" destId="{B31AF1C1-4637-784A-93A2-D3D65D19CD57}" srcOrd="0" destOrd="0" presId="urn:microsoft.com/office/officeart/2005/8/layout/hierarchy1"/>
    <dgm:cxn modelId="{C8558FE6-F9F4-D749-B47C-F2A8D49A8396}" type="presParOf" srcId="{B31AF1C1-4637-784A-93A2-D3D65D19CD57}" destId="{371154C1-A998-104F-BB53-E8CA90E26B27}" srcOrd="0" destOrd="0" presId="urn:microsoft.com/office/officeart/2005/8/layout/hierarchy1"/>
    <dgm:cxn modelId="{BDDA9476-ACEC-8948-A4D9-C17B4A31A424}" type="presParOf" srcId="{B31AF1C1-4637-784A-93A2-D3D65D19CD57}" destId="{69A66CFD-3E97-6F44-B586-53CBC0F05F47}" srcOrd="1" destOrd="0" presId="urn:microsoft.com/office/officeart/2005/8/layout/hierarchy1"/>
    <dgm:cxn modelId="{4AE420FA-A462-BE41-9758-21567F6D578F}" type="presParOf" srcId="{98884C33-5C57-B248-A796-73E94BDD56AC}" destId="{50A3248D-75C7-C345-B4D9-53613070759E}" srcOrd="1" destOrd="0" presId="urn:microsoft.com/office/officeart/2005/8/layout/hierarchy1"/>
    <dgm:cxn modelId="{630E92BB-9268-3946-90C5-28238DDB533A}" type="presParOf" srcId="{50A3248D-75C7-C345-B4D9-53613070759E}" destId="{EBB41902-714F-2E47-A047-79CFCBDDA0D8}" srcOrd="0" destOrd="0" presId="urn:microsoft.com/office/officeart/2005/8/layout/hierarchy1"/>
    <dgm:cxn modelId="{8538C293-19DD-F14E-BC85-A6CFF28C3F92}" type="presParOf" srcId="{50A3248D-75C7-C345-B4D9-53613070759E}" destId="{64CA3177-22D1-AD44-8424-B5CDC020EC4E}" srcOrd="1" destOrd="0" presId="urn:microsoft.com/office/officeart/2005/8/layout/hierarchy1"/>
    <dgm:cxn modelId="{C234FD1F-8684-E44D-8E96-196C37E1612C}" type="presParOf" srcId="{64CA3177-22D1-AD44-8424-B5CDC020EC4E}" destId="{B95FEF38-C62F-8B4D-9FE3-9C5D2C566DF8}" srcOrd="0" destOrd="0" presId="urn:microsoft.com/office/officeart/2005/8/layout/hierarchy1"/>
    <dgm:cxn modelId="{544CC2EE-8BDF-1448-8E8B-9E88737CE0BB}" type="presParOf" srcId="{B95FEF38-C62F-8B4D-9FE3-9C5D2C566DF8}" destId="{E5C48E15-34D7-EF44-A411-5C6EFAE40B18}" srcOrd="0" destOrd="0" presId="urn:microsoft.com/office/officeart/2005/8/layout/hierarchy1"/>
    <dgm:cxn modelId="{B820A9A1-48FF-2447-9E5B-61633E3AC1EA}" type="presParOf" srcId="{B95FEF38-C62F-8B4D-9FE3-9C5D2C566DF8}" destId="{AC25EF49-76D0-504B-97FC-2458CB7CA63E}" srcOrd="1" destOrd="0" presId="urn:microsoft.com/office/officeart/2005/8/layout/hierarchy1"/>
    <dgm:cxn modelId="{348C243E-B9FD-7647-97D2-B8EBD6D18727}" type="presParOf" srcId="{64CA3177-22D1-AD44-8424-B5CDC020EC4E}" destId="{4F9D8792-5312-E145-A55F-B61BE80E8BD1}" srcOrd="1" destOrd="0" presId="urn:microsoft.com/office/officeart/2005/8/layout/hierarchy1"/>
    <dgm:cxn modelId="{3AA4BFD3-B533-964E-89BB-320CC8B6BAA3}" type="presParOf" srcId="{50A3248D-75C7-C345-B4D9-53613070759E}" destId="{B31D4F80-202A-9944-A0D1-0FE374A663E1}" srcOrd="2" destOrd="0" presId="urn:microsoft.com/office/officeart/2005/8/layout/hierarchy1"/>
    <dgm:cxn modelId="{AA945F1C-53BF-B34B-BC91-BA5D38FAF9F2}" type="presParOf" srcId="{50A3248D-75C7-C345-B4D9-53613070759E}" destId="{758740CD-7240-EA47-9D60-5910E0398657}" srcOrd="3" destOrd="0" presId="urn:microsoft.com/office/officeart/2005/8/layout/hierarchy1"/>
    <dgm:cxn modelId="{86241E7D-720C-D540-82AD-302800D75F33}" type="presParOf" srcId="{758740CD-7240-EA47-9D60-5910E0398657}" destId="{271FB5B0-E4FE-224F-BEDE-1FF6FC20A94B}" srcOrd="0" destOrd="0" presId="urn:microsoft.com/office/officeart/2005/8/layout/hierarchy1"/>
    <dgm:cxn modelId="{1AEFB771-D7F5-EF43-B31D-B113D6184CC3}" type="presParOf" srcId="{271FB5B0-E4FE-224F-BEDE-1FF6FC20A94B}" destId="{E502D5B8-539B-4B49-968B-C67C7C1A7540}" srcOrd="0" destOrd="0" presId="urn:microsoft.com/office/officeart/2005/8/layout/hierarchy1"/>
    <dgm:cxn modelId="{B4275983-1745-844A-95B2-7C4A00FAB72F}" type="presParOf" srcId="{271FB5B0-E4FE-224F-BEDE-1FF6FC20A94B}" destId="{2F04BDF7-1FFD-BC4C-80FA-B5E51BE5E52F}" srcOrd="1" destOrd="0" presId="urn:microsoft.com/office/officeart/2005/8/layout/hierarchy1"/>
    <dgm:cxn modelId="{0978BCF7-83EB-8A4A-8179-59B10DF8EDCF}" type="presParOf" srcId="{758740CD-7240-EA47-9D60-5910E0398657}" destId="{ED73FD74-BFF1-3348-A601-9DCD00DC3C7E}" srcOrd="1" destOrd="0" presId="urn:microsoft.com/office/officeart/2005/8/layout/hierarchy1"/>
    <dgm:cxn modelId="{F76521EA-10AF-7D42-A787-1326B66F4FF7}" type="presParOf" srcId="{50A3248D-75C7-C345-B4D9-53613070759E}" destId="{C9F9B389-7BFA-4C46-AC25-63D649BEF598}" srcOrd="4" destOrd="0" presId="urn:microsoft.com/office/officeart/2005/8/layout/hierarchy1"/>
    <dgm:cxn modelId="{DE4CF06B-B0A9-D840-A316-7E0BA1111FFA}" type="presParOf" srcId="{50A3248D-75C7-C345-B4D9-53613070759E}" destId="{2D7C3E14-2284-674E-B84E-580AC223BC70}" srcOrd="5" destOrd="0" presId="urn:microsoft.com/office/officeart/2005/8/layout/hierarchy1"/>
    <dgm:cxn modelId="{4F08595F-56F1-6F41-A1FC-FC4F2DAA7B80}" type="presParOf" srcId="{2D7C3E14-2284-674E-B84E-580AC223BC70}" destId="{67BD6F6D-30E3-C543-B5CC-FE01A74C1A3E}" srcOrd="0" destOrd="0" presId="urn:microsoft.com/office/officeart/2005/8/layout/hierarchy1"/>
    <dgm:cxn modelId="{B2F79C27-1349-C147-ABC8-7DF5A8826F29}" type="presParOf" srcId="{67BD6F6D-30E3-C543-B5CC-FE01A74C1A3E}" destId="{644DF9C8-9584-3247-962F-C6939028031B}" srcOrd="0" destOrd="0" presId="urn:microsoft.com/office/officeart/2005/8/layout/hierarchy1"/>
    <dgm:cxn modelId="{C58E8461-95C8-7049-B012-10D54FCF69A6}" type="presParOf" srcId="{67BD6F6D-30E3-C543-B5CC-FE01A74C1A3E}" destId="{0ED35B30-1B18-904E-B83A-F23704E168BE}" srcOrd="1" destOrd="0" presId="urn:microsoft.com/office/officeart/2005/8/layout/hierarchy1"/>
    <dgm:cxn modelId="{46BF8F9A-DCDE-304E-813A-E2C733E62F04}" type="presParOf" srcId="{2D7C3E14-2284-674E-B84E-580AC223BC70}" destId="{1795D5C0-DE97-294D-AE3E-F8D4E2E71A91}" srcOrd="1" destOrd="0" presId="urn:microsoft.com/office/officeart/2005/8/layout/hierarchy1"/>
    <dgm:cxn modelId="{2B08A9D7-BEC8-D447-B53E-C5C70B331260}" type="presParOf" srcId="{50A3248D-75C7-C345-B4D9-53613070759E}" destId="{F178CE5F-2F7F-6C4A-8FE3-E453AFB7559A}" srcOrd="6" destOrd="0" presId="urn:microsoft.com/office/officeart/2005/8/layout/hierarchy1"/>
    <dgm:cxn modelId="{8B7F514E-3651-9E43-8676-B78606635F86}" type="presParOf" srcId="{50A3248D-75C7-C345-B4D9-53613070759E}" destId="{2BDE581F-3EF5-564E-813A-786A7A162390}" srcOrd="7" destOrd="0" presId="urn:microsoft.com/office/officeart/2005/8/layout/hierarchy1"/>
    <dgm:cxn modelId="{A2B5CC32-4312-3649-8F6E-926B3C0001DA}" type="presParOf" srcId="{2BDE581F-3EF5-564E-813A-786A7A162390}" destId="{1C4F78BD-FE52-A24F-A6E7-64CE89FCB4FD}" srcOrd="0" destOrd="0" presId="urn:microsoft.com/office/officeart/2005/8/layout/hierarchy1"/>
    <dgm:cxn modelId="{94EA2288-2677-124A-AEEB-0043EE96250E}" type="presParOf" srcId="{1C4F78BD-FE52-A24F-A6E7-64CE89FCB4FD}" destId="{80841679-1CE3-0447-9FB7-BAD8C086379D}" srcOrd="0" destOrd="0" presId="urn:microsoft.com/office/officeart/2005/8/layout/hierarchy1"/>
    <dgm:cxn modelId="{A02701E8-C640-3F48-95FD-4E4ED44C792D}" type="presParOf" srcId="{1C4F78BD-FE52-A24F-A6E7-64CE89FCB4FD}" destId="{87FC7102-08DF-2142-B449-A8D41DDFBE2E}" srcOrd="1" destOrd="0" presId="urn:microsoft.com/office/officeart/2005/8/layout/hierarchy1"/>
    <dgm:cxn modelId="{28016E02-BCC0-1545-88B9-3E4267A2F9E3}" type="presParOf" srcId="{2BDE581F-3EF5-564E-813A-786A7A162390}" destId="{A1C55DB8-0700-0E41-A6EB-32720E2DC71A}" srcOrd="1" destOrd="0" presId="urn:microsoft.com/office/officeart/2005/8/layout/hierarchy1"/>
    <dgm:cxn modelId="{64BD8E57-5BB7-6449-B223-D55F526D2B51}" type="presParOf" srcId="{05ABF171-7BC5-DF4A-A8A5-273DBBDA18BF}" destId="{ED2629BC-C3D2-9946-BBAF-587A19AED479}" srcOrd="2" destOrd="0" presId="urn:microsoft.com/office/officeart/2005/8/layout/hierarchy1"/>
    <dgm:cxn modelId="{F9063510-7A49-0549-8238-55973601F95F}" type="presParOf" srcId="{05ABF171-7BC5-DF4A-A8A5-273DBBDA18BF}" destId="{1D14CD75-C160-2D4D-92B4-D904B4D310D2}" srcOrd="3" destOrd="0" presId="urn:microsoft.com/office/officeart/2005/8/layout/hierarchy1"/>
    <dgm:cxn modelId="{655D7B7D-08E4-974F-8541-0F8DF06E1534}" type="presParOf" srcId="{1D14CD75-C160-2D4D-92B4-D904B4D310D2}" destId="{6B78E9D8-4726-B444-8FB8-804B4EE28303}" srcOrd="0" destOrd="0" presId="urn:microsoft.com/office/officeart/2005/8/layout/hierarchy1"/>
    <dgm:cxn modelId="{62749226-CE27-B54B-905E-2972D6C0B63C}" type="presParOf" srcId="{6B78E9D8-4726-B444-8FB8-804B4EE28303}" destId="{E3207C2B-E539-DE43-823F-17A0E0BA0BA3}" srcOrd="0" destOrd="0" presId="urn:microsoft.com/office/officeart/2005/8/layout/hierarchy1"/>
    <dgm:cxn modelId="{EB61257C-9121-124C-B9C6-66D3A267C2C7}" type="presParOf" srcId="{6B78E9D8-4726-B444-8FB8-804B4EE28303}" destId="{90790069-9FE4-4F4E-94EA-B32A6021409B}" srcOrd="1" destOrd="0" presId="urn:microsoft.com/office/officeart/2005/8/layout/hierarchy1"/>
    <dgm:cxn modelId="{F5757B43-3BB5-2E4B-B593-5A17B9713ABE}" type="presParOf" srcId="{1D14CD75-C160-2D4D-92B4-D904B4D310D2}" destId="{4A01B9CF-CA88-2F4A-8E2D-F6541D19BC77}" srcOrd="1" destOrd="0" presId="urn:microsoft.com/office/officeart/2005/8/layout/hierarchy1"/>
    <dgm:cxn modelId="{8F6908B3-F475-804B-92B5-AF111F35FFE0}" type="presParOf" srcId="{4A01B9CF-CA88-2F4A-8E2D-F6541D19BC77}" destId="{C12A96A1-8368-7A41-850B-0E943CF0A89F}" srcOrd="0" destOrd="0" presId="urn:microsoft.com/office/officeart/2005/8/layout/hierarchy1"/>
    <dgm:cxn modelId="{DD7C1D04-95CC-2D4F-9C06-AAAB18B36332}" type="presParOf" srcId="{4A01B9CF-CA88-2F4A-8E2D-F6541D19BC77}" destId="{F7BCC780-AA2D-4A47-9F6C-95A4D0C2F2E7}" srcOrd="1" destOrd="0" presId="urn:microsoft.com/office/officeart/2005/8/layout/hierarchy1"/>
    <dgm:cxn modelId="{7194CCA6-AD1B-3C49-9DFD-432AE960D234}" type="presParOf" srcId="{F7BCC780-AA2D-4A47-9F6C-95A4D0C2F2E7}" destId="{E1080DF0-4C0C-3A48-9444-D8CABA0D5F98}" srcOrd="0" destOrd="0" presId="urn:microsoft.com/office/officeart/2005/8/layout/hierarchy1"/>
    <dgm:cxn modelId="{AAE6DB13-B5E8-3D4A-85F0-62AA0220B060}" type="presParOf" srcId="{E1080DF0-4C0C-3A48-9444-D8CABA0D5F98}" destId="{BA809DE3-DD43-0347-A891-4FB9F4E12159}" srcOrd="0" destOrd="0" presId="urn:microsoft.com/office/officeart/2005/8/layout/hierarchy1"/>
    <dgm:cxn modelId="{68B84AB7-A0A8-3D4E-B4C0-823309B5E64A}" type="presParOf" srcId="{E1080DF0-4C0C-3A48-9444-D8CABA0D5F98}" destId="{E7063D43-E49D-9F44-929F-07F5E3B14922}" srcOrd="1" destOrd="0" presId="urn:microsoft.com/office/officeart/2005/8/layout/hierarchy1"/>
    <dgm:cxn modelId="{11C16ADB-904B-7F4E-AE54-F9D8A020F445}" type="presParOf" srcId="{F7BCC780-AA2D-4A47-9F6C-95A4D0C2F2E7}" destId="{8C734181-CA43-3942-9ADD-BDA743293353}" srcOrd="1" destOrd="0" presId="urn:microsoft.com/office/officeart/2005/8/layout/hierarchy1"/>
    <dgm:cxn modelId="{EC9C2F94-78C7-834E-8166-FBD2CD83DBE2}" type="presParOf" srcId="{4A01B9CF-CA88-2F4A-8E2D-F6541D19BC77}" destId="{DC206D92-3737-9A4B-A78D-ACFB4C89B51F}" srcOrd="2" destOrd="0" presId="urn:microsoft.com/office/officeart/2005/8/layout/hierarchy1"/>
    <dgm:cxn modelId="{05AA9A79-EF1E-EA42-9FBE-DCA26CF37FB9}" type="presParOf" srcId="{4A01B9CF-CA88-2F4A-8E2D-F6541D19BC77}" destId="{B717C177-6C33-A240-8CC5-CB82D34354D3}" srcOrd="3" destOrd="0" presId="urn:microsoft.com/office/officeart/2005/8/layout/hierarchy1"/>
    <dgm:cxn modelId="{080A6D58-29C6-AB47-B5C3-8FFED0CF88B7}" type="presParOf" srcId="{B717C177-6C33-A240-8CC5-CB82D34354D3}" destId="{44D32DE6-D6A8-FE4E-8DA7-43BF78E8E718}" srcOrd="0" destOrd="0" presId="urn:microsoft.com/office/officeart/2005/8/layout/hierarchy1"/>
    <dgm:cxn modelId="{76B17666-8379-B045-9088-F8EE9C18DEFD}" type="presParOf" srcId="{44D32DE6-D6A8-FE4E-8DA7-43BF78E8E718}" destId="{AA130C57-8E72-6B4E-8179-91F24B41E9B9}" srcOrd="0" destOrd="0" presId="urn:microsoft.com/office/officeart/2005/8/layout/hierarchy1"/>
    <dgm:cxn modelId="{36D28EAE-5AFA-584C-9451-AA36248F0DAD}" type="presParOf" srcId="{44D32DE6-D6A8-FE4E-8DA7-43BF78E8E718}" destId="{63891188-388F-AB45-85B0-8E15EA7F4C32}" srcOrd="1" destOrd="0" presId="urn:microsoft.com/office/officeart/2005/8/layout/hierarchy1"/>
    <dgm:cxn modelId="{16EF5199-8880-3941-BAEF-17CEDE57CB3D}" type="presParOf" srcId="{B717C177-6C33-A240-8CC5-CB82D34354D3}" destId="{6F61B9A7-DB6B-2344-A638-040ECA9547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06D92-3737-9A4B-A78D-ACFB4C89B51F}">
      <dsp:nvSpPr>
        <dsp:cNvPr id="0" name=""/>
        <dsp:cNvSpPr/>
      </dsp:nvSpPr>
      <dsp:spPr>
        <a:xfrm>
          <a:off x="6133128" y="2090363"/>
          <a:ext cx="1156225" cy="329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509"/>
              </a:lnTo>
              <a:lnTo>
                <a:pt x="1156225" y="291509"/>
              </a:lnTo>
              <a:lnTo>
                <a:pt x="1156225" y="3296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A96A1-8368-7A41-850B-0E943CF0A89F}">
      <dsp:nvSpPr>
        <dsp:cNvPr id="0" name=""/>
        <dsp:cNvSpPr/>
      </dsp:nvSpPr>
      <dsp:spPr>
        <a:xfrm>
          <a:off x="5454456" y="2090363"/>
          <a:ext cx="678671" cy="332957"/>
        </a:xfrm>
        <a:custGeom>
          <a:avLst/>
          <a:gdLst/>
          <a:ahLst/>
          <a:cxnLst/>
          <a:rect l="0" t="0" r="0" b="0"/>
          <a:pathLst>
            <a:path>
              <a:moveTo>
                <a:pt x="678671" y="0"/>
              </a:moveTo>
              <a:lnTo>
                <a:pt x="678671" y="294847"/>
              </a:lnTo>
              <a:lnTo>
                <a:pt x="0" y="294847"/>
              </a:lnTo>
              <a:lnTo>
                <a:pt x="0" y="332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629BC-C3D2-9946-BBAF-587A19AED479}">
      <dsp:nvSpPr>
        <dsp:cNvPr id="0" name=""/>
        <dsp:cNvSpPr/>
      </dsp:nvSpPr>
      <dsp:spPr>
        <a:xfrm>
          <a:off x="4339021" y="1044590"/>
          <a:ext cx="1794106" cy="448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915"/>
              </a:lnTo>
              <a:lnTo>
                <a:pt x="1794106" y="409915"/>
              </a:lnTo>
              <a:lnTo>
                <a:pt x="1794106" y="4480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8CE5F-2F7F-6C4A-8FE3-E453AFB7559A}">
      <dsp:nvSpPr>
        <dsp:cNvPr id="0" name=""/>
        <dsp:cNvSpPr/>
      </dsp:nvSpPr>
      <dsp:spPr>
        <a:xfrm>
          <a:off x="1945526" y="2237475"/>
          <a:ext cx="1174084" cy="1960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317"/>
              </a:lnTo>
              <a:lnTo>
                <a:pt x="1174084" y="1922317"/>
              </a:lnTo>
              <a:lnTo>
                <a:pt x="1174084" y="19604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9B389-7BFA-4C46-AC25-63D649BEF598}">
      <dsp:nvSpPr>
        <dsp:cNvPr id="0" name=""/>
        <dsp:cNvSpPr/>
      </dsp:nvSpPr>
      <dsp:spPr>
        <a:xfrm>
          <a:off x="1488186" y="2237475"/>
          <a:ext cx="457340" cy="1967396"/>
        </a:xfrm>
        <a:custGeom>
          <a:avLst/>
          <a:gdLst/>
          <a:ahLst/>
          <a:cxnLst/>
          <a:rect l="0" t="0" r="0" b="0"/>
          <a:pathLst>
            <a:path>
              <a:moveTo>
                <a:pt x="457340" y="0"/>
              </a:moveTo>
              <a:lnTo>
                <a:pt x="457340" y="1929286"/>
              </a:lnTo>
              <a:lnTo>
                <a:pt x="0" y="1929286"/>
              </a:lnTo>
              <a:lnTo>
                <a:pt x="0" y="196739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D4F80-202A-9944-A0D1-0FE374A663E1}">
      <dsp:nvSpPr>
        <dsp:cNvPr id="0" name=""/>
        <dsp:cNvSpPr/>
      </dsp:nvSpPr>
      <dsp:spPr>
        <a:xfrm>
          <a:off x="1945526" y="2237475"/>
          <a:ext cx="1460540" cy="690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889"/>
              </a:lnTo>
              <a:lnTo>
                <a:pt x="1460540" y="652889"/>
              </a:lnTo>
              <a:lnTo>
                <a:pt x="1460540" y="6909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41902-714F-2E47-A047-79CFCBDDA0D8}">
      <dsp:nvSpPr>
        <dsp:cNvPr id="0" name=""/>
        <dsp:cNvSpPr/>
      </dsp:nvSpPr>
      <dsp:spPr>
        <a:xfrm>
          <a:off x="967600" y="2237475"/>
          <a:ext cx="977926" cy="695058"/>
        </a:xfrm>
        <a:custGeom>
          <a:avLst/>
          <a:gdLst/>
          <a:ahLst/>
          <a:cxnLst/>
          <a:rect l="0" t="0" r="0" b="0"/>
          <a:pathLst>
            <a:path>
              <a:moveTo>
                <a:pt x="977926" y="0"/>
              </a:moveTo>
              <a:lnTo>
                <a:pt x="977926" y="656948"/>
              </a:lnTo>
              <a:lnTo>
                <a:pt x="0" y="656948"/>
              </a:lnTo>
              <a:lnTo>
                <a:pt x="0" y="6950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9C321-087E-0249-8908-408D798B6465}">
      <dsp:nvSpPr>
        <dsp:cNvPr id="0" name=""/>
        <dsp:cNvSpPr/>
      </dsp:nvSpPr>
      <dsp:spPr>
        <a:xfrm>
          <a:off x="1945526" y="1044590"/>
          <a:ext cx="2393494" cy="449738"/>
        </a:xfrm>
        <a:custGeom>
          <a:avLst/>
          <a:gdLst/>
          <a:ahLst/>
          <a:cxnLst/>
          <a:rect l="0" t="0" r="0" b="0"/>
          <a:pathLst>
            <a:path>
              <a:moveTo>
                <a:pt x="2393494" y="0"/>
              </a:moveTo>
              <a:lnTo>
                <a:pt x="2393494" y="411628"/>
              </a:lnTo>
              <a:lnTo>
                <a:pt x="0" y="411628"/>
              </a:lnTo>
              <a:lnTo>
                <a:pt x="0" y="44973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5B511-3F6A-DB45-80B7-1201BFA96567}">
      <dsp:nvSpPr>
        <dsp:cNvPr id="0" name=""/>
        <dsp:cNvSpPr/>
      </dsp:nvSpPr>
      <dsp:spPr>
        <a:xfrm>
          <a:off x="3524613" y="398521"/>
          <a:ext cx="1628816" cy="646069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98DC2-426D-F74A-8E01-FCCFE0501B41}">
      <dsp:nvSpPr>
        <dsp:cNvPr id="0" name=""/>
        <dsp:cNvSpPr/>
      </dsp:nvSpPr>
      <dsp:spPr>
        <a:xfrm>
          <a:off x="3570322" y="441944"/>
          <a:ext cx="1628816" cy="646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Typy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danych</a:t>
          </a:r>
          <a:endParaRPr lang="en-US" sz="1800" b="1" kern="1200" dirty="0"/>
        </a:p>
      </dsp:txBody>
      <dsp:txXfrm>
        <a:off x="3589245" y="460867"/>
        <a:ext cx="1590970" cy="608223"/>
      </dsp:txXfrm>
    </dsp:sp>
    <dsp:sp modelId="{371154C1-A998-104F-BB53-E8CA90E26B27}">
      <dsp:nvSpPr>
        <dsp:cNvPr id="0" name=""/>
        <dsp:cNvSpPr/>
      </dsp:nvSpPr>
      <dsp:spPr>
        <a:xfrm>
          <a:off x="1246718" y="1494329"/>
          <a:ext cx="1397616" cy="743146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A66CFD-3E97-6F44-B586-53CBC0F05F47}">
      <dsp:nvSpPr>
        <dsp:cNvPr id="0" name=""/>
        <dsp:cNvSpPr/>
      </dsp:nvSpPr>
      <dsp:spPr>
        <a:xfrm>
          <a:off x="1292427" y="1537752"/>
          <a:ext cx="1397616" cy="743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Metryczne</a:t>
          </a:r>
          <a:endParaRPr lang="en-US" sz="1800" b="1" kern="1200" dirty="0"/>
        </a:p>
      </dsp:txBody>
      <dsp:txXfrm>
        <a:off x="1314193" y="1559518"/>
        <a:ext cx="1354084" cy="699614"/>
      </dsp:txXfrm>
    </dsp:sp>
    <dsp:sp modelId="{E5C48E15-34D7-EF44-A411-5C6EFAE40B18}">
      <dsp:nvSpPr>
        <dsp:cNvPr id="0" name=""/>
        <dsp:cNvSpPr/>
      </dsp:nvSpPr>
      <dsp:spPr>
        <a:xfrm>
          <a:off x="225952" y="2932534"/>
          <a:ext cx="1483294" cy="559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25EF49-76D0-504B-97FC-2458CB7CA63E}">
      <dsp:nvSpPr>
        <dsp:cNvPr id="0" name=""/>
        <dsp:cNvSpPr/>
      </dsp:nvSpPr>
      <dsp:spPr>
        <a:xfrm>
          <a:off x="271661" y="2975957"/>
          <a:ext cx="1483294" cy="559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Przedziałowe</a:t>
          </a:r>
          <a:endParaRPr lang="en-US" sz="1800" kern="1200" dirty="0"/>
        </a:p>
      </dsp:txBody>
      <dsp:txXfrm>
        <a:off x="288048" y="2992344"/>
        <a:ext cx="1450520" cy="526732"/>
      </dsp:txXfrm>
    </dsp:sp>
    <dsp:sp modelId="{E502D5B8-539B-4B49-968B-C67C7C1A7540}">
      <dsp:nvSpPr>
        <dsp:cNvPr id="0" name=""/>
        <dsp:cNvSpPr/>
      </dsp:nvSpPr>
      <dsp:spPr>
        <a:xfrm>
          <a:off x="2609935" y="2928474"/>
          <a:ext cx="1592265" cy="652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4BDF7-1FFD-BC4C-80FA-B5E51BE5E52F}">
      <dsp:nvSpPr>
        <dsp:cNvPr id="0" name=""/>
        <dsp:cNvSpPr/>
      </dsp:nvSpPr>
      <dsp:spPr>
        <a:xfrm>
          <a:off x="2655643" y="2971897"/>
          <a:ext cx="1592265" cy="652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Ułamkowe</a:t>
          </a:r>
          <a:endParaRPr lang="en-US" sz="1800" kern="1200" dirty="0"/>
        </a:p>
      </dsp:txBody>
      <dsp:txXfrm>
        <a:off x="2674740" y="2990994"/>
        <a:ext cx="1554071" cy="613810"/>
      </dsp:txXfrm>
    </dsp:sp>
    <dsp:sp modelId="{644DF9C8-9584-3247-962F-C6939028031B}">
      <dsp:nvSpPr>
        <dsp:cNvPr id="0" name=""/>
        <dsp:cNvSpPr/>
      </dsp:nvSpPr>
      <dsp:spPr>
        <a:xfrm>
          <a:off x="1084964" y="4204871"/>
          <a:ext cx="806443" cy="26122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D35B30-1B18-904E-B83A-F23704E168BE}">
      <dsp:nvSpPr>
        <dsp:cNvPr id="0" name=""/>
        <dsp:cNvSpPr/>
      </dsp:nvSpPr>
      <dsp:spPr>
        <a:xfrm>
          <a:off x="1130673" y="4248295"/>
          <a:ext cx="806443" cy="261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Ciągłe</a:t>
          </a:r>
          <a:endParaRPr lang="en-US" sz="1800" kern="1200" dirty="0"/>
        </a:p>
      </dsp:txBody>
      <dsp:txXfrm>
        <a:off x="1138324" y="4255946"/>
        <a:ext cx="791141" cy="245924"/>
      </dsp:txXfrm>
    </dsp:sp>
    <dsp:sp modelId="{80841679-1CE3-0447-9FB7-BAD8C086379D}">
      <dsp:nvSpPr>
        <dsp:cNvPr id="0" name=""/>
        <dsp:cNvSpPr/>
      </dsp:nvSpPr>
      <dsp:spPr>
        <a:xfrm>
          <a:off x="2486230" y="4197902"/>
          <a:ext cx="1266761" cy="261226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FC7102-08DF-2142-B449-A8D41DDFBE2E}">
      <dsp:nvSpPr>
        <dsp:cNvPr id="0" name=""/>
        <dsp:cNvSpPr/>
      </dsp:nvSpPr>
      <dsp:spPr>
        <a:xfrm>
          <a:off x="2531939" y="4241325"/>
          <a:ext cx="1266761" cy="261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Dyskretne</a:t>
          </a:r>
          <a:endParaRPr lang="en-US" sz="1800" kern="1200" dirty="0"/>
        </a:p>
      </dsp:txBody>
      <dsp:txXfrm>
        <a:off x="2539590" y="4248976"/>
        <a:ext cx="1251459" cy="245924"/>
      </dsp:txXfrm>
    </dsp:sp>
    <dsp:sp modelId="{E3207C2B-E539-DE43-823F-17A0E0BA0BA3}">
      <dsp:nvSpPr>
        <dsp:cNvPr id="0" name=""/>
        <dsp:cNvSpPr/>
      </dsp:nvSpPr>
      <dsp:spPr>
        <a:xfrm>
          <a:off x="5181317" y="1492615"/>
          <a:ext cx="1903621" cy="597747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790069-9FE4-4F4E-94EA-B32A6021409B}">
      <dsp:nvSpPr>
        <dsp:cNvPr id="0" name=""/>
        <dsp:cNvSpPr/>
      </dsp:nvSpPr>
      <dsp:spPr>
        <a:xfrm>
          <a:off x="5227026" y="1536039"/>
          <a:ext cx="1903621" cy="597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Niemetryczne</a:t>
          </a:r>
          <a:endParaRPr lang="en-US" sz="1800" b="1" kern="1200" dirty="0"/>
        </a:p>
      </dsp:txBody>
      <dsp:txXfrm>
        <a:off x="5244533" y="1553546"/>
        <a:ext cx="1868607" cy="562733"/>
      </dsp:txXfrm>
    </dsp:sp>
    <dsp:sp modelId="{BA809DE3-DD43-0347-A891-4FB9F4E12159}">
      <dsp:nvSpPr>
        <dsp:cNvPr id="0" name=""/>
        <dsp:cNvSpPr/>
      </dsp:nvSpPr>
      <dsp:spPr>
        <a:xfrm>
          <a:off x="4853601" y="2423320"/>
          <a:ext cx="1201709" cy="663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63D43-E49D-9F44-929F-07F5E3B14922}">
      <dsp:nvSpPr>
        <dsp:cNvPr id="0" name=""/>
        <dsp:cNvSpPr/>
      </dsp:nvSpPr>
      <dsp:spPr>
        <a:xfrm>
          <a:off x="4899310" y="2466744"/>
          <a:ext cx="1201709" cy="663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Nominalne</a:t>
          </a:r>
          <a:endParaRPr lang="en-US" sz="1800" kern="1200" dirty="0"/>
        </a:p>
      </dsp:txBody>
      <dsp:txXfrm>
        <a:off x="4918739" y="2486173"/>
        <a:ext cx="1162851" cy="624501"/>
      </dsp:txXfrm>
    </dsp:sp>
    <dsp:sp modelId="{AA130C57-8E72-6B4E-8179-91F24B41E9B9}">
      <dsp:nvSpPr>
        <dsp:cNvPr id="0" name=""/>
        <dsp:cNvSpPr/>
      </dsp:nvSpPr>
      <dsp:spPr>
        <a:xfrm>
          <a:off x="6605631" y="2419982"/>
          <a:ext cx="1367446" cy="665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891188-388F-AB45-85B0-8E15EA7F4C32}">
      <dsp:nvSpPr>
        <dsp:cNvPr id="0" name=""/>
        <dsp:cNvSpPr/>
      </dsp:nvSpPr>
      <dsp:spPr>
        <a:xfrm>
          <a:off x="6651339" y="2463405"/>
          <a:ext cx="1367446" cy="665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Porządkowe</a:t>
          </a:r>
          <a:endParaRPr lang="en-US" sz="1800" kern="1200" dirty="0"/>
        </a:p>
      </dsp:txBody>
      <dsp:txXfrm>
        <a:off x="6670835" y="2482901"/>
        <a:ext cx="1328454" cy="626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1" Type="http://schemas.openxmlformats.org/officeDocument/2006/relationships/image" Target="../media/image101.png"/><Relationship Id="rId2" Type="http://schemas.openxmlformats.org/officeDocument/2006/relationships/image" Target="../media/image10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Relationship Id="rId2" Type="http://schemas.openxmlformats.org/officeDocument/2006/relationships/image" Target="../media/image106.emf"/><Relationship Id="rId3" Type="http://schemas.openxmlformats.org/officeDocument/2006/relationships/image" Target="../media/image10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image" Target="../media/image111.png"/><Relationship Id="rId3" Type="http://schemas.openxmlformats.org/officeDocument/2006/relationships/image" Target="../media/image1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png"/><Relationship Id="rId2" Type="http://schemas.openxmlformats.org/officeDocument/2006/relationships/image" Target="../media/image1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A8BD88D-9DD0-4324-946D-AEF655447920}" type="datetimeFigureOut">
              <a:rPr lang="pl-PL" smtClean="0"/>
              <a:pPr/>
              <a:t>02.06.17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EF50CA8-3851-4D3E-BBB4-DE3C46465272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88D-9DD0-4324-946D-AEF655447920}" type="datetimeFigureOut">
              <a:rPr lang="pl-PL" smtClean="0"/>
              <a:pPr/>
              <a:t>02.06.17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0CA8-3851-4D3E-BBB4-DE3C46465272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88D-9DD0-4324-946D-AEF655447920}" type="datetimeFigureOut">
              <a:rPr lang="pl-PL" smtClean="0"/>
              <a:pPr/>
              <a:t>02.06.17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0CA8-3851-4D3E-BBB4-DE3C46465272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88D-9DD0-4324-946D-AEF655447920}" type="datetimeFigureOut">
              <a:rPr lang="pl-PL" smtClean="0"/>
              <a:pPr/>
              <a:t>02.06.17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0CA8-3851-4D3E-BBB4-DE3C46465272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A8BD88D-9DD0-4324-946D-AEF655447920}" type="datetimeFigureOut">
              <a:rPr lang="pl-PL" smtClean="0"/>
              <a:pPr/>
              <a:t>02.06.17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EF50CA8-3851-4D3E-BBB4-DE3C46465272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88D-9DD0-4324-946D-AEF655447920}" type="datetimeFigureOut">
              <a:rPr lang="pl-PL" smtClean="0"/>
              <a:pPr/>
              <a:t>02.06.17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0CA8-3851-4D3E-BBB4-DE3C46465272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88D-9DD0-4324-946D-AEF655447920}" type="datetimeFigureOut">
              <a:rPr lang="pl-PL" smtClean="0"/>
              <a:pPr/>
              <a:t>02.06.17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0CA8-3851-4D3E-BBB4-DE3C46465272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88D-9DD0-4324-946D-AEF655447920}" type="datetimeFigureOut">
              <a:rPr lang="pl-PL" smtClean="0"/>
              <a:pPr/>
              <a:t>02.06.17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0CA8-3851-4D3E-BBB4-DE3C46465272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88D-9DD0-4324-946D-AEF655447920}" type="datetimeFigureOut">
              <a:rPr lang="pl-PL" smtClean="0"/>
              <a:pPr/>
              <a:t>02.06.17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0CA8-3851-4D3E-BBB4-DE3C46465272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88D-9DD0-4324-946D-AEF655447920}" type="datetimeFigureOut">
              <a:rPr lang="pl-PL" smtClean="0"/>
              <a:pPr/>
              <a:t>02.06.17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0CA8-3851-4D3E-BBB4-DE3C46465272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88D-9DD0-4324-946D-AEF655447920}" type="datetimeFigureOut">
              <a:rPr lang="pl-PL" smtClean="0"/>
              <a:pPr/>
              <a:t>02.06.17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0CA8-3851-4D3E-BBB4-DE3C46465272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8BD88D-9DD0-4324-946D-AEF655447920}" type="datetimeFigureOut">
              <a:rPr lang="pl-PL" smtClean="0"/>
              <a:pPr/>
              <a:t>02.06.17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EF50CA8-3851-4D3E-BBB4-DE3C46465272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e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.docx"/><Relationship Id="rId4" Type="http://schemas.openxmlformats.org/officeDocument/2006/relationships/image" Target="../media/image101.png"/><Relationship Id="rId5" Type="http://schemas.openxmlformats.org/officeDocument/2006/relationships/package" Target="../embeddings/Dokument_programu_Microsoft_Word2.docx"/><Relationship Id="rId6" Type="http://schemas.openxmlformats.org/officeDocument/2006/relationships/image" Target="../media/image102.png"/><Relationship Id="rId7" Type="http://schemas.openxmlformats.org/officeDocument/2006/relationships/package" Target="../embeddings/Dokument_programu_Microsoft_Word3.docx"/><Relationship Id="rId8" Type="http://schemas.openxmlformats.org/officeDocument/2006/relationships/image" Target="../media/image103.png"/><Relationship Id="rId9" Type="http://schemas.openxmlformats.org/officeDocument/2006/relationships/package" Target="../embeddings/Dokument_programu_Microsoft_Word4.docx"/><Relationship Id="rId10" Type="http://schemas.openxmlformats.org/officeDocument/2006/relationships/image" Target="../media/image10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5.docx"/><Relationship Id="rId4" Type="http://schemas.openxmlformats.org/officeDocument/2006/relationships/image" Target="../media/image105.emf"/><Relationship Id="rId5" Type="http://schemas.openxmlformats.org/officeDocument/2006/relationships/package" Target="../embeddings/Dokument_programu_Microsoft_Word6.docx"/><Relationship Id="rId6" Type="http://schemas.openxmlformats.org/officeDocument/2006/relationships/image" Target="../media/image106.emf"/><Relationship Id="rId7" Type="http://schemas.openxmlformats.org/officeDocument/2006/relationships/package" Target="../embeddings/Dokument_programu_Microsoft_Word7.docx"/><Relationship Id="rId8" Type="http://schemas.openxmlformats.org/officeDocument/2006/relationships/image" Target="../media/image10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jpeg"/><Relationship Id="rId3" Type="http://schemas.openxmlformats.org/officeDocument/2006/relationships/image" Target="../media/image109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8.docx"/><Relationship Id="rId4" Type="http://schemas.openxmlformats.org/officeDocument/2006/relationships/image" Target="../media/image110.png"/><Relationship Id="rId5" Type="http://schemas.openxmlformats.org/officeDocument/2006/relationships/package" Target="../embeddings/Dokument_programu_Microsoft_Word9.docx"/><Relationship Id="rId6" Type="http://schemas.openxmlformats.org/officeDocument/2006/relationships/image" Target="../media/image111.png"/><Relationship Id="rId7" Type="http://schemas.openxmlformats.org/officeDocument/2006/relationships/package" Target="../embeddings/Dokument_programu_Microsoft_Word10.docx"/><Relationship Id="rId8" Type="http://schemas.openxmlformats.org/officeDocument/2006/relationships/image" Target="../media/image112.png"/><Relationship Id="rId9" Type="http://schemas.openxmlformats.org/officeDocument/2006/relationships/image" Target="../media/image113.jpeg"/><Relationship Id="rId10" Type="http://schemas.openxmlformats.org/officeDocument/2006/relationships/image" Target="../media/image114.jpeg"/><Relationship Id="rId11" Type="http://schemas.openxmlformats.org/officeDocument/2006/relationships/image" Target="../media/image115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emf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4" Type="http://schemas.openxmlformats.org/officeDocument/2006/relationships/package" Target="../embeddings/Dokument_programu_Microsoft_Word11.docx"/><Relationship Id="rId5" Type="http://schemas.openxmlformats.org/officeDocument/2006/relationships/image" Target="../media/image118.emf"/><Relationship Id="rId6" Type="http://schemas.openxmlformats.org/officeDocument/2006/relationships/image" Target="../media/image120.emf"/><Relationship Id="rId7" Type="http://schemas.openxmlformats.org/officeDocument/2006/relationships/image" Target="../media/image1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2.docx"/><Relationship Id="rId4" Type="http://schemas.openxmlformats.org/officeDocument/2006/relationships/image" Target="../media/image122.emf"/><Relationship Id="rId5" Type="http://schemas.openxmlformats.org/officeDocument/2006/relationships/image" Target="../media/image123.emf"/><Relationship Id="rId6" Type="http://schemas.openxmlformats.org/officeDocument/2006/relationships/image" Target="../media/image124.emf"/><Relationship Id="rId7" Type="http://schemas.openxmlformats.org/officeDocument/2006/relationships/image" Target="../media/image1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3.docx"/><Relationship Id="rId4" Type="http://schemas.openxmlformats.org/officeDocument/2006/relationships/image" Target="../media/image126.emf"/><Relationship Id="rId5" Type="http://schemas.openxmlformats.org/officeDocument/2006/relationships/image" Target="../media/image127.emf"/><Relationship Id="rId6" Type="http://schemas.openxmlformats.org/officeDocument/2006/relationships/image" Target="../media/image128.emf"/><Relationship Id="rId7" Type="http://schemas.openxmlformats.org/officeDocument/2006/relationships/image" Target="../media/image12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4.docx"/><Relationship Id="rId4" Type="http://schemas.openxmlformats.org/officeDocument/2006/relationships/image" Target="../media/image13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5.docx"/><Relationship Id="rId4" Type="http://schemas.openxmlformats.org/officeDocument/2006/relationships/image" Target="../media/image131.png"/><Relationship Id="rId5" Type="http://schemas.openxmlformats.org/officeDocument/2006/relationships/package" Target="../embeddings/Dokument_programu_Microsoft_Word16.docx"/><Relationship Id="rId6" Type="http://schemas.openxmlformats.org/officeDocument/2006/relationships/image" Target="../media/image13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jpe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mouth.edu/~chance/teaching_aids/articles.html" TargetMode="External"/><Relationship Id="rId4" Type="http://schemas.openxmlformats.org/officeDocument/2006/relationships/hyperlink" Target="http://www.dartmouth.edu/~chance/index.html" TargetMode="External"/><Relationship Id="rId5" Type="http://schemas.openxmlformats.org/officeDocument/2006/relationships/hyperlink" Target="http://www.tylervigen.com/" TargetMode="External"/><Relationship Id="rId6" Type="http://schemas.openxmlformats.org/officeDocument/2006/relationships/hyperlink" Target="http://science.howstuffworks.com/innovation/science-questions/10-correlations-that-are-not-causations.htm" TargetMode="External"/><Relationship Id="rId7" Type="http://schemas.openxmlformats.org/officeDocument/2006/relationships/hyperlink" Target="http://visualizingeconomics.com/" TargetMode="External"/><Relationship Id="rId8" Type="http://schemas.openxmlformats.org/officeDocument/2006/relationships/hyperlink" Target="http://www.sgh.waw.pl/mlewandowsk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a.utexas.edu/users/mks/statmistakes/StatisticsMistakes.html" TargetMode="Externa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lewandowski.waw.p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s.bc.edu/~straubin/cs244-2015/hothands.pdf" TargetMode="External"/><Relationship Id="rId4" Type="http://schemas.openxmlformats.org/officeDocument/2006/relationships/hyperlink" Target="https://www.researchgate.net/profile/Kevin_Korb/publication/228609377_2003The_Story_of_The_Hot_Hand_Powerful_Myth_or_Powerless_Critique/links/0a85e538edbbca9489000000/2003The-Story-of-The-Hot-Hand-Powerful-Myth-or-Powerless-Critiqu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esearchgate.net/publication/232521028_The_alliteration_in_Shakespeare's_sonnets_a_study_in_literary_behavior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ojecteuclid.org/download/pdf_1/euclid.ss/1177010393" TargetMode="External"/><Relationship Id="rId3" Type="http://schemas.openxmlformats.org/officeDocument/2006/relationships/hyperlink" Target="https://www.researchgate.net/publication/232521028_The_alliteration_in_Shakespeare's_sonnets_a_study_in_literary_behavior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gif"/><Relationship Id="rId3" Type="http://schemas.openxmlformats.org/officeDocument/2006/relationships/image" Target="../media/image52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gif"/><Relationship Id="rId3" Type="http://schemas.openxmlformats.org/officeDocument/2006/relationships/image" Target="../media/image54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Relationship Id="rId3" Type="http://schemas.openxmlformats.org/officeDocument/2006/relationships/image" Target="../media/image6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Relationship Id="rId3" Type="http://schemas.openxmlformats.org/officeDocument/2006/relationships/image" Target="../media/image6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to.org/blog/why-obama-trying-make-america-more-sweden-when-swedes-are-trying-be-less-sweden" TargetMode="External"/><Relationship Id="rId3" Type="http://schemas.openxmlformats.org/officeDocument/2006/relationships/hyperlink" Target="https://www.amazon.com/Way-World-Works-Gateway-Contemporary/dp/0895263440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2/03/26/opinion/the-rich-get-even-richer.html" TargetMode="External"/><Relationship Id="rId4" Type="http://schemas.openxmlformats.org/officeDocument/2006/relationships/hyperlink" Target="http://wid.world/country/usa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fr.org/sites/default/files/pdf/2011/03/CGS_WorkingPaper13_USEconomy.pdf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s.gov/fls/flsfaqs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a.utexas.edu/users/mks/statmistakes/Wordingsuggestions.html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Pułapki myślenia statystycznego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Slajdy ze szkolenia</a:t>
            </a:r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Kiedy prawdopodobieństwo nie istnieje? Paradoks </a:t>
            </a:r>
            <a:r>
              <a:rPr lang="pl-PL" dirty="0" err="1" smtClean="0"/>
              <a:t>Ellsberga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Jest jedna urna, w której jest:</a:t>
            </a:r>
          </a:p>
          <a:p>
            <a:pPr lvl="1"/>
            <a:r>
              <a:rPr lang="pl-PL" sz="1800" dirty="0" smtClean="0"/>
              <a:t>60 zielonych i niebieskich kulek</a:t>
            </a:r>
          </a:p>
          <a:p>
            <a:pPr lvl="1"/>
            <a:r>
              <a:rPr lang="pl-PL" sz="1800" dirty="0" smtClean="0"/>
              <a:t>30 czerwonych kulek</a:t>
            </a:r>
          </a:p>
          <a:p>
            <a:r>
              <a:rPr lang="pl-PL" sz="1800" dirty="0" smtClean="0"/>
              <a:t>Eksperyment polega na wyciągnięciu jednej kulki z urny.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 smtClean="0"/>
              <a:t>Możesz postawić (100 zł wygranej) na kolor wyciągniętej kulki. Który wybierasz?</a:t>
            </a:r>
          </a:p>
          <a:p>
            <a:pPr lvl="1"/>
            <a:r>
              <a:rPr lang="pl-PL" sz="1800" dirty="0" smtClean="0"/>
              <a:t>zielony (Z)</a:t>
            </a:r>
          </a:p>
          <a:p>
            <a:pPr lvl="1"/>
            <a:r>
              <a:rPr lang="pl-PL" sz="1800" dirty="0" smtClean="0"/>
              <a:t>czerwony (C) 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 smtClean="0"/>
              <a:t>Możesz postawić na dwa możliwe kolory wyciągniętej kulki. Które wybierasz?</a:t>
            </a:r>
          </a:p>
          <a:p>
            <a:pPr lvl="1"/>
            <a:r>
              <a:rPr lang="pl-PL" sz="1800" dirty="0" smtClean="0"/>
              <a:t>czerwony lub niebieski (CN)</a:t>
            </a:r>
          </a:p>
          <a:p>
            <a:pPr lvl="1"/>
            <a:r>
              <a:rPr lang="pl-PL" sz="1800" dirty="0" smtClean="0"/>
              <a:t>zielony lub niebieski (ZN)</a:t>
            </a:r>
          </a:p>
          <a:p>
            <a:r>
              <a:rPr lang="pl-PL" sz="1800" dirty="0" smtClean="0"/>
              <a:t>Większość osób wybiera C w 1 problemie: </a:t>
            </a:r>
          </a:p>
          <a:p>
            <a:r>
              <a:rPr lang="pl-PL" sz="1800" dirty="0" smtClean="0"/>
              <a:t>I jednocześnie ZN w II problemie:</a:t>
            </a:r>
          </a:p>
          <a:p>
            <a:pPr>
              <a:buNone/>
            </a:pPr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pPr lvl="1"/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pPr lvl="1"/>
            <a:endParaRPr lang="pl-PL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609703"/>
            <a:ext cx="1440160" cy="474406"/>
          </a:xfrm>
          <a:prstGeom prst="rect">
            <a:avLst/>
          </a:prstGeom>
          <a:noFill/>
        </p:spPr>
      </p:pic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3551" y="5085184"/>
            <a:ext cx="1361092" cy="265442"/>
          </a:xfrm>
          <a:prstGeom prst="rect">
            <a:avLst/>
          </a:prstGeom>
          <a:noFill/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0541" y="5467815"/>
            <a:ext cx="2417208" cy="265441"/>
          </a:xfrm>
          <a:prstGeom prst="rect">
            <a:avLst/>
          </a:prstGeom>
          <a:noFill/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5762907"/>
            <a:ext cx="1440159" cy="474405"/>
          </a:xfrm>
          <a:prstGeom prst="rect">
            <a:avLst/>
          </a:prstGeom>
          <a:noFill/>
        </p:spPr>
      </p:pic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7" name="Picture 1" descr="E:\pulapki myslenia statystycznego\pomocnicze\ellsber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5186" y="1111101"/>
            <a:ext cx="2501764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Zmienne</a:t>
            </a:r>
            <a:r>
              <a:rPr lang="en-US" dirty="0" smtClean="0"/>
              <a:t> </a:t>
            </a:r>
            <a:r>
              <a:rPr lang="en-US" dirty="0" err="1" smtClean="0"/>
              <a:t>ułamkowe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Skala</a:t>
            </a:r>
            <a:r>
              <a:rPr lang="en-US" sz="1800" dirty="0" smtClean="0"/>
              <a:t> </a:t>
            </a:r>
            <a:r>
              <a:rPr lang="en-US" sz="1800" dirty="0" err="1" smtClean="0"/>
              <a:t>proporcjonalna</a:t>
            </a:r>
            <a:r>
              <a:rPr lang="en-US" sz="1800" dirty="0" smtClean="0"/>
              <a:t> to </a:t>
            </a:r>
            <a:r>
              <a:rPr lang="en-US" sz="1800" dirty="0" err="1" smtClean="0"/>
              <a:t>skala</a:t>
            </a:r>
            <a:r>
              <a:rPr lang="en-US" sz="1800" dirty="0" smtClean="0"/>
              <a:t> </a:t>
            </a:r>
            <a:r>
              <a:rPr lang="en-US" sz="1800" dirty="0" err="1" smtClean="0"/>
              <a:t>przedziałowa</a:t>
            </a:r>
            <a:r>
              <a:rPr lang="en-US" sz="1800" dirty="0" smtClean="0"/>
              <a:t> z </a:t>
            </a:r>
            <a:r>
              <a:rPr lang="en-US" sz="1800" dirty="0" err="1" smtClean="0"/>
              <a:t>prawdziwym</a:t>
            </a:r>
            <a:r>
              <a:rPr lang="en-US" sz="1800" dirty="0" smtClean="0"/>
              <a:t> </a:t>
            </a:r>
            <a:r>
              <a:rPr lang="en-US" sz="1800" dirty="0" err="1" smtClean="0"/>
              <a:t>punktem</a:t>
            </a:r>
            <a:r>
              <a:rPr lang="en-US" sz="1800" dirty="0" smtClean="0"/>
              <a:t> </a:t>
            </a:r>
            <a:r>
              <a:rPr lang="en-US" sz="1800" dirty="0" err="1" smtClean="0"/>
              <a:t>zerowym</a:t>
            </a:r>
            <a:r>
              <a:rPr lang="en-US" sz="1800" dirty="0" smtClean="0"/>
              <a:t>.</a:t>
            </a:r>
          </a:p>
          <a:p>
            <a:pPr lvl="1"/>
            <a:r>
              <a:rPr lang="en-US" sz="1600" dirty="0" smtClean="0"/>
              <a:t>Zero </a:t>
            </a:r>
            <a:r>
              <a:rPr lang="en-US" sz="1600" dirty="0" err="1" smtClean="0"/>
              <a:t>reprezentuje</a:t>
            </a:r>
            <a:r>
              <a:rPr lang="en-US" sz="1600" dirty="0" smtClean="0"/>
              <a:t> </a:t>
            </a:r>
            <a:r>
              <a:rPr lang="en-US" sz="1600" dirty="0" err="1" smtClean="0"/>
              <a:t>brak</a:t>
            </a:r>
            <a:r>
              <a:rPr lang="en-US" sz="1600" dirty="0" smtClean="0"/>
              <a:t> </a:t>
            </a:r>
            <a:r>
              <a:rPr lang="en-US" sz="1600" dirty="0" err="1" smtClean="0"/>
              <a:t>danego</a:t>
            </a:r>
            <a:r>
              <a:rPr lang="en-US" sz="1600" dirty="0" smtClean="0"/>
              <a:t> </a:t>
            </a:r>
            <a:r>
              <a:rPr lang="en-US" sz="1600" dirty="0" err="1" smtClean="0"/>
              <a:t>atrybutu</a:t>
            </a:r>
            <a:endParaRPr lang="en-US" sz="1600" dirty="0" smtClean="0"/>
          </a:p>
          <a:p>
            <a:pPr lvl="1"/>
            <a:r>
              <a:rPr lang="en-US" sz="1600" dirty="0" err="1" smtClean="0"/>
              <a:t>Dzielenie</a:t>
            </a:r>
            <a:r>
              <a:rPr lang="en-US" sz="1600" dirty="0" smtClean="0"/>
              <a:t> (</a:t>
            </a:r>
            <a:r>
              <a:rPr lang="en-US" sz="1600" dirty="0" err="1" smtClean="0"/>
              <a:t>ułamek</a:t>
            </a:r>
            <a:r>
              <a:rPr lang="en-US" sz="1600" dirty="0" smtClean="0"/>
              <a:t>) </a:t>
            </a:r>
            <a:r>
              <a:rPr lang="en-US" sz="1600" dirty="0" err="1" smtClean="0"/>
              <a:t>może</a:t>
            </a:r>
            <a:r>
              <a:rPr lang="en-US" sz="1600" dirty="0" smtClean="0"/>
              <a:t> </a:t>
            </a:r>
            <a:r>
              <a:rPr lang="en-US" sz="1600" dirty="0" err="1" smtClean="0"/>
              <a:t>być</a:t>
            </a:r>
            <a:r>
              <a:rPr lang="en-US" sz="1600" dirty="0" smtClean="0"/>
              <a:t> </a:t>
            </a:r>
            <a:r>
              <a:rPr lang="en-US" sz="1600" dirty="0" err="1" smtClean="0"/>
              <a:t>zdefiniowane</a:t>
            </a:r>
            <a:r>
              <a:rPr lang="en-US" sz="1600" dirty="0" smtClean="0"/>
              <a:t> </a:t>
            </a:r>
            <a:r>
              <a:rPr lang="en-US" sz="1600" dirty="0" err="1" smtClean="0"/>
              <a:t>dla</a:t>
            </a:r>
            <a:r>
              <a:rPr lang="en-US" sz="1600" dirty="0" smtClean="0"/>
              <a:t> </a:t>
            </a:r>
            <a:r>
              <a:rPr lang="en-US" sz="1600" dirty="0" err="1" smtClean="0"/>
              <a:t>tych</a:t>
            </a:r>
            <a:r>
              <a:rPr lang="en-US" sz="1600" dirty="0" smtClean="0"/>
              <a:t> </a:t>
            </a:r>
            <a:r>
              <a:rPr lang="en-US" sz="1600" dirty="0" err="1" smtClean="0"/>
              <a:t>danych</a:t>
            </a:r>
            <a:endParaRPr lang="en-US" sz="1600" dirty="0" smtClean="0"/>
          </a:p>
          <a:p>
            <a:pPr lvl="1"/>
            <a:r>
              <a:rPr lang="en-US" sz="1600" dirty="0" err="1" smtClean="0"/>
              <a:t>Osoba</a:t>
            </a:r>
            <a:r>
              <a:rPr lang="en-US" sz="1600" dirty="0" smtClean="0"/>
              <a:t>, </a:t>
            </a:r>
            <a:r>
              <a:rPr lang="en-US" sz="1600" dirty="0" err="1" smtClean="0"/>
              <a:t>której</a:t>
            </a:r>
            <a:r>
              <a:rPr lang="en-US" sz="1600" dirty="0" smtClean="0"/>
              <a:t> </a:t>
            </a:r>
            <a:r>
              <a:rPr lang="en-US" sz="1600" dirty="0" err="1" smtClean="0"/>
              <a:t>majątek</a:t>
            </a:r>
            <a:r>
              <a:rPr lang="en-US" sz="1600" dirty="0" smtClean="0"/>
              <a:t> </a:t>
            </a:r>
            <a:r>
              <a:rPr lang="en-US" sz="1600" dirty="0" err="1" smtClean="0"/>
              <a:t>wynosi</a:t>
            </a:r>
            <a:r>
              <a:rPr lang="en-US" sz="1600" dirty="0" smtClean="0"/>
              <a:t> 4.2 </a:t>
            </a:r>
            <a:r>
              <a:rPr lang="en-US" sz="1600" dirty="0" err="1" smtClean="0"/>
              <a:t>miliony</a:t>
            </a:r>
            <a:r>
              <a:rPr lang="en-US" sz="1600" dirty="0" smtClean="0"/>
              <a:t> </a:t>
            </a:r>
            <a:r>
              <a:rPr lang="en-US" sz="1600" dirty="0" err="1" smtClean="0"/>
              <a:t>złotych</a:t>
            </a:r>
            <a:r>
              <a:rPr lang="en-US" sz="1600" dirty="0" smtClean="0"/>
              <a:t> jest 2.1 </a:t>
            </a:r>
            <a:r>
              <a:rPr lang="en-US" sz="1600" dirty="0" err="1" smtClean="0"/>
              <a:t>razy</a:t>
            </a:r>
            <a:r>
              <a:rPr lang="en-US" sz="1600" dirty="0" smtClean="0"/>
              <a:t> </a:t>
            </a:r>
            <a:r>
              <a:rPr lang="en-US" sz="1600" dirty="0" err="1" smtClean="0"/>
              <a:t>bogatsza</a:t>
            </a:r>
            <a:r>
              <a:rPr lang="en-US" sz="1600" dirty="0" smtClean="0"/>
              <a:t> </a:t>
            </a:r>
            <a:r>
              <a:rPr lang="en-US" sz="1600" dirty="0" err="1" smtClean="0"/>
              <a:t>niż</a:t>
            </a:r>
            <a:r>
              <a:rPr lang="en-US" sz="1600" dirty="0" smtClean="0"/>
              <a:t> </a:t>
            </a:r>
            <a:r>
              <a:rPr lang="en-US" sz="1600" dirty="0" err="1" smtClean="0"/>
              <a:t>osoba</a:t>
            </a:r>
            <a:r>
              <a:rPr lang="en-US" sz="1600" dirty="0" smtClean="0"/>
              <a:t>, </a:t>
            </a:r>
            <a:r>
              <a:rPr lang="en-US" sz="1600" dirty="0" err="1" smtClean="0"/>
              <a:t>której</a:t>
            </a:r>
            <a:r>
              <a:rPr lang="en-US" sz="1600" dirty="0" smtClean="0"/>
              <a:t> </a:t>
            </a:r>
            <a:r>
              <a:rPr lang="en-US" sz="1600" dirty="0" err="1" smtClean="0"/>
              <a:t>majątek</a:t>
            </a:r>
            <a:r>
              <a:rPr lang="en-US" sz="1600" dirty="0" smtClean="0"/>
              <a:t> </a:t>
            </a:r>
            <a:r>
              <a:rPr lang="en-US" sz="1600" dirty="0" err="1" smtClean="0"/>
              <a:t>wynosi</a:t>
            </a:r>
            <a:r>
              <a:rPr lang="en-US" sz="1600" dirty="0" smtClean="0"/>
              <a:t> 2 </a:t>
            </a:r>
            <a:r>
              <a:rPr lang="en-US" sz="1600" dirty="0" err="1" smtClean="0"/>
              <a:t>miliony</a:t>
            </a:r>
            <a:r>
              <a:rPr lang="en-US" sz="1600" dirty="0" smtClean="0"/>
              <a:t> </a:t>
            </a:r>
            <a:r>
              <a:rPr lang="en-US" sz="1600" dirty="0" err="1" smtClean="0"/>
              <a:t>złotych</a:t>
            </a:r>
            <a:endParaRPr lang="en-US" sz="1600" dirty="0" smtClean="0"/>
          </a:p>
          <a:p>
            <a:pPr marL="0" indent="0">
              <a:buNone/>
            </a:pPr>
            <a:r>
              <a:rPr lang="en-US" sz="1800" dirty="0" err="1" smtClean="0"/>
              <a:t>Przykłady</a:t>
            </a:r>
            <a:r>
              <a:rPr lang="en-US" sz="1800" dirty="0" smtClean="0"/>
              <a:t>:</a:t>
            </a:r>
          </a:p>
          <a:p>
            <a:r>
              <a:rPr lang="en-US" sz="1800" dirty="0" err="1" smtClean="0"/>
              <a:t>Miesięczna</a:t>
            </a:r>
            <a:r>
              <a:rPr lang="en-US" sz="1800" dirty="0" smtClean="0"/>
              <a:t> </a:t>
            </a:r>
            <a:r>
              <a:rPr lang="en-US" sz="1800" dirty="0" err="1" smtClean="0"/>
              <a:t>pensja</a:t>
            </a:r>
            <a:r>
              <a:rPr lang="en-US" sz="1800" dirty="0" smtClean="0"/>
              <a:t>: 5000 </a:t>
            </a:r>
            <a:r>
              <a:rPr lang="en-US" sz="1800" dirty="0" err="1" smtClean="0"/>
              <a:t>zł</a:t>
            </a:r>
            <a:r>
              <a:rPr lang="en-US" sz="1800" dirty="0" smtClean="0"/>
              <a:t>, 1900 </a:t>
            </a:r>
            <a:r>
              <a:rPr lang="en-US" sz="1800" dirty="0" err="1" smtClean="0"/>
              <a:t>zł</a:t>
            </a:r>
            <a:r>
              <a:rPr lang="en-US" sz="1800" dirty="0" smtClean="0"/>
              <a:t>, 30000 </a:t>
            </a:r>
            <a:r>
              <a:rPr lang="en-US" sz="1800" dirty="0" err="1" smtClean="0"/>
              <a:t>zł</a:t>
            </a:r>
            <a:endParaRPr lang="en-US" sz="1800" dirty="0" smtClean="0"/>
          </a:p>
          <a:p>
            <a:r>
              <a:rPr lang="en-US" sz="1800" dirty="0" err="1" smtClean="0"/>
              <a:t>Skala</a:t>
            </a:r>
            <a:r>
              <a:rPr lang="en-US" sz="1800" dirty="0" smtClean="0"/>
              <a:t> </a:t>
            </a:r>
            <a:r>
              <a:rPr lang="en-US" sz="1800" dirty="0" err="1" smtClean="0"/>
              <a:t>Kelvina</a:t>
            </a:r>
            <a:r>
              <a:rPr lang="en-US" sz="1800" dirty="0" smtClean="0"/>
              <a:t>: 0 K, 273 K, 373 K</a:t>
            </a:r>
          </a:p>
          <a:p>
            <a:r>
              <a:rPr lang="en-US" sz="1800" dirty="0" err="1" smtClean="0"/>
              <a:t>Powierzchnia</a:t>
            </a:r>
            <a:r>
              <a:rPr lang="en-US" sz="1800" dirty="0" smtClean="0"/>
              <a:t> </a:t>
            </a:r>
            <a:r>
              <a:rPr lang="en-US" sz="1800" dirty="0" err="1" smtClean="0"/>
              <a:t>placu</a:t>
            </a:r>
            <a:r>
              <a:rPr lang="en-US" sz="1800" dirty="0" smtClean="0"/>
              <a:t> </a:t>
            </a:r>
            <a:r>
              <a:rPr lang="en-US" sz="1800" dirty="0" err="1" smtClean="0"/>
              <a:t>zabaw</a:t>
            </a:r>
            <a:r>
              <a:rPr lang="en-US" sz="1800" dirty="0" smtClean="0"/>
              <a:t>: 736.2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9 </a:t>
            </a:r>
            <a:r>
              <a:rPr lang="en-US" sz="1800" dirty="0" err="1" smtClean="0"/>
              <a:t>Π</a:t>
            </a:r>
            <a:r>
              <a:rPr lang="en-US" sz="1800" dirty="0" smtClean="0"/>
              <a:t> m</a:t>
            </a:r>
            <a:r>
              <a:rPr lang="en-US" sz="1800" baseline="30000" dirty="0" smtClean="0"/>
              <a:t>2</a:t>
            </a:r>
            <a:endParaRPr lang="en-US" sz="1800" dirty="0" smtClean="0"/>
          </a:p>
          <a:p>
            <a:r>
              <a:rPr lang="en-US" sz="1800" dirty="0" err="1" smtClean="0"/>
              <a:t>Waga</a:t>
            </a:r>
            <a:r>
              <a:rPr lang="en-US" sz="1800" dirty="0" smtClean="0"/>
              <a:t>: 0 kg, 50 kg, 90 kg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5742" y="3717032"/>
            <a:ext cx="370071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9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Podsumowanie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49491727"/>
              </p:ext>
            </p:extLst>
          </p:nvPr>
        </p:nvGraphicFramePr>
        <p:xfrm>
          <a:off x="230832" y="1916832"/>
          <a:ext cx="8229600" cy="347471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Dozwolone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operacje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Nominalne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Porządkowe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Przedziałowe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Ułamkowe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Częstotliwość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dominanta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Mediana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Percentyle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Dodawanie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średnia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wariancja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Mnożenie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dzielenie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18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Zmienne</a:t>
            </a:r>
            <a:r>
              <a:rPr lang="en-US" dirty="0" smtClean="0"/>
              <a:t> </a:t>
            </a:r>
            <a:r>
              <a:rPr lang="en-US" dirty="0" err="1" smtClean="0"/>
              <a:t>dyskretne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Przyjmują</a:t>
            </a:r>
            <a:r>
              <a:rPr lang="en-US" sz="2000" dirty="0" smtClean="0"/>
              <a:t> </a:t>
            </a:r>
            <a:r>
              <a:rPr lang="en-US" sz="2000" dirty="0" err="1" smtClean="0"/>
              <a:t>przeliczalnie</a:t>
            </a:r>
            <a:r>
              <a:rPr lang="en-US" sz="2000" dirty="0" smtClean="0"/>
              <a:t> </a:t>
            </a:r>
            <a:r>
              <a:rPr lang="en-US" sz="2000" dirty="0" err="1" smtClean="0"/>
              <a:t>wiele</a:t>
            </a:r>
            <a:r>
              <a:rPr lang="en-US" sz="2000" dirty="0" smtClean="0"/>
              <a:t> </a:t>
            </a:r>
            <a:r>
              <a:rPr lang="en-US" sz="2000" dirty="0" err="1" smtClean="0"/>
              <a:t>wartości</a:t>
            </a:r>
            <a:r>
              <a:rPr lang="en-US" sz="2000" dirty="0" smtClean="0"/>
              <a:t> (</a:t>
            </a:r>
            <a:r>
              <a:rPr lang="en-US" sz="2000" dirty="0" err="1" smtClean="0"/>
              <a:t>może</a:t>
            </a:r>
            <a:r>
              <a:rPr lang="en-US" sz="2000" dirty="0" smtClean="0"/>
              <a:t> </a:t>
            </a:r>
            <a:r>
              <a:rPr lang="en-US" sz="2000" dirty="0" err="1" smtClean="0"/>
              <a:t>być</a:t>
            </a:r>
            <a:r>
              <a:rPr lang="en-US" sz="2000" dirty="0" smtClean="0"/>
              <a:t> </a:t>
            </a:r>
            <a:r>
              <a:rPr lang="en-US" sz="2000" dirty="0" err="1" smtClean="0"/>
              <a:t>nieskończenie</a:t>
            </a:r>
            <a:r>
              <a:rPr lang="en-US" sz="2000" dirty="0" smtClean="0"/>
              <a:t> </a:t>
            </a:r>
            <a:r>
              <a:rPr lang="en-US" sz="2000" dirty="0" err="1" smtClean="0"/>
              <a:t>wiele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err="1" smtClean="0"/>
              <a:t>Pomiędzy</a:t>
            </a:r>
            <a:r>
              <a:rPr lang="en-US" sz="1800" dirty="0" smtClean="0"/>
              <a:t> </a:t>
            </a:r>
            <a:r>
              <a:rPr lang="en-US" sz="1800" dirty="0" err="1" smtClean="0"/>
              <a:t>jakimikolwiek</a:t>
            </a:r>
            <a:r>
              <a:rPr lang="en-US" sz="1800" dirty="0" smtClean="0"/>
              <a:t> </a:t>
            </a:r>
            <a:r>
              <a:rPr lang="en-US" sz="1800" dirty="0" err="1" smtClean="0"/>
              <a:t>dwoma</a:t>
            </a:r>
            <a:r>
              <a:rPr lang="en-US" sz="1800" dirty="0" smtClean="0"/>
              <a:t> </a:t>
            </a:r>
            <a:r>
              <a:rPr lang="en-US" sz="1800" dirty="0" err="1" smtClean="0"/>
              <a:t>punktami</a:t>
            </a:r>
            <a:r>
              <a:rPr lang="en-US" sz="1800" dirty="0" smtClean="0"/>
              <a:t>, </a:t>
            </a:r>
            <a:r>
              <a:rPr lang="en-US" sz="1800" dirty="0" err="1" smtClean="0"/>
              <a:t>zmienne</a:t>
            </a:r>
            <a:r>
              <a:rPr lang="en-US" sz="1800" dirty="0" smtClean="0"/>
              <a:t> </a:t>
            </a:r>
            <a:r>
              <a:rPr lang="en-US" sz="1800" dirty="0" err="1" smtClean="0"/>
              <a:t>dyskretne</a:t>
            </a:r>
            <a:r>
              <a:rPr lang="en-US" sz="1800" dirty="0" smtClean="0"/>
              <a:t> </a:t>
            </a:r>
            <a:r>
              <a:rPr lang="en-US" sz="1800" dirty="0" err="1" smtClean="0"/>
              <a:t>mogą</a:t>
            </a:r>
            <a:r>
              <a:rPr lang="en-US" sz="1800" dirty="0" smtClean="0"/>
              <a:t> </a:t>
            </a:r>
            <a:r>
              <a:rPr lang="en-US" sz="1800" dirty="0" err="1" smtClean="0"/>
              <a:t>przyjmować</a:t>
            </a:r>
            <a:r>
              <a:rPr lang="en-US" sz="1800" dirty="0" smtClean="0"/>
              <a:t> </a:t>
            </a:r>
            <a:r>
              <a:rPr lang="en-US" sz="1800" dirty="0" err="1" smtClean="0"/>
              <a:t>skończenie</a:t>
            </a:r>
            <a:r>
              <a:rPr lang="en-US" sz="1800" dirty="0" smtClean="0"/>
              <a:t> </a:t>
            </a:r>
            <a:r>
              <a:rPr lang="en-US" sz="1800" dirty="0" err="1" smtClean="0"/>
              <a:t>wiele</a:t>
            </a:r>
            <a:r>
              <a:rPr lang="en-US" sz="1800" dirty="0" smtClean="0"/>
              <a:t> </a:t>
            </a:r>
            <a:r>
              <a:rPr lang="en-US" sz="1800" dirty="0" err="1" smtClean="0"/>
              <a:t>wartości</a:t>
            </a:r>
            <a:endParaRPr lang="en-US" sz="1800" dirty="0" smtClean="0"/>
          </a:p>
          <a:p>
            <a:pPr lvl="1"/>
            <a:r>
              <a:rPr lang="en-US" sz="1800" dirty="0" err="1" smtClean="0"/>
              <a:t>Liczba</a:t>
            </a:r>
            <a:r>
              <a:rPr lang="en-US" sz="1800" dirty="0" smtClean="0"/>
              <a:t> </a:t>
            </a:r>
            <a:r>
              <a:rPr lang="en-US" sz="1800" dirty="0" err="1" smtClean="0"/>
              <a:t>gwiazd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niebie</a:t>
            </a:r>
            <a:r>
              <a:rPr lang="en-US" sz="1800" dirty="0" smtClean="0"/>
              <a:t> jest </a:t>
            </a:r>
            <a:r>
              <a:rPr lang="en-US" sz="1800" dirty="0" err="1" smtClean="0"/>
              <a:t>nieskończona</a:t>
            </a:r>
            <a:r>
              <a:rPr lang="en-US" sz="1800" dirty="0" smtClean="0"/>
              <a:t> (???) ale </a:t>
            </a:r>
            <a:r>
              <a:rPr lang="en-US" sz="1800" dirty="0" err="1" smtClean="0"/>
              <a:t>można</a:t>
            </a:r>
            <a:r>
              <a:rPr lang="en-US" sz="1800" dirty="0" smtClean="0"/>
              <a:t> je </a:t>
            </a:r>
            <a:r>
              <a:rPr lang="en-US" sz="1800" dirty="0" err="1" smtClean="0"/>
              <a:t>liczyć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dirty="0" err="1" smtClean="0"/>
              <a:t>Przykłady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Widzialne</a:t>
            </a:r>
            <a:r>
              <a:rPr lang="en-US" sz="2000" dirty="0" smtClean="0"/>
              <a:t> </a:t>
            </a:r>
            <a:r>
              <a:rPr lang="en-US" sz="2000" dirty="0" err="1" smtClean="0"/>
              <a:t>gwiazdy</a:t>
            </a:r>
            <a:r>
              <a:rPr lang="en-US" sz="2000" dirty="0" smtClean="0"/>
              <a:t>: 1, 7, 1 </a:t>
            </a:r>
            <a:r>
              <a:rPr lang="en-US" sz="2000" dirty="0" err="1" smtClean="0"/>
              <a:t>trilion</a:t>
            </a:r>
            <a:endParaRPr lang="en-US" sz="2000" dirty="0" smtClean="0"/>
          </a:p>
          <a:p>
            <a:r>
              <a:rPr lang="en-US" sz="2000" dirty="0" err="1" smtClean="0"/>
              <a:t>Wyniki</a:t>
            </a:r>
            <a:r>
              <a:rPr lang="en-US" sz="2000" dirty="0" smtClean="0"/>
              <a:t> z </a:t>
            </a:r>
            <a:r>
              <a:rPr lang="en-US" sz="2000" dirty="0" err="1" smtClean="0"/>
              <a:t>egzaminu</a:t>
            </a:r>
            <a:r>
              <a:rPr lang="en-US" sz="2000" dirty="0" smtClean="0"/>
              <a:t>: 24, 52.5, 80.5</a:t>
            </a:r>
          </a:p>
          <a:p>
            <a:r>
              <a:rPr lang="en-US" sz="2000" dirty="0" err="1" smtClean="0"/>
              <a:t>Średnia</a:t>
            </a:r>
            <a:r>
              <a:rPr lang="en-US" sz="2000" dirty="0" smtClean="0"/>
              <a:t> </a:t>
            </a:r>
            <a:r>
              <a:rPr lang="en-US" sz="2000" dirty="0" err="1" smtClean="0"/>
              <a:t>ze</a:t>
            </a:r>
            <a:r>
              <a:rPr lang="en-US" sz="2000" dirty="0" smtClean="0"/>
              <a:t> </a:t>
            </a:r>
            <a:r>
              <a:rPr lang="en-US" sz="2000" dirty="0" err="1" smtClean="0"/>
              <a:t>studiów</a:t>
            </a:r>
            <a:r>
              <a:rPr lang="en-US" sz="2000" dirty="0" smtClean="0"/>
              <a:t>: 4.32, 3.12, 4.89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82956"/>
            <a:ext cx="4104456" cy="2526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708920"/>
            <a:ext cx="3276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8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Zmienne</a:t>
            </a:r>
            <a:r>
              <a:rPr lang="en-US" dirty="0" smtClean="0"/>
              <a:t> </a:t>
            </a:r>
            <a:r>
              <a:rPr lang="en-US" dirty="0" err="1" smtClean="0"/>
              <a:t>ciągłe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Mogą</a:t>
            </a:r>
            <a:r>
              <a:rPr lang="en-US" sz="2000" dirty="0" smtClean="0"/>
              <a:t> </a:t>
            </a:r>
            <a:r>
              <a:rPr lang="en-US" sz="2000" dirty="0" err="1" smtClean="0"/>
              <a:t>przyjmować</a:t>
            </a:r>
            <a:r>
              <a:rPr lang="en-US" sz="2000" dirty="0" smtClean="0"/>
              <a:t> </a:t>
            </a:r>
            <a:r>
              <a:rPr lang="en-US" sz="2000" dirty="0" err="1" smtClean="0"/>
              <a:t>nieprzeliczalnie</a:t>
            </a:r>
            <a:r>
              <a:rPr lang="en-US" sz="2000" dirty="0" smtClean="0"/>
              <a:t> </a:t>
            </a:r>
            <a:r>
              <a:rPr lang="en-US" sz="2000" dirty="0" err="1" smtClean="0"/>
              <a:t>wiele</a:t>
            </a:r>
            <a:r>
              <a:rPr lang="en-US" sz="2000" dirty="0" smtClean="0"/>
              <a:t> </a:t>
            </a:r>
            <a:r>
              <a:rPr lang="en-US" sz="2000" dirty="0" err="1" smtClean="0"/>
              <a:t>wartości</a:t>
            </a:r>
            <a:endParaRPr lang="en-US" sz="2000" dirty="0" smtClean="0"/>
          </a:p>
          <a:p>
            <a:pPr lvl="1"/>
            <a:r>
              <a:rPr lang="en-US" sz="1800" dirty="0" err="1" smtClean="0"/>
              <a:t>Pomiędzy</a:t>
            </a:r>
            <a:r>
              <a:rPr lang="en-US" sz="1800" dirty="0" smtClean="0"/>
              <a:t> </a:t>
            </a:r>
            <a:r>
              <a:rPr lang="en-US" sz="1800" dirty="0" err="1" smtClean="0"/>
              <a:t>jakimikolwiek</a:t>
            </a:r>
            <a:r>
              <a:rPr lang="en-US" sz="1800" dirty="0" smtClean="0"/>
              <a:t> </a:t>
            </a:r>
            <a:r>
              <a:rPr lang="en-US" sz="1800" dirty="0" err="1" smtClean="0"/>
              <a:t>dwoma</a:t>
            </a:r>
            <a:r>
              <a:rPr lang="en-US" sz="1800" dirty="0" smtClean="0"/>
              <a:t> </a:t>
            </a:r>
            <a:r>
              <a:rPr lang="en-US" sz="1800" dirty="0" err="1" smtClean="0"/>
              <a:t>punktami</a:t>
            </a:r>
            <a:r>
              <a:rPr lang="en-US" sz="1800" dirty="0" smtClean="0"/>
              <a:t>, </a:t>
            </a:r>
            <a:r>
              <a:rPr lang="en-US" sz="1800" dirty="0" err="1" smtClean="0"/>
              <a:t>zmienne</a:t>
            </a:r>
            <a:r>
              <a:rPr lang="en-US" sz="1800" dirty="0" smtClean="0"/>
              <a:t> </a:t>
            </a:r>
            <a:r>
              <a:rPr lang="en-US" sz="1800" dirty="0" err="1" smtClean="0"/>
              <a:t>ciągłe</a:t>
            </a:r>
            <a:r>
              <a:rPr lang="en-US" sz="1800" dirty="0" smtClean="0"/>
              <a:t> </a:t>
            </a:r>
            <a:r>
              <a:rPr lang="en-US" sz="1800" dirty="0" err="1" smtClean="0"/>
              <a:t>mają</a:t>
            </a:r>
            <a:r>
              <a:rPr lang="en-US" sz="1800" dirty="0" smtClean="0"/>
              <a:t> </a:t>
            </a:r>
            <a:r>
              <a:rPr lang="en-US" sz="1800" dirty="0" err="1" smtClean="0"/>
              <a:t>nieskończenie</a:t>
            </a:r>
            <a:r>
              <a:rPr lang="en-US" sz="1800" dirty="0" smtClean="0"/>
              <a:t> </a:t>
            </a:r>
            <a:r>
              <a:rPr lang="en-US" sz="1800" dirty="0" err="1" smtClean="0"/>
              <a:t>wiele</a:t>
            </a:r>
            <a:r>
              <a:rPr lang="en-US" sz="1800" dirty="0" smtClean="0"/>
              <a:t> </a:t>
            </a:r>
            <a:r>
              <a:rPr lang="en-US" sz="1800" dirty="0" err="1" smtClean="0"/>
              <a:t>wartości</a:t>
            </a:r>
            <a:endParaRPr lang="en-US" sz="1800" dirty="0" smtClean="0"/>
          </a:p>
          <a:p>
            <a:pPr lvl="1"/>
            <a:r>
              <a:rPr lang="en-US" sz="1800" dirty="0" err="1" smtClean="0"/>
              <a:t>Np</a:t>
            </a:r>
            <a:r>
              <a:rPr lang="en-US" sz="1800" dirty="0" smtClean="0"/>
              <a:t>. </a:t>
            </a:r>
            <a:r>
              <a:rPr lang="en-US" sz="1800" dirty="0" err="1" smtClean="0"/>
              <a:t>Liczba</a:t>
            </a:r>
            <a:r>
              <a:rPr lang="en-US" sz="1800" dirty="0" smtClean="0"/>
              <a:t> </a:t>
            </a:r>
            <a:r>
              <a:rPr lang="en-US" sz="1800" dirty="0" err="1" smtClean="0"/>
              <a:t>momentów</a:t>
            </a:r>
            <a:r>
              <a:rPr lang="en-US" sz="1800" dirty="0" smtClean="0"/>
              <a:t> </a:t>
            </a:r>
            <a:r>
              <a:rPr lang="en-US" sz="1800" dirty="0" err="1" smtClean="0"/>
              <a:t>pomiędzy</a:t>
            </a:r>
            <a:r>
              <a:rPr lang="en-US" sz="1800" dirty="0" smtClean="0"/>
              <a:t> </a:t>
            </a:r>
            <a:r>
              <a:rPr lang="en-US" sz="1800" dirty="0" err="1" smtClean="0"/>
              <a:t>dwoma</a:t>
            </a:r>
            <a:r>
              <a:rPr lang="en-US" sz="1800" dirty="0" smtClean="0"/>
              <a:t> </a:t>
            </a:r>
            <a:r>
              <a:rPr lang="en-US" sz="1800" dirty="0" err="1" smtClean="0"/>
              <a:t>punktami</a:t>
            </a:r>
            <a:r>
              <a:rPr lang="en-US" sz="1800" dirty="0" smtClean="0"/>
              <a:t> w </a:t>
            </a:r>
            <a:r>
              <a:rPr lang="en-US" sz="1800" dirty="0" err="1" smtClean="0"/>
              <a:t>czasie</a:t>
            </a:r>
            <a:r>
              <a:rPr lang="en-US" sz="1800" dirty="0" smtClean="0"/>
              <a:t> jest </a:t>
            </a:r>
            <a:r>
              <a:rPr lang="en-US" sz="1800" dirty="0" err="1" smtClean="0"/>
              <a:t>nieskończona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dirty="0" err="1" smtClean="0"/>
              <a:t>Przykłady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Czas</a:t>
            </a:r>
            <a:r>
              <a:rPr lang="en-US" sz="2000" dirty="0" smtClean="0"/>
              <a:t>: 10:02:32.3, 23.59:59.88889</a:t>
            </a:r>
          </a:p>
          <a:p>
            <a:r>
              <a:rPr lang="en-US" sz="2000" dirty="0" err="1" smtClean="0"/>
              <a:t>Temperatura</a:t>
            </a:r>
            <a:r>
              <a:rPr lang="en-US" sz="2000" dirty="0" smtClean="0"/>
              <a:t> w </a:t>
            </a:r>
            <a:r>
              <a:rPr lang="en-US" sz="2000" dirty="0" err="1" smtClean="0"/>
              <a:t>Kelwinach</a:t>
            </a:r>
            <a:r>
              <a:rPr lang="en-US" sz="2000" dirty="0" smtClean="0"/>
              <a:t>: 0 K, 273.2 K, 373 K</a:t>
            </a:r>
          </a:p>
          <a:p>
            <a:r>
              <a:rPr lang="en-US" sz="2000" dirty="0" err="1" smtClean="0"/>
              <a:t>Powierzchnia</a:t>
            </a:r>
            <a:r>
              <a:rPr lang="en-US" sz="2000" dirty="0" smtClean="0"/>
              <a:t> </a:t>
            </a:r>
            <a:r>
              <a:rPr lang="en-US" sz="2000" dirty="0" err="1" smtClean="0"/>
              <a:t>placu</a:t>
            </a:r>
            <a:r>
              <a:rPr lang="en-US" sz="2000" dirty="0" smtClean="0"/>
              <a:t> </a:t>
            </a:r>
            <a:r>
              <a:rPr lang="en-US" sz="2000" dirty="0" err="1" smtClean="0"/>
              <a:t>zabaw</a:t>
            </a:r>
            <a:r>
              <a:rPr lang="en-US" sz="2000" dirty="0" smtClean="0"/>
              <a:t>:  </a:t>
            </a:r>
            <a:r>
              <a:rPr lang="en-US" sz="2000" dirty="0"/>
              <a:t>736.2 m</a:t>
            </a:r>
            <a:r>
              <a:rPr lang="en-US" sz="2000" baseline="30000" dirty="0"/>
              <a:t>2</a:t>
            </a:r>
            <a:r>
              <a:rPr lang="en-US" sz="2000" dirty="0"/>
              <a:t>, 9 </a:t>
            </a:r>
            <a:r>
              <a:rPr lang="en-US" sz="2000" dirty="0" err="1"/>
              <a:t>Π</a:t>
            </a:r>
            <a:r>
              <a:rPr lang="en-US" sz="2000" dirty="0"/>
              <a:t> m</a:t>
            </a:r>
            <a:r>
              <a:rPr lang="en-US" sz="2000" baseline="30000" dirty="0"/>
              <a:t>2</a:t>
            </a:r>
            <a:endParaRPr lang="en-US" sz="2000" dirty="0"/>
          </a:p>
          <a:p>
            <a:r>
              <a:rPr lang="en-US" sz="2000" dirty="0" err="1"/>
              <a:t>Waga</a:t>
            </a:r>
            <a:r>
              <a:rPr lang="en-US" sz="2000" dirty="0"/>
              <a:t>: 0 kg, </a:t>
            </a:r>
            <a:r>
              <a:rPr lang="en-US" sz="2000" dirty="0" smtClean="0"/>
              <a:t>50.23 </a:t>
            </a:r>
            <a:r>
              <a:rPr lang="en-US" sz="2000" dirty="0"/>
              <a:t>kg, 90 </a:t>
            </a:r>
            <a:r>
              <a:rPr lang="en-US" sz="2000" dirty="0" smtClean="0"/>
              <a:t>kg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05064"/>
            <a:ext cx="3712220" cy="2318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810768"/>
            <a:ext cx="33909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1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Wartości</a:t>
            </a:r>
            <a:r>
              <a:rPr lang="en-US" dirty="0" smtClean="0"/>
              <a:t> </a:t>
            </a:r>
            <a:r>
              <a:rPr lang="en-US" dirty="0" err="1" smtClean="0"/>
              <a:t>przeciętne</a:t>
            </a:r>
            <a:endParaRPr lang="en-US" dirty="0"/>
          </a:p>
        </p:txBody>
      </p:sp>
      <p:pic>
        <p:nvPicPr>
          <p:cNvPr id="5" name="Content Placeholder 4" descr="average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69390" r="-1197" b="7241"/>
          <a:stretch/>
        </p:blipFill>
        <p:spPr>
          <a:xfrm>
            <a:off x="1187624" y="1418782"/>
            <a:ext cx="6723980" cy="5106562"/>
          </a:xfrm>
        </p:spPr>
      </p:pic>
    </p:spTree>
    <p:extLst>
      <p:ext uri="{BB962C8B-B14F-4D97-AF65-F5344CB8AC3E}">
        <p14:creationId xmlns:p14="http://schemas.microsoft.com/office/powerpoint/2010/main" val="135718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Wartości</a:t>
            </a:r>
            <a:r>
              <a:rPr lang="en-US" dirty="0" smtClean="0"/>
              <a:t> </a:t>
            </a:r>
            <a:r>
              <a:rPr lang="en-US" dirty="0" err="1" smtClean="0"/>
              <a:t>przeciętne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5090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Mamy</a:t>
            </a:r>
            <a:r>
              <a:rPr lang="en-US" dirty="0" smtClean="0"/>
              <a:t> </a:t>
            </a:r>
            <a:r>
              <a:rPr lang="en-US" dirty="0" err="1" smtClean="0"/>
              <a:t>dane</a:t>
            </a:r>
            <a:r>
              <a:rPr lang="en-US" dirty="0" smtClean="0"/>
              <a:t> </a:t>
            </a:r>
            <a:r>
              <a:rPr lang="en-US" dirty="0" err="1" smtClean="0"/>
              <a:t>dotyczące</a:t>
            </a:r>
            <a:r>
              <a:rPr lang="en-US" dirty="0" smtClean="0"/>
              <a:t> </a:t>
            </a:r>
            <a:r>
              <a:rPr lang="en-US" dirty="0" err="1" smtClean="0"/>
              <a:t>jakiejś</a:t>
            </a:r>
            <a:r>
              <a:rPr lang="en-US" dirty="0" smtClean="0"/>
              <a:t> </a:t>
            </a:r>
            <a:r>
              <a:rPr lang="en-US" dirty="0" err="1" smtClean="0"/>
              <a:t>zmiennej</a:t>
            </a:r>
            <a:r>
              <a:rPr lang="en-US" dirty="0" smtClean="0"/>
              <a:t> </a:t>
            </a:r>
            <a:r>
              <a:rPr lang="en-US" dirty="0" err="1" smtClean="0"/>
              <a:t>losowej</a:t>
            </a:r>
            <a:r>
              <a:rPr lang="en-US" dirty="0" smtClean="0"/>
              <a:t> x</a:t>
            </a:r>
          </a:p>
          <a:p>
            <a:r>
              <a:rPr lang="en-US" dirty="0" err="1" smtClean="0"/>
              <a:t>Chcemy</a:t>
            </a:r>
            <a:r>
              <a:rPr lang="en-US" dirty="0" smtClean="0"/>
              <a:t> </a:t>
            </a:r>
            <a:r>
              <a:rPr lang="en-US" dirty="0" err="1" smtClean="0"/>
              <a:t>znaleźć</a:t>
            </a:r>
            <a:r>
              <a:rPr lang="en-US" dirty="0" smtClean="0"/>
              <a:t> </a:t>
            </a:r>
            <a:r>
              <a:rPr lang="en-US" dirty="0" err="1" smtClean="0"/>
              <a:t>liczbę</a:t>
            </a:r>
            <a:r>
              <a:rPr lang="en-US" dirty="0" smtClean="0"/>
              <a:t> s, </a:t>
            </a:r>
            <a:r>
              <a:rPr lang="en-US" dirty="0" err="1" smtClean="0"/>
              <a:t>która</a:t>
            </a:r>
            <a:r>
              <a:rPr lang="en-US" dirty="0" smtClean="0"/>
              <a:t> </a:t>
            </a:r>
            <a:r>
              <a:rPr lang="en-US" dirty="0" err="1" smtClean="0"/>
              <a:t>najlepiej</a:t>
            </a:r>
            <a:r>
              <a:rPr lang="en-US" dirty="0" smtClean="0"/>
              <a:t> </a:t>
            </a:r>
            <a:r>
              <a:rPr lang="en-US" dirty="0" err="1" smtClean="0"/>
              <a:t>podsumowuje</a:t>
            </a:r>
            <a:r>
              <a:rPr lang="en-US" dirty="0" smtClean="0"/>
              <a:t> x</a:t>
            </a:r>
          </a:p>
          <a:p>
            <a:pPr lvl="1"/>
            <a:r>
              <a:rPr lang="en-US" dirty="0" err="1" smtClean="0"/>
              <a:t>Liczba</a:t>
            </a:r>
            <a:r>
              <a:rPr lang="en-US" dirty="0" smtClean="0"/>
              <a:t> s ma </a:t>
            </a:r>
            <a:r>
              <a:rPr lang="en-US" dirty="0" err="1" smtClean="0"/>
              <a:t>być</a:t>
            </a:r>
            <a:r>
              <a:rPr lang="en-US" dirty="0" smtClean="0"/>
              <a:t> taka,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typowe</a:t>
            </a:r>
            <a:r>
              <a:rPr lang="en-US" dirty="0" smtClean="0"/>
              <a:t> </a:t>
            </a:r>
            <a:r>
              <a:rPr lang="en-US" dirty="0" err="1" smtClean="0"/>
              <a:t>odchylenie</a:t>
            </a:r>
            <a:r>
              <a:rPr lang="en-US" dirty="0" smtClean="0"/>
              <a:t> </a:t>
            </a:r>
            <a:r>
              <a:rPr lang="en-US" dirty="0" err="1" smtClean="0"/>
              <a:t>pomiędzy</a:t>
            </a:r>
            <a:r>
              <a:rPr lang="en-US" dirty="0" smtClean="0"/>
              <a:t> s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każdą</a:t>
            </a:r>
            <a:r>
              <a:rPr lang="en-US" dirty="0" smtClean="0"/>
              <a:t> </a:t>
            </a:r>
            <a:r>
              <a:rPr lang="en-US" dirty="0" err="1" smtClean="0"/>
              <a:t>wartością</a:t>
            </a:r>
            <a:r>
              <a:rPr lang="en-US" dirty="0" smtClean="0"/>
              <a:t> x</a:t>
            </a:r>
            <a:r>
              <a:rPr lang="en-US" baseline="-25000" dirty="0" smtClean="0"/>
              <a:t>i</a:t>
            </a:r>
            <a:r>
              <a:rPr lang="en-US" dirty="0" smtClean="0"/>
              <a:t> jest </a:t>
            </a:r>
            <a:r>
              <a:rPr lang="en-US" dirty="0" err="1" smtClean="0"/>
              <a:t>małe</a:t>
            </a:r>
            <a:endParaRPr lang="en-US" dirty="0"/>
          </a:p>
          <a:p>
            <a:r>
              <a:rPr lang="en-US" dirty="0" err="1" smtClean="0"/>
              <a:t>Dwie</a:t>
            </a:r>
            <a:r>
              <a:rPr lang="en-US" dirty="0" smtClean="0"/>
              <a:t> </a:t>
            </a:r>
            <a:r>
              <a:rPr lang="en-US" dirty="0" err="1" smtClean="0"/>
              <a:t>kwestie</a:t>
            </a:r>
            <a:r>
              <a:rPr lang="en-US" dirty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zdefiniowania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Odchylenie</a:t>
            </a:r>
            <a:r>
              <a:rPr lang="en-US" dirty="0" smtClean="0"/>
              <a:t> </a:t>
            </a:r>
            <a:r>
              <a:rPr lang="en-US" dirty="0" err="1" smtClean="0"/>
              <a:t>pomiędzy</a:t>
            </a:r>
            <a:r>
              <a:rPr lang="en-US" dirty="0" smtClean="0"/>
              <a:t> </a:t>
            </a:r>
            <a:r>
              <a:rPr lang="en-US" dirty="0" err="1" smtClean="0"/>
              <a:t>dwoma</a:t>
            </a:r>
            <a:r>
              <a:rPr lang="en-US" dirty="0" smtClean="0"/>
              <a:t> </a:t>
            </a:r>
            <a:r>
              <a:rPr lang="en-US" dirty="0" err="1" smtClean="0"/>
              <a:t>liczbami</a:t>
            </a:r>
            <a:endParaRPr lang="en-US" dirty="0" smtClean="0"/>
          </a:p>
          <a:p>
            <a:pPr lvl="1"/>
            <a:r>
              <a:rPr lang="en-US" dirty="0" err="1" smtClean="0"/>
              <a:t>Jakie</a:t>
            </a:r>
            <a:r>
              <a:rPr lang="en-US" dirty="0" smtClean="0"/>
              <a:t> </a:t>
            </a:r>
            <a:r>
              <a:rPr lang="en-US" dirty="0" err="1" smtClean="0"/>
              <a:t>odchylenie</a:t>
            </a:r>
            <a:r>
              <a:rPr lang="en-US" dirty="0" smtClean="0"/>
              <a:t> jest “</a:t>
            </a:r>
            <a:r>
              <a:rPr lang="en-US" dirty="0" err="1" smtClean="0"/>
              <a:t>typowe</a:t>
            </a:r>
            <a:r>
              <a:rPr lang="en-US" dirty="0" smtClean="0"/>
              <a:t>”</a:t>
            </a:r>
          </a:p>
          <a:p>
            <a:endParaRPr lang="en-US" dirty="0" smtClean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39497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5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Wartości</a:t>
            </a:r>
            <a:r>
              <a:rPr lang="en-US" dirty="0" smtClean="0"/>
              <a:t> </a:t>
            </a:r>
            <a:r>
              <a:rPr lang="en-US" dirty="0" err="1" smtClean="0"/>
              <a:t>przeciętne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Różne</a:t>
            </a:r>
            <a:r>
              <a:rPr lang="en-US" sz="2000" dirty="0" smtClean="0"/>
              <a:t> </a:t>
            </a:r>
            <a:r>
              <a:rPr lang="en-US" sz="2000" dirty="0" err="1" smtClean="0"/>
              <a:t>definicje</a:t>
            </a:r>
            <a:r>
              <a:rPr lang="en-US" sz="2000" dirty="0" smtClean="0"/>
              <a:t> </a:t>
            </a:r>
            <a:r>
              <a:rPr lang="en-US" sz="2000" dirty="0" err="1" smtClean="0"/>
              <a:t>odchyleń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err="1" smtClean="0"/>
              <a:t>Typowe</a:t>
            </a:r>
            <a:r>
              <a:rPr lang="en-US" sz="2000" dirty="0" smtClean="0"/>
              <a:t> </a:t>
            </a:r>
            <a:r>
              <a:rPr lang="en-US" sz="2000" dirty="0" err="1" smtClean="0"/>
              <a:t>odchylenie</a:t>
            </a:r>
            <a:r>
              <a:rPr lang="en-US" sz="2000" dirty="0" smtClean="0"/>
              <a:t> </a:t>
            </a:r>
            <a:r>
              <a:rPr lang="en-US" sz="2000" dirty="0" err="1" smtClean="0"/>
              <a:t>zdefiniowane</a:t>
            </a:r>
            <a:r>
              <a:rPr lang="en-US" sz="2000" dirty="0" smtClean="0"/>
              <a:t>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 smtClean="0"/>
              <a:t>oczekiwane</a:t>
            </a:r>
            <a:r>
              <a:rPr lang="en-US" sz="2000" dirty="0" smtClean="0"/>
              <a:t> </a:t>
            </a:r>
            <a:r>
              <a:rPr lang="en-US" sz="2000" dirty="0" err="1" smtClean="0"/>
              <a:t>odchylenie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4573"/>
              </p:ext>
            </p:extLst>
          </p:nvPr>
        </p:nvGraphicFramePr>
        <p:xfrm>
          <a:off x="1736230" y="1628800"/>
          <a:ext cx="5270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2" name="Document" r:id="rId3" imgW="5270306" imgH="584178" progId="Word.Document.12">
                  <p:embed/>
                </p:oleObj>
              </mc:Choice>
              <mc:Fallback>
                <p:oleObj name="Document" r:id="rId3" imgW="5270306" imgH="58417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230" y="1628800"/>
                        <a:ext cx="52705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528273"/>
              </p:ext>
            </p:extLst>
          </p:nvPr>
        </p:nvGraphicFramePr>
        <p:xfrm>
          <a:off x="1907704" y="2424956"/>
          <a:ext cx="5270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3" name="Document" r:id="rId5" imgW="5270306" imgH="584178" progId="Word.Document.12">
                  <p:embed/>
                </p:oleObj>
              </mc:Choice>
              <mc:Fallback>
                <p:oleObj name="Document" r:id="rId5" imgW="5270306" imgH="58417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424956"/>
                        <a:ext cx="52705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958218"/>
              </p:ext>
            </p:extLst>
          </p:nvPr>
        </p:nvGraphicFramePr>
        <p:xfrm>
          <a:off x="1155720" y="3361060"/>
          <a:ext cx="527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4" name="Document" r:id="rId7" imgW="5270306" imgH="304789" progId="Word.Document.12">
                  <p:embed/>
                </p:oleObj>
              </mc:Choice>
              <mc:Fallback>
                <p:oleObj name="Document" r:id="rId7" imgW="5270306" imgH="30478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20" y="3361060"/>
                        <a:ext cx="5270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861063"/>
              </p:ext>
            </p:extLst>
          </p:nvPr>
        </p:nvGraphicFramePr>
        <p:xfrm>
          <a:off x="1763688" y="4526756"/>
          <a:ext cx="5270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5" name="Dokument" r:id="rId9" imgW="5270306" imgH="1206456" progId="Word.Document.12">
                  <p:embed/>
                </p:oleObj>
              </mc:Choice>
              <mc:Fallback>
                <p:oleObj name="Dokument" r:id="rId9" imgW="5270306" imgH="120645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526756"/>
                        <a:ext cx="52705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0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Różne funkcje kar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EE8-842D-470B-A80B-35FBBD6E9A99}" type="slidenum">
              <a:rPr lang="pl-PL" smtClean="0"/>
              <a:pPr/>
              <a:t>107</a:t>
            </a:fld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457200" y="5157192"/>
            <a:ext cx="8229600" cy="99976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Niebieski: kwadratowa funkcja kary dla średniej</a:t>
            </a:r>
          </a:p>
          <a:p>
            <a:r>
              <a:rPr lang="pl-PL" dirty="0" smtClean="0"/>
              <a:t>Brązowy: liniowa funkcja kary (wartość </a:t>
            </a:r>
            <a:r>
              <a:rPr lang="pl-PL" dirty="0" err="1" smtClean="0"/>
              <a:t>bezwględna</a:t>
            </a:r>
            <a:r>
              <a:rPr lang="pl-PL" dirty="0" smtClean="0"/>
              <a:t> odchylenia) dla mediany</a:t>
            </a:r>
          </a:p>
          <a:p>
            <a:r>
              <a:rPr lang="pl-PL" dirty="0" smtClean="0"/>
              <a:t>Zielony: stała funkcja kary dla dominanty</a:t>
            </a:r>
            <a:endParaRPr lang="pl-PL" dirty="0"/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4355976" y="1340768"/>
            <a:ext cx="0" cy="3528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683568" y="4869160"/>
            <a:ext cx="74168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wolny kształt 14"/>
          <p:cNvSpPr/>
          <p:nvPr/>
        </p:nvSpPr>
        <p:spPr>
          <a:xfrm>
            <a:off x="2555776" y="2564904"/>
            <a:ext cx="1791184" cy="2292982"/>
          </a:xfrm>
          <a:custGeom>
            <a:avLst/>
            <a:gdLst>
              <a:gd name="connsiteX0" fmla="*/ 0 w 2697210"/>
              <a:gd name="connsiteY0" fmla="*/ 0 h 2330738"/>
              <a:gd name="connsiteX1" fmla="*/ 2697210 w 2697210"/>
              <a:gd name="connsiteY1" fmla="*/ 2330738 h 23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7210" h="2330738">
                <a:moveTo>
                  <a:pt x="0" y="0"/>
                </a:moveTo>
                <a:cubicBezTo>
                  <a:pt x="907799" y="1144637"/>
                  <a:pt x="1815598" y="2289274"/>
                  <a:pt x="2697210" y="2330738"/>
                </a:cubicBezTo>
              </a:path>
            </a:pathLst>
          </a:custGeom>
          <a:ln w="317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 15"/>
          <p:cNvSpPr/>
          <p:nvPr/>
        </p:nvSpPr>
        <p:spPr>
          <a:xfrm flipH="1">
            <a:off x="4355976" y="2564904"/>
            <a:ext cx="1872208" cy="2304550"/>
          </a:xfrm>
          <a:custGeom>
            <a:avLst/>
            <a:gdLst>
              <a:gd name="connsiteX0" fmla="*/ 0 w 2697210"/>
              <a:gd name="connsiteY0" fmla="*/ 0 h 2330738"/>
              <a:gd name="connsiteX1" fmla="*/ 2697210 w 2697210"/>
              <a:gd name="connsiteY1" fmla="*/ 2330738 h 23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7210" h="2330738">
                <a:moveTo>
                  <a:pt x="0" y="0"/>
                </a:moveTo>
                <a:cubicBezTo>
                  <a:pt x="907799" y="1144637"/>
                  <a:pt x="1815598" y="2289274"/>
                  <a:pt x="2697210" y="2330738"/>
                </a:cubicBezTo>
              </a:path>
            </a:pathLst>
          </a:custGeom>
          <a:ln w="317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8" name="Łącznik prosty 17"/>
          <p:cNvCxnSpPr/>
          <p:nvPr/>
        </p:nvCxnSpPr>
        <p:spPr>
          <a:xfrm>
            <a:off x="2123728" y="2636912"/>
            <a:ext cx="2210544" cy="2210544"/>
          </a:xfrm>
          <a:prstGeom prst="line">
            <a:avLst/>
          </a:prstGeom>
          <a:ln w="3175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H="1">
            <a:off x="4362520" y="2636912"/>
            <a:ext cx="2225704" cy="2236732"/>
          </a:xfrm>
          <a:prstGeom prst="line">
            <a:avLst/>
          </a:prstGeom>
          <a:ln w="3175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631196" y="3645024"/>
            <a:ext cx="3600400" cy="0"/>
          </a:xfrm>
          <a:prstGeom prst="line">
            <a:avLst/>
          </a:prstGeom>
          <a:ln w="317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4467263" y="3658118"/>
            <a:ext cx="3600400" cy="0"/>
          </a:xfrm>
          <a:prstGeom prst="line">
            <a:avLst/>
          </a:prstGeom>
          <a:ln w="317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wal 26"/>
          <p:cNvSpPr/>
          <p:nvPr/>
        </p:nvSpPr>
        <p:spPr>
          <a:xfrm>
            <a:off x="4238146" y="3546828"/>
            <a:ext cx="216024" cy="216024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Owal 27"/>
          <p:cNvSpPr/>
          <p:nvPr/>
        </p:nvSpPr>
        <p:spPr>
          <a:xfrm>
            <a:off x="4251239" y="4751332"/>
            <a:ext cx="216024" cy="21602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23726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Mediana a inne </a:t>
            </a:r>
            <a:r>
              <a:rPr lang="pl-PL" dirty="0" err="1" smtClean="0"/>
              <a:t>kwantyle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EE8-842D-470B-A80B-35FBBD6E9A99}" type="slidenum">
              <a:rPr lang="pl-PL" smtClean="0"/>
              <a:pPr/>
              <a:t>108</a:t>
            </a:fld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Odchylenie zdefiniowane jako</a:t>
            </a:r>
          </a:p>
          <a:p>
            <a:pPr lvl="1"/>
            <a:r>
              <a:rPr lang="pl-PL" dirty="0" smtClean="0"/>
              <a:t>I </a:t>
            </a:r>
            <a:r>
              <a:rPr lang="pl-PL" dirty="0" err="1" smtClean="0"/>
              <a:t>kwartyl</a:t>
            </a:r>
            <a:r>
              <a:rPr lang="pl-PL" dirty="0" smtClean="0"/>
              <a:t> (</a:t>
            </a:r>
            <a:r>
              <a:rPr lang="pl-PL" dirty="0" err="1" smtClean="0"/>
              <a:t>kwantyl</a:t>
            </a:r>
            <a:r>
              <a:rPr lang="pl-PL" dirty="0" smtClean="0"/>
              <a:t> ¼)</a:t>
            </a:r>
          </a:p>
          <a:p>
            <a:pPr lvl="1"/>
            <a:endParaRPr lang="pl-PL" dirty="0"/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Mediana (</a:t>
            </a:r>
            <a:r>
              <a:rPr lang="pl-PL" dirty="0" err="1" smtClean="0"/>
              <a:t>kwantyl</a:t>
            </a:r>
            <a:r>
              <a:rPr lang="pl-PL" dirty="0" smtClean="0"/>
              <a:t> ½)</a:t>
            </a:r>
          </a:p>
          <a:p>
            <a:pPr lvl="1"/>
            <a:endParaRPr lang="pl-PL" dirty="0"/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3 </a:t>
            </a:r>
            <a:r>
              <a:rPr lang="pl-PL" dirty="0" err="1" smtClean="0"/>
              <a:t>kwartyl</a:t>
            </a:r>
            <a:r>
              <a:rPr lang="pl-PL" dirty="0" smtClean="0"/>
              <a:t> (</a:t>
            </a:r>
            <a:r>
              <a:rPr lang="pl-PL" dirty="0" err="1" smtClean="0"/>
              <a:t>kwantyl</a:t>
            </a:r>
            <a:r>
              <a:rPr lang="pl-PL" dirty="0" smtClean="0"/>
              <a:t> ¾)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20997"/>
              </p:ext>
            </p:extLst>
          </p:nvPr>
        </p:nvGraphicFramePr>
        <p:xfrm>
          <a:off x="2627784" y="2060848"/>
          <a:ext cx="5270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8" name="Dokument" r:id="rId3" imgW="5270500" imgH="876300" progId="Word.Document.12">
                  <p:embed/>
                </p:oleObj>
              </mc:Choice>
              <mc:Fallback>
                <p:oleObj name="Dokument" r:id="rId3" imgW="5270500" imgH="8763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060848"/>
                        <a:ext cx="52705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003706"/>
              </p:ext>
            </p:extLst>
          </p:nvPr>
        </p:nvGraphicFramePr>
        <p:xfrm>
          <a:off x="2483768" y="3356992"/>
          <a:ext cx="5270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9" name="Dokument" r:id="rId5" imgW="5270500" imgH="876300" progId="Word.Document.12">
                  <p:embed/>
                </p:oleObj>
              </mc:Choice>
              <mc:Fallback>
                <p:oleObj name="Dokument" r:id="rId5" imgW="5270500" imgH="8763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356992"/>
                        <a:ext cx="52705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710726"/>
              </p:ext>
            </p:extLst>
          </p:nvPr>
        </p:nvGraphicFramePr>
        <p:xfrm>
          <a:off x="2339752" y="4941168"/>
          <a:ext cx="5270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0" name="Dokument" r:id="rId7" imgW="5270500" imgH="876300" progId="Word.Document.12">
                  <p:embed/>
                </p:oleObj>
              </mc:Choice>
              <mc:Fallback>
                <p:oleObj name="Dokument" r:id="rId7" imgW="5270500" imgH="8763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941168"/>
                        <a:ext cx="52705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367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Funkcje kary dla różnych </a:t>
            </a:r>
            <a:r>
              <a:rPr lang="pl-PL" dirty="0" err="1" smtClean="0"/>
              <a:t>kwantyli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EE8-842D-470B-A80B-35FBBD6E9A99}" type="slidenum">
              <a:rPr lang="pl-PL" smtClean="0"/>
              <a:pPr/>
              <a:t>109</a:t>
            </a:fld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457200" y="5301208"/>
            <a:ext cx="8229600" cy="855752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Brązowy dla mediany</a:t>
            </a:r>
          </a:p>
          <a:p>
            <a:r>
              <a:rPr lang="pl-PL" dirty="0" smtClean="0"/>
              <a:t>Niebieski dla 1 </a:t>
            </a:r>
            <a:r>
              <a:rPr lang="pl-PL" dirty="0" err="1" smtClean="0"/>
              <a:t>kwartyla</a:t>
            </a:r>
            <a:r>
              <a:rPr lang="pl-PL" dirty="0" smtClean="0"/>
              <a:t> (odchylenia in minus są karane bardziej niż odchylenia in plus)</a:t>
            </a:r>
          </a:p>
          <a:p>
            <a:r>
              <a:rPr lang="pl-PL" dirty="0" smtClean="0"/>
              <a:t>Zielony dla III </a:t>
            </a:r>
            <a:r>
              <a:rPr lang="pl-PL" dirty="0" err="1" smtClean="0"/>
              <a:t>kwartyla</a:t>
            </a:r>
            <a:r>
              <a:rPr lang="pl-PL" dirty="0" smtClean="0"/>
              <a:t> (odchylenia in minus są karane mniej niż odchylenia in plus)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4355976" y="1340768"/>
            <a:ext cx="0" cy="3528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>
            <a:off x="683568" y="4869160"/>
            <a:ext cx="74168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123728" y="2636912"/>
            <a:ext cx="2210544" cy="2210544"/>
          </a:xfrm>
          <a:prstGeom prst="line">
            <a:avLst/>
          </a:prstGeom>
          <a:ln w="3175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H="1">
            <a:off x="4362520" y="2636912"/>
            <a:ext cx="2225704" cy="2236732"/>
          </a:xfrm>
          <a:prstGeom prst="line">
            <a:avLst/>
          </a:prstGeom>
          <a:ln w="3175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475656" y="3789040"/>
            <a:ext cx="2852072" cy="1066800"/>
          </a:xfrm>
          <a:prstGeom prst="line">
            <a:avLst/>
          </a:prstGeom>
          <a:ln w="317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H="1">
            <a:off x="4355976" y="2492896"/>
            <a:ext cx="1008112" cy="2389132"/>
          </a:xfrm>
          <a:prstGeom prst="line">
            <a:avLst/>
          </a:prstGeom>
          <a:ln w="317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3203848" y="2492896"/>
            <a:ext cx="1123880" cy="2362944"/>
          </a:xfrm>
          <a:prstGeom prst="line">
            <a:avLst/>
          </a:prstGeom>
          <a:ln w="317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H="1">
            <a:off x="4355976" y="3645024"/>
            <a:ext cx="2736304" cy="1237004"/>
          </a:xfrm>
          <a:prstGeom prst="line">
            <a:avLst/>
          </a:prstGeom>
          <a:ln w="3175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71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Reguły rachunku prawdopodobieństwa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Prawdopodobieństwo spełnia następujące reguły, zwane aksjomatami:</a:t>
            </a:r>
          </a:p>
          <a:p>
            <a:pPr marL="788670" lvl="1" indent="-514350">
              <a:buFont typeface="+mj-lt"/>
              <a:buAutoNum type="alphaLcParenR"/>
            </a:pPr>
            <a:r>
              <a:rPr lang="pl-PL" dirty="0" smtClean="0"/>
              <a:t>P(A)</a:t>
            </a:r>
            <a:r>
              <a:rPr lang="pl-PL" dirty="0" smtClean="0">
                <a:latin typeface="Cambria Math"/>
                <a:ea typeface="Cambria Math"/>
              </a:rPr>
              <a:t>≥</a:t>
            </a:r>
            <a:r>
              <a:rPr lang="pl-PL" dirty="0" smtClean="0"/>
              <a:t> 0 (prawdopodobieństwo jakiegokolwiek zdarzenia A jest nieujemne)</a:t>
            </a:r>
          </a:p>
          <a:p>
            <a:pPr marL="1062990" lvl="2" indent="-514350"/>
            <a:r>
              <a:rPr lang="pl-PL" dirty="0" smtClean="0"/>
              <a:t>Nawet jeśli A = „kosmici jutro dokonają inwazji na Ziemię”</a:t>
            </a:r>
          </a:p>
          <a:p>
            <a:pPr marL="788670" lvl="1" indent="-514350">
              <a:buFont typeface="+mj-lt"/>
              <a:buAutoNum type="alphaLcParenR"/>
            </a:pPr>
            <a:r>
              <a:rPr lang="pl-PL" dirty="0" smtClean="0"/>
              <a:t>P(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pl-PL" dirty="0" smtClean="0"/>
              <a:t>)=1 (prawdopodobieństwo zdarzenia obejmującego wszystkie możliwości wynosi 1)</a:t>
            </a:r>
          </a:p>
          <a:p>
            <a:pPr marL="1062990" lvl="2" indent="-514350"/>
            <a:r>
              <a:rPr lang="pl-PL" dirty="0" smtClean="0"/>
              <a:t>Np.  Jutrzejsza temperatura {niższa niż 20</a:t>
            </a:r>
            <a:r>
              <a:rPr lang="pl-PL" dirty="0" smtClean="0">
                <a:latin typeface="Cambria Math"/>
                <a:ea typeface="Cambria Math"/>
              </a:rPr>
              <a:t>⁰, </a:t>
            </a:r>
            <a:r>
              <a:rPr lang="pl-PL" dirty="0" smtClean="0"/>
              <a:t>nie niższa niż 20</a:t>
            </a:r>
            <a:r>
              <a:rPr lang="pl-PL" dirty="0" smtClean="0">
                <a:latin typeface="Cambria Math"/>
                <a:ea typeface="Cambria Math"/>
              </a:rPr>
              <a:t>⁰</a:t>
            </a:r>
            <a:r>
              <a:rPr lang="pl-PL" dirty="0" smtClean="0"/>
              <a:t>}</a:t>
            </a:r>
          </a:p>
          <a:p>
            <a:pPr marL="788670" lvl="1" indent="-514350">
              <a:buFont typeface="+mj-lt"/>
              <a:buAutoNum type="alphaLcParenR"/>
            </a:pPr>
            <a:r>
              <a:rPr lang="pl-PL" dirty="0" smtClean="0"/>
              <a:t>Dla jakichkolwiek rozłącznych zdarzeń A i B zachodzi: </a:t>
            </a:r>
          </a:p>
          <a:p>
            <a:pPr marL="788670" lvl="1" indent="-514350">
              <a:buFont typeface="+mj-lt"/>
              <a:buAutoNum type="alphaLcParenR"/>
            </a:pPr>
            <a:endParaRPr lang="pl-PL" dirty="0" smtClean="0"/>
          </a:p>
          <a:p>
            <a:pPr marL="1062990" lvl="2" indent="-514350"/>
            <a:r>
              <a:rPr lang="pl-PL" dirty="0" smtClean="0"/>
              <a:t>Np.  A = „dostanę z egzaminu 5”, B = „dostanę z egzaminu 4 lub 4+”;  </a:t>
            </a:r>
            <a:r>
              <a:rPr lang="pl-PL" dirty="0" err="1" smtClean="0"/>
              <a:t>A</a:t>
            </a:r>
            <a:r>
              <a:rPr lang="pl-PL" dirty="0" err="1" smtClean="0">
                <a:latin typeface="Cambria Math"/>
                <a:ea typeface="Cambria Math"/>
              </a:rPr>
              <a:t>∪</a:t>
            </a:r>
            <a:r>
              <a:rPr lang="pl-PL" dirty="0" err="1" smtClean="0"/>
              <a:t>B</a:t>
            </a:r>
            <a:r>
              <a:rPr lang="pl-PL" dirty="0" smtClean="0"/>
              <a:t> = „dostanę z egzaminu przynajmniej 4”</a:t>
            </a:r>
          </a:p>
          <a:p>
            <a:pPr marL="788670" lvl="1" indent="-514350">
              <a:buFont typeface="+mj-lt"/>
              <a:buAutoNum type="alphaLcParenR"/>
            </a:pPr>
            <a:r>
              <a:rPr lang="pl-PL" dirty="0" smtClean="0"/>
              <a:t>Dodatkowo mamy następującą definicję prawdopodobieństwa warunkowego</a:t>
            </a:r>
          </a:p>
          <a:p>
            <a:pPr marL="1062990" lvl="2" indent="-514350"/>
            <a:endParaRPr lang="pl-PL" dirty="0" smtClean="0"/>
          </a:p>
          <a:p>
            <a:pPr marL="1062990" lvl="2" indent="-514350"/>
            <a:r>
              <a:rPr lang="pl-PL" dirty="0" smtClean="0"/>
              <a:t>Np.  A = „w dwóch rzutach kostką wypadnie 66”, B = „suma oczek jest niemniejsza niż 10”</a:t>
            </a:r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8121" y="3744464"/>
            <a:ext cx="2376263" cy="313721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852016"/>
            <a:ext cx="1512168" cy="505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Wartości</a:t>
            </a:r>
            <a:r>
              <a:rPr lang="en-US" dirty="0" smtClean="0"/>
              <a:t> </a:t>
            </a:r>
            <a:r>
              <a:rPr lang="en-US" dirty="0" err="1" smtClean="0"/>
              <a:t>przeciętne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600" b="1" dirty="0" err="1" smtClean="0"/>
              <a:t>Dominanta</a:t>
            </a:r>
            <a:r>
              <a:rPr lang="en-US" sz="1600" dirty="0" smtClean="0"/>
              <a:t> </a:t>
            </a:r>
            <a:r>
              <a:rPr lang="en-US" sz="1600" dirty="0" err="1" smtClean="0"/>
              <a:t>minimalizuje</a:t>
            </a:r>
            <a:r>
              <a:rPr lang="en-US" sz="1600" dirty="0" smtClean="0"/>
              <a:t> </a:t>
            </a:r>
            <a:r>
              <a:rPr lang="en-US" sz="1600" dirty="0" err="1" smtClean="0"/>
              <a:t>liczbę</a:t>
            </a:r>
            <a:r>
              <a:rPr lang="en-US" sz="1600" dirty="0" smtClean="0"/>
              <a:t> </a:t>
            </a:r>
            <a:r>
              <a:rPr lang="en-US" sz="1600" dirty="0" err="1" smtClean="0"/>
              <a:t>razy</a:t>
            </a:r>
            <a:r>
              <a:rPr lang="en-US" sz="1600" dirty="0" smtClean="0"/>
              <a:t>, </a:t>
            </a:r>
            <a:r>
              <a:rPr lang="en-US" sz="1600" dirty="0" err="1" smtClean="0"/>
              <a:t>kiedy</a:t>
            </a:r>
            <a:r>
              <a:rPr lang="en-US" sz="1600" dirty="0" smtClean="0"/>
              <a:t> </a:t>
            </a:r>
            <a:r>
              <a:rPr lang="en-US" sz="1600" dirty="0" err="1" smtClean="0"/>
              <a:t>wartości</a:t>
            </a:r>
            <a:r>
              <a:rPr lang="en-US" sz="1600" dirty="0" smtClean="0"/>
              <a:t> </a:t>
            </a:r>
            <a:r>
              <a:rPr lang="en-US" sz="1600" dirty="0" err="1" smtClean="0"/>
              <a:t>zmiennej</a:t>
            </a:r>
            <a:r>
              <a:rPr lang="en-US" sz="1600" dirty="0" smtClean="0"/>
              <a:t> </a:t>
            </a:r>
            <a:r>
              <a:rPr lang="en-US" sz="1600" dirty="0" err="1" smtClean="0"/>
              <a:t>nie</a:t>
            </a:r>
            <a:r>
              <a:rPr lang="en-US" sz="1600" dirty="0" smtClean="0"/>
              <a:t> </a:t>
            </a:r>
            <a:r>
              <a:rPr lang="en-US" sz="1600" dirty="0" err="1" smtClean="0"/>
              <a:t>równają</a:t>
            </a:r>
            <a:r>
              <a:rPr lang="en-US" sz="1600" dirty="0" smtClean="0"/>
              <a:t> </a:t>
            </a:r>
            <a:r>
              <a:rPr lang="en-US" sz="1600" dirty="0" err="1" smtClean="0"/>
              <a:t>się</a:t>
            </a:r>
            <a:r>
              <a:rPr lang="en-US" sz="1600" dirty="0" smtClean="0"/>
              <a:t> </a:t>
            </a:r>
            <a:r>
              <a:rPr lang="en-US" sz="1600" dirty="0" err="1" smtClean="0"/>
              <a:t>wartości</a:t>
            </a:r>
            <a:r>
              <a:rPr lang="en-US" sz="1600" dirty="0" smtClean="0"/>
              <a:t> s</a:t>
            </a:r>
          </a:p>
          <a:p>
            <a:pPr lvl="1"/>
            <a:r>
              <a:rPr lang="en-US" sz="1400" dirty="0" err="1" smtClean="0"/>
              <a:t>Najmniej</a:t>
            </a:r>
            <a:r>
              <a:rPr lang="en-US" sz="1400" dirty="0" smtClean="0"/>
              <a:t> </a:t>
            </a:r>
            <a:r>
              <a:rPr lang="en-US" sz="1400" dirty="0" err="1" smtClean="0"/>
              <a:t>wymagająca</a:t>
            </a:r>
            <a:r>
              <a:rPr lang="en-US" sz="1400" dirty="0" smtClean="0"/>
              <a:t> </a:t>
            </a:r>
            <a:r>
              <a:rPr lang="en-US" sz="1400" dirty="0" err="1" smtClean="0"/>
              <a:t>miara</a:t>
            </a:r>
            <a:r>
              <a:rPr lang="en-US" sz="1400" dirty="0" smtClean="0"/>
              <a:t>: </a:t>
            </a:r>
            <a:r>
              <a:rPr lang="en-US" sz="1400" dirty="0" err="1" smtClean="0"/>
              <a:t>zmienne</a:t>
            </a:r>
            <a:r>
              <a:rPr lang="en-US" sz="1400" dirty="0" smtClean="0"/>
              <a:t> </a:t>
            </a:r>
            <a:r>
              <a:rPr lang="en-US" sz="1400" dirty="0" err="1" smtClean="0"/>
              <a:t>nominalne</a:t>
            </a:r>
            <a:r>
              <a:rPr lang="en-US" sz="1400" dirty="0" smtClean="0"/>
              <a:t>, </a:t>
            </a:r>
            <a:r>
              <a:rPr lang="en-US" sz="1400" dirty="0" err="1" smtClean="0"/>
              <a:t>porządkowe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kardynalne</a:t>
            </a:r>
            <a:endParaRPr lang="en-US" sz="1400" dirty="0" smtClean="0"/>
          </a:p>
          <a:p>
            <a:r>
              <a:rPr lang="en-US" sz="1600" b="1" dirty="0" err="1" smtClean="0"/>
              <a:t>Mediana</a:t>
            </a:r>
            <a:r>
              <a:rPr lang="en-US" sz="1600" dirty="0" smtClean="0"/>
              <a:t> </a:t>
            </a:r>
            <a:r>
              <a:rPr lang="en-US" sz="1600" dirty="0" err="1" smtClean="0"/>
              <a:t>minimalizuje</a:t>
            </a:r>
            <a:r>
              <a:rPr lang="en-US" sz="1600" dirty="0" smtClean="0"/>
              <a:t> </a:t>
            </a:r>
            <a:r>
              <a:rPr lang="en-US" sz="1600" dirty="0" err="1" smtClean="0"/>
              <a:t>średni</a:t>
            </a:r>
            <a:r>
              <a:rPr lang="en-US" sz="1600" dirty="0" smtClean="0"/>
              <a:t> </a:t>
            </a:r>
            <a:r>
              <a:rPr lang="en-US" sz="1600" dirty="0" err="1" smtClean="0"/>
              <a:t>łączny</a:t>
            </a:r>
            <a:r>
              <a:rPr lang="en-US" sz="1600" dirty="0" smtClean="0"/>
              <a:t> </a:t>
            </a:r>
            <a:r>
              <a:rPr lang="en-US" sz="1600" dirty="0" err="1" smtClean="0"/>
              <a:t>dystans</a:t>
            </a:r>
            <a:r>
              <a:rPr lang="en-US" sz="1600" dirty="0" smtClean="0"/>
              <a:t> </a:t>
            </a:r>
            <a:r>
              <a:rPr lang="en-US" sz="1600" dirty="0" err="1" smtClean="0"/>
              <a:t>pomiędzy</a:t>
            </a:r>
            <a:r>
              <a:rPr lang="en-US" sz="1600" dirty="0" smtClean="0"/>
              <a:t> </a:t>
            </a:r>
            <a:r>
              <a:rPr lang="en-US" sz="1600" dirty="0" err="1" smtClean="0"/>
              <a:t>wartościami</a:t>
            </a:r>
            <a:r>
              <a:rPr lang="en-US" sz="1600" dirty="0" smtClean="0"/>
              <a:t> </a:t>
            </a:r>
            <a:r>
              <a:rPr lang="en-US" sz="1600" dirty="0" err="1" smtClean="0"/>
              <a:t>zmiennej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wartością</a:t>
            </a:r>
            <a:r>
              <a:rPr lang="en-US" sz="1600" dirty="0" smtClean="0"/>
              <a:t> s</a:t>
            </a:r>
          </a:p>
          <a:p>
            <a:pPr lvl="1"/>
            <a:r>
              <a:rPr lang="en-US" sz="1400" dirty="0" err="1" smtClean="0"/>
              <a:t>Bardziej</a:t>
            </a:r>
            <a:r>
              <a:rPr lang="en-US" sz="1400" dirty="0" smtClean="0"/>
              <a:t> </a:t>
            </a:r>
            <a:r>
              <a:rPr lang="en-US" sz="1400" dirty="0" err="1" smtClean="0"/>
              <a:t>wymagająca</a:t>
            </a:r>
            <a:r>
              <a:rPr lang="en-US" sz="1400" dirty="0" smtClean="0"/>
              <a:t> </a:t>
            </a:r>
            <a:r>
              <a:rPr lang="en-US" sz="1400" dirty="0" err="1" smtClean="0"/>
              <a:t>miara</a:t>
            </a:r>
            <a:r>
              <a:rPr lang="en-US" sz="1400" dirty="0" smtClean="0"/>
              <a:t>: </a:t>
            </a:r>
            <a:r>
              <a:rPr lang="en-US" sz="1400" dirty="0" err="1" smtClean="0"/>
              <a:t>zmienne</a:t>
            </a:r>
            <a:r>
              <a:rPr lang="en-US" sz="1400" dirty="0" smtClean="0"/>
              <a:t> </a:t>
            </a:r>
            <a:r>
              <a:rPr lang="en-US" sz="1400" dirty="0" err="1" smtClean="0"/>
              <a:t>porządkowe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kardynalne</a:t>
            </a:r>
            <a:endParaRPr lang="en-US" sz="1400" dirty="0" smtClean="0"/>
          </a:p>
          <a:p>
            <a:r>
              <a:rPr lang="en-US" sz="1600" b="1" dirty="0" err="1" smtClean="0"/>
              <a:t>Średnia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arytmetyczna</a:t>
            </a:r>
            <a:r>
              <a:rPr lang="en-US" sz="1600" b="1" dirty="0" smtClean="0"/>
              <a:t> </a:t>
            </a:r>
            <a:r>
              <a:rPr lang="en-US" sz="1600" dirty="0" err="1" smtClean="0"/>
              <a:t>minimalizuje</a:t>
            </a:r>
            <a:r>
              <a:rPr lang="en-US" sz="1600" dirty="0" smtClean="0"/>
              <a:t> </a:t>
            </a:r>
            <a:r>
              <a:rPr lang="en-US" sz="1600" dirty="0" err="1" smtClean="0"/>
              <a:t>średni</a:t>
            </a:r>
            <a:r>
              <a:rPr lang="en-US" sz="1600" dirty="0" smtClean="0"/>
              <a:t> </a:t>
            </a:r>
            <a:r>
              <a:rPr lang="en-US" sz="1600" dirty="0" err="1" smtClean="0"/>
              <a:t>łączny</a:t>
            </a:r>
            <a:r>
              <a:rPr lang="en-US" sz="1600" dirty="0" smtClean="0"/>
              <a:t> </a:t>
            </a:r>
            <a:r>
              <a:rPr lang="en-US" sz="1600" dirty="0" err="1" smtClean="0"/>
              <a:t>kwadratowy</a:t>
            </a:r>
            <a:r>
              <a:rPr lang="en-US" sz="1600" dirty="0" smtClean="0"/>
              <a:t> </a:t>
            </a:r>
            <a:r>
              <a:rPr lang="en-US" sz="1600" dirty="0" err="1" smtClean="0"/>
              <a:t>dystans</a:t>
            </a:r>
            <a:r>
              <a:rPr lang="en-US" sz="1600" dirty="0" smtClean="0"/>
              <a:t> </a:t>
            </a:r>
            <a:r>
              <a:rPr lang="en-US" sz="1600" dirty="0" err="1" smtClean="0"/>
              <a:t>pomiędzy</a:t>
            </a:r>
            <a:r>
              <a:rPr lang="en-US" sz="1600" dirty="0" smtClean="0"/>
              <a:t> </a:t>
            </a:r>
            <a:r>
              <a:rPr lang="en-US" sz="1600" dirty="0" err="1" smtClean="0"/>
              <a:t>wartościami</a:t>
            </a:r>
            <a:r>
              <a:rPr lang="en-US" sz="1600" dirty="0" smtClean="0"/>
              <a:t> </a:t>
            </a:r>
            <a:r>
              <a:rPr lang="en-US" sz="1600" dirty="0" err="1" smtClean="0"/>
              <a:t>zmiennej</a:t>
            </a:r>
            <a:r>
              <a:rPr lang="en-US" sz="1600" dirty="0" smtClean="0"/>
              <a:t> I </a:t>
            </a:r>
            <a:r>
              <a:rPr lang="en-US" sz="1600" dirty="0" err="1" smtClean="0"/>
              <a:t>wartością</a:t>
            </a:r>
            <a:r>
              <a:rPr lang="en-US" sz="1600" dirty="0" smtClean="0"/>
              <a:t> s</a:t>
            </a:r>
          </a:p>
          <a:p>
            <a:pPr lvl="1"/>
            <a:r>
              <a:rPr lang="en-US" sz="1300" dirty="0" err="1" smtClean="0"/>
              <a:t>Najbardziej</a:t>
            </a:r>
            <a:r>
              <a:rPr lang="en-US" sz="1300" dirty="0" smtClean="0"/>
              <a:t> </a:t>
            </a:r>
            <a:r>
              <a:rPr lang="en-US" sz="1300" dirty="0" err="1" smtClean="0"/>
              <a:t>wymagająca</a:t>
            </a:r>
            <a:r>
              <a:rPr lang="en-US" sz="1300" dirty="0" smtClean="0"/>
              <a:t> </a:t>
            </a:r>
            <a:r>
              <a:rPr lang="en-US" sz="1300" dirty="0" err="1" smtClean="0"/>
              <a:t>miara</a:t>
            </a:r>
            <a:r>
              <a:rPr lang="en-US" sz="1300" dirty="0" smtClean="0"/>
              <a:t>: </a:t>
            </a:r>
            <a:r>
              <a:rPr lang="en-US" sz="1300" dirty="0" err="1" smtClean="0"/>
              <a:t>zmienne</a:t>
            </a:r>
            <a:r>
              <a:rPr lang="en-US" sz="1300" dirty="0" smtClean="0"/>
              <a:t> </a:t>
            </a:r>
            <a:r>
              <a:rPr lang="en-US" sz="1300" dirty="0" err="1" smtClean="0"/>
              <a:t>kardynalne</a:t>
            </a:r>
            <a:endParaRPr lang="en-US" sz="1300" dirty="0" smtClean="0"/>
          </a:p>
          <a:p>
            <a:r>
              <a:rPr lang="en-US" sz="1600" dirty="0" err="1" smtClean="0"/>
              <a:t>Dla</a:t>
            </a:r>
            <a:r>
              <a:rPr lang="en-US" sz="1600" dirty="0" smtClean="0"/>
              <a:t> </a:t>
            </a:r>
            <a:r>
              <a:rPr lang="en-US" sz="1600" dirty="0" err="1" smtClean="0"/>
              <a:t>zmiennych</a:t>
            </a:r>
            <a:r>
              <a:rPr lang="en-US" sz="1600" dirty="0" smtClean="0"/>
              <a:t> </a:t>
            </a:r>
            <a:r>
              <a:rPr lang="en-US" sz="1600" dirty="0" err="1" smtClean="0"/>
              <a:t>ułamkowych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przedziałowych</a:t>
            </a:r>
            <a:r>
              <a:rPr lang="en-US" sz="1600" dirty="0" smtClean="0"/>
              <a:t> </a:t>
            </a:r>
            <a:r>
              <a:rPr lang="en-US" sz="1600" dirty="0" err="1" smtClean="0"/>
              <a:t>występują</a:t>
            </a:r>
            <a:r>
              <a:rPr lang="en-US" sz="1600" dirty="0" smtClean="0"/>
              <a:t> </a:t>
            </a:r>
            <a:r>
              <a:rPr lang="en-US" sz="1600" dirty="0" err="1" smtClean="0"/>
              <a:t>wszystkie</a:t>
            </a:r>
            <a:r>
              <a:rPr lang="en-US" sz="1600" dirty="0" smtClean="0"/>
              <a:t> </a:t>
            </a:r>
            <a:r>
              <a:rPr lang="en-US" sz="1600" dirty="0" err="1" smtClean="0"/>
              <a:t>trzy</a:t>
            </a:r>
            <a:r>
              <a:rPr lang="en-US" sz="1600" dirty="0" smtClean="0"/>
              <a:t>, ale </a:t>
            </a:r>
            <a:r>
              <a:rPr lang="en-US" sz="1600" dirty="0" err="1" smtClean="0"/>
              <a:t>się</a:t>
            </a:r>
            <a:r>
              <a:rPr lang="en-US" sz="1600" dirty="0" smtClean="0"/>
              <a:t> </a:t>
            </a:r>
            <a:r>
              <a:rPr lang="en-US" sz="1600" dirty="0" err="1" smtClean="0"/>
              <a:t>różnią</a:t>
            </a:r>
            <a:r>
              <a:rPr lang="en-US" sz="1600" dirty="0"/>
              <a:t> </a:t>
            </a:r>
            <a:r>
              <a:rPr lang="en-US" sz="1600" dirty="0" err="1" smtClean="0"/>
              <a:t>dla</a:t>
            </a:r>
            <a:r>
              <a:rPr lang="en-US" sz="1600" dirty="0" smtClean="0"/>
              <a:t> </a:t>
            </a:r>
            <a:r>
              <a:rPr lang="en-US" sz="1600" dirty="0" err="1" smtClean="0"/>
              <a:t>rozkładów</a:t>
            </a:r>
            <a:r>
              <a:rPr lang="en-US" sz="1600" dirty="0" smtClean="0"/>
              <a:t> </a:t>
            </a:r>
            <a:r>
              <a:rPr lang="en-US" sz="1600" dirty="0" err="1" smtClean="0"/>
              <a:t>skośnych</a:t>
            </a:r>
            <a:r>
              <a:rPr lang="en-US" sz="1600" dirty="0" smtClean="0"/>
              <a:t>:</a:t>
            </a:r>
          </a:p>
          <a:p>
            <a:endParaRPr lang="en-US" dirty="0"/>
          </a:p>
        </p:txBody>
      </p:sp>
      <p:pic>
        <p:nvPicPr>
          <p:cNvPr id="4" name="Picture 3" descr="images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3097031" cy="2319784"/>
          </a:xfrm>
          <a:prstGeom prst="rect">
            <a:avLst/>
          </a:prstGeom>
        </p:spPr>
      </p:pic>
      <p:pic>
        <p:nvPicPr>
          <p:cNvPr id="5" name="Picture 4" descr="Negative_and_positive_skew_diagrams_(English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77072"/>
            <a:ext cx="464564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5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Regresja liniowa a </a:t>
            </a:r>
            <a:r>
              <a:rPr lang="pl-PL" dirty="0" err="1" smtClean="0"/>
              <a:t>kwantylowa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EE8-842D-470B-A80B-35FBBD6E9A99}" type="slidenum">
              <a:rPr lang="pl-PL" smtClean="0"/>
              <a:pPr/>
              <a:t>111</a:t>
            </a:fld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Zmienność, </a:t>
            </a:r>
            <a:r>
              <a:rPr lang="pl-PL" dirty="0"/>
              <a:t>czyli suma kwadratów odchyleń od </a:t>
            </a:r>
            <a:r>
              <a:rPr lang="pl-PL" dirty="0" smtClean="0"/>
              <a:t>średniej, podzielona przez liczbę obserwacji to wariancja E(Y-EY)</a:t>
            </a:r>
            <a:r>
              <a:rPr lang="pl-PL" baseline="30000" dirty="0" smtClean="0"/>
              <a:t>2</a:t>
            </a:r>
            <a:endParaRPr lang="pl-PL" dirty="0" smtClean="0"/>
          </a:p>
          <a:p>
            <a:r>
              <a:rPr lang="pl-PL" b="1" dirty="0" smtClean="0"/>
              <a:t>Średnia warunkowa E(Y|X) to regresja</a:t>
            </a:r>
          </a:p>
          <a:p>
            <a:pPr lvl="1"/>
            <a:r>
              <a:rPr lang="pl-PL" dirty="0" smtClean="0"/>
              <a:t>Można założyć określoną formę funkcyjną, np. regresja liniowa E(Y|X)=</a:t>
            </a:r>
            <a:r>
              <a:rPr lang="pl-PL" dirty="0" err="1" smtClean="0"/>
              <a:t>mX+b</a:t>
            </a:r>
            <a:endParaRPr lang="pl-PL" dirty="0" smtClean="0"/>
          </a:p>
          <a:p>
            <a:pPr lvl="1"/>
            <a:r>
              <a:rPr lang="pl-PL" dirty="0" smtClean="0"/>
              <a:t>Regresja liniowa minimalizuje sumę kwadratów odchyleń wartości rzeczywistych Y od wartości teoretycznych Y</a:t>
            </a:r>
            <a:r>
              <a:rPr lang="pl-PL" baseline="30000" dirty="0" smtClean="0"/>
              <a:t>*</a:t>
            </a:r>
            <a:r>
              <a:rPr lang="pl-PL" dirty="0" smtClean="0"/>
              <a:t>=</a:t>
            </a:r>
            <a:r>
              <a:rPr lang="pl-PL" dirty="0" err="1" smtClean="0"/>
              <a:t>mX+b</a:t>
            </a:r>
            <a:endParaRPr lang="pl-PL" dirty="0" smtClean="0"/>
          </a:p>
          <a:p>
            <a:pPr lvl="1"/>
            <a:r>
              <a:rPr lang="pl-PL" dirty="0" smtClean="0"/>
              <a:t>Dowiadujemy się, jaka jest średnia zależność X i Y</a:t>
            </a:r>
          </a:p>
          <a:p>
            <a:r>
              <a:rPr lang="pl-PL" b="1" dirty="0" smtClean="0"/>
              <a:t>Warunkowy </a:t>
            </a:r>
            <a:r>
              <a:rPr lang="pl-PL" b="1" dirty="0" err="1" smtClean="0"/>
              <a:t>kwantyl</a:t>
            </a:r>
            <a:r>
              <a:rPr lang="pl-PL" b="1" dirty="0"/>
              <a:t> </a:t>
            </a:r>
            <a:r>
              <a:rPr lang="pl-PL" b="1" dirty="0" smtClean="0"/>
              <a:t>Kwa(Y|X) to regresja </a:t>
            </a:r>
            <a:r>
              <a:rPr lang="pl-PL" b="1" dirty="0" err="1" smtClean="0"/>
              <a:t>kwantylowa</a:t>
            </a:r>
            <a:r>
              <a:rPr lang="pl-PL" dirty="0" smtClean="0"/>
              <a:t>, przykładowo warunkowa mediana: </a:t>
            </a:r>
            <a:r>
              <a:rPr lang="pl-PL" dirty="0" err="1" smtClean="0"/>
              <a:t>Med</a:t>
            </a:r>
            <a:r>
              <a:rPr lang="pl-PL" dirty="0" smtClean="0"/>
              <a:t>(Y|X), ale również 90 </a:t>
            </a:r>
            <a:r>
              <a:rPr lang="pl-PL" dirty="0" err="1" smtClean="0"/>
              <a:t>percentyl</a:t>
            </a:r>
            <a:r>
              <a:rPr lang="pl-PL" dirty="0" smtClean="0"/>
              <a:t>: Per</a:t>
            </a:r>
            <a:r>
              <a:rPr lang="pl-PL" baseline="-25000" dirty="0" smtClean="0"/>
              <a:t>90</a:t>
            </a:r>
            <a:r>
              <a:rPr lang="pl-PL" dirty="0" smtClean="0"/>
              <a:t>(Y|X)</a:t>
            </a:r>
          </a:p>
          <a:p>
            <a:pPr lvl="1"/>
            <a:r>
              <a:rPr lang="pl-PL" dirty="0"/>
              <a:t>Można założyć również określoną formę funkcyjną, np. </a:t>
            </a:r>
            <a:r>
              <a:rPr lang="pl-PL" dirty="0" smtClean="0"/>
              <a:t>regresja </a:t>
            </a:r>
            <a:r>
              <a:rPr lang="pl-PL" dirty="0" err="1" smtClean="0"/>
              <a:t>kwantylowa</a:t>
            </a:r>
            <a:r>
              <a:rPr lang="pl-PL" dirty="0" smtClean="0"/>
              <a:t> liniowa: Kwa</a:t>
            </a:r>
            <a:r>
              <a:rPr lang="pl-PL" dirty="0"/>
              <a:t>(Y|X)=</a:t>
            </a:r>
            <a:r>
              <a:rPr lang="pl-PL" dirty="0" err="1"/>
              <a:t>mX+</a:t>
            </a:r>
            <a:r>
              <a:rPr lang="pl-PL" dirty="0" err="1" smtClean="0"/>
              <a:t>b</a:t>
            </a:r>
            <a:endParaRPr lang="pl-PL" dirty="0" smtClean="0"/>
          </a:p>
          <a:p>
            <a:pPr lvl="1"/>
            <a:r>
              <a:rPr lang="pl-PL" dirty="0" smtClean="0"/>
              <a:t>Regresja medianowa minimalizuje sumę wartości </a:t>
            </a:r>
            <a:r>
              <a:rPr lang="pl-PL" dirty="0" err="1" smtClean="0"/>
              <a:t>bezwględnych</a:t>
            </a:r>
            <a:r>
              <a:rPr lang="pl-PL" dirty="0" smtClean="0"/>
              <a:t> odchyleń wartości rzeczywistych Y od wartości teoretycznych Y</a:t>
            </a:r>
            <a:r>
              <a:rPr lang="pl-PL" baseline="30000" dirty="0" smtClean="0"/>
              <a:t>*</a:t>
            </a:r>
            <a:r>
              <a:rPr lang="pl-PL" dirty="0" smtClean="0"/>
              <a:t>=</a:t>
            </a:r>
            <a:r>
              <a:rPr lang="pl-PL" dirty="0" err="1" smtClean="0"/>
              <a:t>mX+b</a:t>
            </a:r>
            <a:r>
              <a:rPr lang="pl-PL" dirty="0" smtClean="0"/>
              <a:t> (dla pozostałych </a:t>
            </a:r>
            <a:r>
              <a:rPr lang="pl-PL" dirty="0" err="1" smtClean="0"/>
              <a:t>kwantyli</a:t>
            </a:r>
            <a:r>
              <a:rPr lang="pl-PL" dirty="0" smtClean="0"/>
              <a:t> też jest suma wartości </a:t>
            </a:r>
            <a:r>
              <a:rPr lang="pl-PL" dirty="0" err="1" smtClean="0"/>
              <a:t>bezwględnych</a:t>
            </a:r>
            <a:r>
              <a:rPr lang="pl-PL" dirty="0" smtClean="0"/>
              <a:t>, ale jest inna waga dla odchyleń in plus a inna dla odchyleń in minus)</a:t>
            </a:r>
            <a:endParaRPr lang="pl-PL" dirty="0"/>
          </a:p>
          <a:p>
            <a:pPr lvl="1"/>
            <a:r>
              <a:rPr lang="pl-PL" dirty="0" smtClean="0"/>
              <a:t>Plusy: Nie jest tak wrażliwa jak średnia na obserwacje odstające oraz dowiadujemy się o zależności X i Y w różnych </a:t>
            </a:r>
            <a:r>
              <a:rPr lang="pl-PL" dirty="0" err="1" smtClean="0"/>
              <a:t>kwantylach</a:t>
            </a:r>
            <a:r>
              <a:rPr lang="pl-PL" dirty="0" smtClean="0"/>
              <a:t> zmiennej Y, a nie tylko dla średniej Y.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04090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Wartości</a:t>
            </a:r>
            <a:r>
              <a:rPr lang="en-US" dirty="0" smtClean="0"/>
              <a:t> </a:t>
            </a:r>
            <a:r>
              <a:rPr lang="en-US" dirty="0" err="1" smtClean="0"/>
              <a:t>przeciętne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626968" cy="4937760"/>
          </a:xfrm>
        </p:spPr>
        <p:txBody>
          <a:bodyPr/>
          <a:lstStyle/>
          <a:p>
            <a:r>
              <a:rPr lang="en-US" sz="2000" dirty="0" err="1" smtClean="0"/>
              <a:t>Inne</a:t>
            </a:r>
            <a:r>
              <a:rPr lang="en-US" sz="2000" dirty="0" smtClean="0"/>
              <a:t> </a:t>
            </a:r>
            <a:r>
              <a:rPr lang="en-US" sz="2000" dirty="0" err="1" smtClean="0"/>
              <a:t>możliwe</a:t>
            </a:r>
            <a:r>
              <a:rPr lang="en-US" sz="2000" dirty="0" smtClean="0"/>
              <a:t> </a:t>
            </a:r>
            <a:r>
              <a:rPr lang="en-US" sz="2000" dirty="0" err="1" smtClean="0"/>
              <a:t>definicje</a:t>
            </a:r>
            <a:r>
              <a:rPr lang="en-US" sz="2000" dirty="0" smtClean="0"/>
              <a:t> </a:t>
            </a:r>
            <a:r>
              <a:rPr lang="en-US" sz="2000" dirty="0" err="1" smtClean="0"/>
              <a:t>odchylenia</a:t>
            </a:r>
            <a:r>
              <a:rPr lang="en-US" sz="2000" dirty="0" smtClean="0"/>
              <a:t>: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err="1" smtClean="0"/>
              <a:t>Minimalizacja</a:t>
            </a:r>
            <a:r>
              <a:rPr lang="en-US" sz="2000" dirty="0" smtClean="0"/>
              <a:t> </a:t>
            </a:r>
            <a:r>
              <a:rPr lang="en-US" sz="2000" dirty="0" err="1" smtClean="0"/>
              <a:t>oczekiwanego</a:t>
            </a:r>
            <a:r>
              <a:rPr lang="en-US" sz="2000" dirty="0" smtClean="0"/>
              <a:t> </a:t>
            </a:r>
            <a:r>
              <a:rPr lang="en-US" sz="2000" dirty="0" err="1" smtClean="0"/>
              <a:t>odchylenia</a:t>
            </a:r>
            <a:r>
              <a:rPr lang="en-US" sz="2000" dirty="0" smtClean="0"/>
              <a:t> </a:t>
            </a:r>
            <a:r>
              <a:rPr lang="en-US" sz="2000" dirty="0" err="1" smtClean="0"/>
              <a:t>prowadzi</a:t>
            </a:r>
            <a:r>
              <a:rPr lang="en-US" sz="2000" dirty="0" smtClean="0"/>
              <a:t> w w/w </a:t>
            </a:r>
            <a:r>
              <a:rPr lang="en-US" sz="2000" dirty="0" err="1" smtClean="0"/>
              <a:t>przypadkach</a:t>
            </a:r>
            <a:r>
              <a:rPr lang="en-US" sz="2000" dirty="0" smtClean="0"/>
              <a:t> do </a:t>
            </a:r>
            <a:r>
              <a:rPr lang="en-US" sz="2000" dirty="0" err="1" smtClean="0"/>
              <a:t>definicji</a:t>
            </a:r>
            <a:r>
              <a:rPr lang="en-US" sz="2000" dirty="0" smtClean="0"/>
              <a:t> </a:t>
            </a:r>
            <a:r>
              <a:rPr lang="en-US" sz="2000" dirty="0" err="1" smtClean="0"/>
              <a:t>kolejno</a:t>
            </a:r>
            <a:r>
              <a:rPr lang="en-US" sz="2000" dirty="0" smtClean="0"/>
              <a:t>:</a:t>
            </a:r>
          </a:p>
          <a:p>
            <a:pPr lvl="1"/>
            <a:r>
              <a:rPr lang="en-US" sz="1700" dirty="0" err="1" smtClean="0"/>
              <a:t>Średniej</a:t>
            </a:r>
            <a:r>
              <a:rPr lang="en-US" sz="1700" dirty="0" smtClean="0"/>
              <a:t> </a:t>
            </a:r>
            <a:r>
              <a:rPr lang="en-US" sz="1700" dirty="0" err="1" smtClean="0"/>
              <a:t>arytmetycznej</a:t>
            </a:r>
            <a:endParaRPr lang="en-US" sz="1700" dirty="0" smtClean="0"/>
          </a:p>
          <a:p>
            <a:pPr lvl="1"/>
            <a:r>
              <a:rPr lang="en-US" sz="1700" dirty="0" err="1" smtClean="0"/>
              <a:t>Średniej</a:t>
            </a:r>
            <a:r>
              <a:rPr lang="en-US" sz="1700" dirty="0" smtClean="0"/>
              <a:t> </a:t>
            </a:r>
            <a:r>
              <a:rPr lang="en-US" sz="1700" dirty="0" err="1" smtClean="0"/>
              <a:t>geometrycznej</a:t>
            </a:r>
            <a:endParaRPr lang="en-US" sz="1700" dirty="0" smtClean="0"/>
          </a:p>
          <a:p>
            <a:pPr lvl="1"/>
            <a:r>
              <a:rPr lang="en-US" sz="1700" dirty="0" err="1" smtClean="0"/>
              <a:t>Średniej</a:t>
            </a:r>
            <a:r>
              <a:rPr lang="en-US" sz="1700" dirty="0" smtClean="0"/>
              <a:t> </a:t>
            </a:r>
            <a:r>
              <a:rPr lang="en-US" sz="1700" dirty="0" err="1" smtClean="0"/>
              <a:t>harmonicznej</a:t>
            </a:r>
            <a:endParaRPr lang="en-US" sz="17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132618"/>
              </p:ext>
            </p:extLst>
          </p:nvPr>
        </p:nvGraphicFramePr>
        <p:xfrm>
          <a:off x="1372568" y="1772816"/>
          <a:ext cx="527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6" name="Document" r:id="rId3" imgW="5270306" imgH="304789" progId="Word.Document.12">
                  <p:embed/>
                </p:oleObj>
              </mc:Choice>
              <mc:Fallback>
                <p:oleObj name="Document" r:id="rId3" imgW="5270306" imgH="30478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568" y="1772816"/>
                        <a:ext cx="5270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461131"/>
              </p:ext>
            </p:extLst>
          </p:nvPr>
        </p:nvGraphicFramePr>
        <p:xfrm>
          <a:off x="1619672" y="2348880"/>
          <a:ext cx="527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7" name="Document" r:id="rId5" imgW="5270306" imgH="304789" progId="Word.Document.12">
                  <p:embed/>
                </p:oleObj>
              </mc:Choice>
              <mc:Fallback>
                <p:oleObj name="Document" r:id="rId5" imgW="5270306" imgH="30478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348880"/>
                        <a:ext cx="5270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028622"/>
              </p:ext>
            </p:extLst>
          </p:nvPr>
        </p:nvGraphicFramePr>
        <p:xfrm>
          <a:off x="1403648" y="2708920"/>
          <a:ext cx="5270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8" name="Document" r:id="rId7" imgW="5270306" imgH="685775" progId="Word.Document.12">
                  <p:embed/>
                </p:oleObj>
              </mc:Choice>
              <mc:Fallback>
                <p:oleObj name="Document" r:id="rId7" imgW="5270306" imgH="68577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708920"/>
                        <a:ext cx="5270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harmonic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07" y="4365104"/>
            <a:ext cx="1706025" cy="1857079"/>
          </a:xfrm>
          <a:prstGeom prst="rect">
            <a:avLst/>
          </a:prstGeom>
        </p:spPr>
      </p:pic>
      <p:pic>
        <p:nvPicPr>
          <p:cNvPr id="7" name="Picture 6" descr="arithmetic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69" y="1628800"/>
            <a:ext cx="1561173" cy="1512168"/>
          </a:xfrm>
          <a:prstGeom prst="rect">
            <a:avLst/>
          </a:prstGeom>
        </p:spPr>
      </p:pic>
      <p:pic>
        <p:nvPicPr>
          <p:cNvPr id="8" name="Picture 7" descr="geometric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65" y="3140968"/>
            <a:ext cx="2109491" cy="13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7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Wyprowadzenie</a:t>
            </a:r>
            <a:r>
              <a:rPr lang="en-US" dirty="0" smtClean="0"/>
              <a:t> </a:t>
            </a:r>
            <a:r>
              <a:rPr lang="en-US" dirty="0" err="1" smtClean="0"/>
              <a:t>średniej</a:t>
            </a:r>
            <a:r>
              <a:rPr lang="en-US" dirty="0" smtClean="0"/>
              <a:t> </a:t>
            </a:r>
            <a:r>
              <a:rPr lang="en-US" dirty="0" err="1" smtClean="0"/>
              <a:t>geometrycznej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harmonicznej</a:t>
            </a:r>
            <a:endParaRPr lang="en-US" dirty="0"/>
          </a:p>
        </p:txBody>
      </p:sp>
      <p:pic>
        <p:nvPicPr>
          <p:cNvPr id="8" name="Picture 7" descr="form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74" y="1625715"/>
            <a:ext cx="6892186" cy="27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8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Motywacja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Inwestuj</a:t>
            </a:r>
            <a:r>
              <a:rPr lang="pl-PL" sz="1800" dirty="0" smtClean="0"/>
              <a:t>ę</a:t>
            </a:r>
            <a:r>
              <a:rPr lang="en-US" sz="1800" dirty="0" smtClean="0"/>
              <a:t> w </a:t>
            </a:r>
            <a:r>
              <a:rPr lang="en-US" sz="1800" dirty="0" err="1" smtClean="0"/>
              <a:t>następującą</a:t>
            </a:r>
            <a:r>
              <a:rPr lang="en-US" sz="1800" dirty="0" smtClean="0"/>
              <a:t> </a:t>
            </a:r>
            <a:r>
              <a:rPr lang="en-US" sz="1800" dirty="0" err="1" smtClean="0"/>
              <a:t>loterię</a:t>
            </a:r>
            <a:r>
              <a:rPr lang="en-US" sz="1800" dirty="0" smtClean="0"/>
              <a:t> </a:t>
            </a:r>
            <a:r>
              <a:rPr lang="en-US" sz="1800" dirty="0" err="1" smtClean="0"/>
              <a:t>nominalną</a:t>
            </a:r>
            <a:r>
              <a:rPr lang="en-US" sz="1800" dirty="0" smtClean="0"/>
              <a:t>: (120, ½;-100,</a:t>
            </a:r>
            <a:r>
              <a:rPr lang="en-US" sz="1800" dirty="0"/>
              <a:t> ½</a:t>
            </a:r>
            <a:r>
              <a:rPr lang="en-US" sz="1800" dirty="0" smtClean="0"/>
              <a:t>). </a:t>
            </a:r>
            <a:r>
              <a:rPr lang="en-US" sz="1800" dirty="0" err="1" smtClean="0"/>
              <a:t>Jaka</a:t>
            </a:r>
            <a:r>
              <a:rPr lang="en-US" sz="1800" dirty="0" smtClean="0"/>
              <a:t> jest </a:t>
            </a:r>
            <a:r>
              <a:rPr lang="en-US" sz="1800" dirty="0" err="1" smtClean="0"/>
              <a:t>średnia</a:t>
            </a:r>
            <a:r>
              <a:rPr lang="en-US" sz="1800" dirty="0" smtClean="0"/>
              <a:t> </a:t>
            </a:r>
            <a:r>
              <a:rPr lang="en-US" sz="1800" dirty="0" err="1" smtClean="0"/>
              <a:t>suma</a:t>
            </a:r>
            <a:r>
              <a:rPr lang="en-US" sz="1800" dirty="0" smtClean="0"/>
              <a:t>, </a:t>
            </a:r>
            <a:r>
              <a:rPr lang="en-US" sz="1800" dirty="0" err="1" smtClean="0"/>
              <a:t>jaką</a:t>
            </a:r>
            <a:r>
              <a:rPr lang="en-US" sz="1800" dirty="0"/>
              <a:t> </a:t>
            </a:r>
            <a:r>
              <a:rPr lang="en-US" sz="1800" dirty="0" err="1" smtClean="0"/>
              <a:t>otrzymałbym</a:t>
            </a:r>
            <a:r>
              <a:rPr lang="en-US" sz="1800" dirty="0" smtClean="0"/>
              <a:t> </a:t>
            </a:r>
            <a:r>
              <a:rPr lang="en-US" sz="1800" dirty="0" err="1" smtClean="0"/>
              <a:t>grając</a:t>
            </a:r>
            <a:r>
              <a:rPr lang="en-US" sz="1800" dirty="0" smtClean="0"/>
              <a:t> w </a:t>
            </a:r>
            <a:r>
              <a:rPr lang="en-US" sz="1800" dirty="0" err="1" smtClean="0"/>
              <a:t>tą</a:t>
            </a:r>
            <a:r>
              <a:rPr lang="en-US" sz="1800" dirty="0" smtClean="0"/>
              <a:t> </a:t>
            </a:r>
            <a:r>
              <a:rPr lang="en-US" sz="1800" dirty="0" err="1" smtClean="0"/>
              <a:t>loterię</a:t>
            </a:r>
            <a:r>
              <a:rPr lang="en-US" sz="1800" dirty="0" smtClean="0"/>
              <a:t> </a:t>
            </a:r>
            <a:r>
              <a:rPr lang="en-US" sz="1800" dirty="0" err="1" smtClean="0"/>
              <a:t>wiele</a:t>
            </a:r>
            <a:r>
              <a:rPr lang="en-US" sz="1800" dirty="0" smtClean="0"/>
              <a:t> </a:t>
            </a:r>
            <a:r>
              <a:rPr lang="en-US" sz="1800" dirty="0" err="1" smtClean="0"/>
              <a:t>razy</a:t>
            </a:r>
            <a:r>
              <a:rPr lang="en-US" sz="1800" dirty="0" smtClean="0"/>
              <a:t>?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Inwestuj</a:t>
            </a:r>
            <a:r>
              <a:rPr lang="pl-PL" sz="1800" dirty="0" smtClean="0"/>
              <a:t>ę</a:t>
            </a:r>
            <a:r>
              <a:rPr lang="en-US" sz="1800" dirty="0" smtClean="0"/>
              <a:t> </a:t>
            </a:r>
            <a:r>
              <a:rPr lang="en-US" sz="1800" dirty="0" err="1" smtClean="0"/>
              <a:t>sumę</a:t>
            </a:r>
            <a:r>
              <a:rPr lang="en-US" sz="1800" dirty="0" smtClean="0"/>
              <a:t> W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mój</a:t>
            </a:r>
            <a:r>
              <a:rPr lang="en-US" sz="1800" dirty="0" smtClean="0"/>
              <a:t> </a:t>
            </a:r>
            <a:r>
              <a:rPr lang="en-US" sz="1800" dirty="0" err="1" smtClean="0"/>
              <a:t>zwrot</a:t>
            </a:r>
            <a:r>
              <a:rPr lang="en-US" sz="1800" dirty="0" smtClean="0"/>
              <a:t> z </a:t>
            </a:r>
            <a:r>
              <a:rPr lang="en-US" sz="1800" dirty="0" err="1" smtClean="0"/>
              <a:t>inwestycji</a:t>
            </a:r>
            <a:r>
              <a:rPr lang="en-US" sz="1800" dirty="0" smtClean="0"/>
              <a:t> jest </a:t>
            </a:r>
            <a:r>
              <a:rPr lang="en-US" sz="1800" dirty="0" err="1" smtClean="0"/>
              <a:t>loterią</a:t>
            </a:r>
            <a:r>
              <a:rPr lang="en-US" sz="1800" dirty="0" smtClean="0"/>
              <a:t> </a:t>
            </a:r>
            <a:r>
              <a:rPr lang="en-US" sz="1800" dirty="0" err="1" smtClean="0"/>
              <a:t>multiplikatywną</a:t>
            </a:r>
            <a:r>
              <a:rPr lang="en-US" sz="1800" dirty="0" smtClean="0"/>
              <a:t>: (1.12, ½; 0.9, ½). </a:t>
            </a:r>
            <a:r>
              <a:rPr lang="en-US" sz="1800" dirty="0" err="1" smtClean="0"/>
              <a:t>Jaki</a:t>
            </a:r>
            <a:r>
              <a:rPr lang="en-US" sz="1800" dirty="0" smtClean="0"/>
              <a:t> jest </a:t>
            </a:r>
            <a:r>
              <a:rPr lang="en-US" sz="1800" dirty="0" err="1" smtClean="0"/>
              <a:t>średni</a:t>
            </a:r>
            <a:r>
              <a:rPr lang="en-US" sz="1800" dirty="0" smtClean="0"/>
              <a:t> </a:t>
            </a:r>
            <a:r>
              <a:rPr lang="en-US" sz="1800" dirty="0" err="1" smtClean="0"/>
              <a:t>zwrot</a:t>
            </a:r>
            <a:r>
              <a:rPr lang="en-US" sz="1800" dirty="0" smtClean="0"/>
              <a:t> z </a:t>
            </a:r>
            <a:r>
              <a:rPr lang="en-US" sz="1800" dirty="0" err="1" smtClean="0"/>
              <a:t>mojej</a:t>
            </a:r>
            <a:r>
              <a:rPr lang="en-US" sz="1800" dirty="0" smtClean="0"/>
              <a:t> </a:t>
            </a:r>
            <a:r>
              <a:rPr lang="en-US" sz="1800" dirty="0" err="1" smtClean="0"/>
              <a:t>inwestycji</a:t>
            </a:r>
            <a:r>
              <a:rPr lang="en-US" sz="1800" dirty="0" smtClean="0"/>
              <a:t>, </a:t>
            </a:r>
            <a:r>
              <a:rPr lang="en-US" sz="1800" dirty="0" err="1" smtClean="0"/>
              <a:t>jeśli</a:t>
            </a:r>
            <a:r>
              <a:rPr lang="en-US" sz="1800" dirty="0" smtClean="0"/>
              <a:t> </a:t>
            </a:r>
            <a:r>
              <a:rPr lang="en-US" sz="1800" dirty="0" err="1" smtClean="0"/>
              <a:t>grałbym</a:t>
            </a:r>
            <a:r>
              <a:rPr lang="en-US" sz="1800" dirty="0" smtClean="0"/>
              <a:t> </a:t>
            </a:r>
            <a:r>
              <a:rPr lang="en-US" sz="1800" dirty="0" err="1" smtClean="0"/>
              <a:t>wielokrotnie</a:t>
            </a:r>
            <a:r>
              <a:rPr lang="en-US" sz="1800" dirty="0" smtClean="0"/>
              <a:t>?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Inwestuj</a:t>
            </a:r>
            <a:r>
              <a:rPr lang="pl-PL" sz="1800" dirty="0" smtClean="0"/>
              <a:t>ę</a:t>
            </a:r>
            <a:r>
              <a:rPr lang="en-US" sz="1800" dirty="0" smtClean="0"/>
              <a:t> </a:t>
            </a:r>
            <a:r>
              <a:rPr lang="en-US" sz="1800" dirty="0" err="1" smtClean="0"/>
              <a:t>sumę</a:t>
            </a:r>
            <a:r>
              <a:rPr lang="en-US" sz="1800" dirty="0" smtClean="0"/>
              <a:t> I </a:t>
            </a:r>
            <a:r>
              <a:rPr lang="en-US" sz="1800" dirty="0" err="1" smtClean="0"/>
              <a:t>wielokrotnie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każdym</a:t>
            </a:r>
            <a:r>
              <a:rPr lang="en-US" sz="1800" dirty="0" smtClean="0"/>
              <a:t> </a:t>
            </a:r>
            <a:r>
              <a:rPr lang="en-US" sz="1800" dirty="0" err="1" smtClean="0"/>
              <a:t>razem</a:t>
            </a:r>
            <a:r>
              <a:rPr lang="en-US" sz="1800" dirty="0" smtClean="0"/>
              <a:t> </a:t>
            </a:r>
            <a:r>
              <a:rPr lang="en-US" sz="1800" dirty="0" err="1" smtClean="0"/>
              <a:t>cena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jeden</a:t>
            </a:r>
            <a:r>
              <a:rPr lang="en-US" sz="1800" dirty="0" smtClean="0"/>
              <a:t> </a:t>
            </a:r>
            <a:r>
              <a:rPr lang="en-US" sz="1800" dirty="0" err="1" smtClean="0"/>
              <a:t>udział</a:t>
            </a:r>
            <a:r>
              <a:rPr lang="en-US" sz="1800" dirty="0" smtClean="0"/>
              <a:t> jest </a:t>
            </a:r>
            <a:r>
              <a:rPr lang="en-US" sz="1800" dirty="0" err="1" smtClean="0"/>
              <a:t>loterią</a:t>
            </a:r>
            <a:r>
              <a:rPr lang="en-US" sz="1800" dirty="0" smtClean="0"/>
              <a:t> (10/</a:t>
            </a:r>
            <a:r>
              <a:rPr lang="en-US" sz="1800" dirty="0" err="1" smtClean="0"/>
              <a:t>udział</a:t>
            </a:r>
            <a:r>
              <a:rPr lang="en-US" sz="1800" dirty="0" smtClean="0"/>
              <a:t>, ½; 20/</a:t>
            </a:r>
            <a:r>
              <a:rPr lang="en-US" sz="1800" dirty="0" err="1" smtClean="0"/>
              <a:t>udział</a:t>
            </a:r>
            <a:r>
              <a:rPr lang="en-US" sz="1800" dirty="0" smtClean="0"/>
              <a:t>, ½). </a:t>
            </a:r>
            <a:r>
              <a:rPr lang="en-US" sz="1800" dirty="0" err="1" smtClean="0"/>
              <a:t>Jaka</a:t>
            </a:r>
            <a:r>
              <a:rPr lang="en-US" sz="1800" dirty="0" smtClean="0"/>
              <a:t> jest </a:t>
            </a:r>
            <a:r>
              <a:rPr lang="en-US" sz="1800" dirty="0" err="1" smtClean="0"/>
              <a:t>średnia</a:t>
            </a:r>
            <a:r>
              <a:rPr lang="en-US" sz="1800" dirty="0" smtClean="0"/>
              <a:t> </a:t>
            </a:r>
            <a:r>
              <a:rPr lang="en-US" sz="1800" dirty="0" err="1" smtClean="0"/>
              <a:t>cena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udział</a:t>
            </a:r>
            <a:r>
              <a:rPr lang="en-US" sz="1800" dirty="0" smtClean="0"/>
              <a:t>?</a:t>
            </a:r>
          </a:p>
        </p:txBody>
      </p:sp>
      <p:pic>
        <p:nvPicPr>
          <p:cNvPr id="5" name="Picture 4" descr="Investing-in-Stocks-for-Beginne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84984"/>
            <a:ext cx="387921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6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Motywacja</a:t>
            </a:r>
            <a:r>
              <a:rPr lang="en-US" dirty="0" smtClean="0"/>
              <a:t> – </a:t>
            </a:r>
            <a:r>
              <a:rPr lang="en-US" dirty="0" err="1" smtClean="0"/>
              <a:t>średnia</a:t>
            </a:r>
            <a:r>
              <a:rPr lang="en-US" dirty="0" smtClean="0"/>
              <a:t> </a:t>
            </a:r>
            <a:r>
              <a:rPr lang="en-US" dirty="0" err="1" smtClean="0"/>
              <a:t>arytmetyczna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95536" y="1227544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err="1" smtClean="0"/>
              <a:t>Nominalna</a:t>
            </a:r>
            <a:r>
              <a:rPr lang="en-US" sz="2000" b="1" dirty="0" smtClean="0"/>
              <a:t> </a:t>
            </a:r>
            <a:r>
              <a:rPr lang="en-US" sz="2000" b="1" dirty="0" err="1"/>
              <a:t>w</a:t>
            </a:r>
            <a:r>
              <a:rPr lang="en-US" sz="2000" b="1" dirty="0" err="1" smtClean="0"/>
              <a:t>ygrana</a:t>
            </a:r>
            <a:r>
              <a:rPr lang="en-US" sz="2000" dirty="0" smtClean="0"/>
              <a:t> </a:t>
            </a:r>
            <a:r>
              <a:rPr lang="en-US" sz="2000" b="1" dirty="0" smtClean="0"/>
              <a:t>x </a:t>
            </a:r>
            <a:r>
              <a:rPr lang="en-US" sz="2000" dirty="0" smtClean="0"/>
              <a:t>(</a:t>
            </a:r>
            <a:r>
              <a:rPr lang="en-US" sz="2000" dirty="0" err="1" smtClean="0"/>
              <a:t>lub</a:t>
            </a:r>
            <a:r>
              <a:rPr lang="en-US" sz="2000" dirty="0" smtClean="0"/>
              <a:t> </a:t>
            </a:r>
            <a:r>
              <a:rPr lang="en-US" sz="2000" dirty="0" err="1" smtClean="0"/>
              <a:t>przegrana</a:t>
            </a:r>
            <a:r>
              <a:rPr lang="en-US" sz="2000" dirty="0" smtClean="0"/>
              <a:t>) w </a:t>
            </a:r>
            <a:r>
              <a:rPr lang="en-US" sz="2000" dirty="0" err="1" smtClean="0"/>
              <a:t>loterii</a:t>
            </a:r>
            <a:r>
              <a:rPr lang="en-US" sz="2000" dirty="0" smtClean="0"/>
              <a:t> jest </a:t>
            </a:r>
            <a:r>
              <a:rPr lang="en-US" sz="2000" dirty="0" err="1" smtClean="0"/>
              <a:t>zmienną</a:t>
            </a:r>
            <a:r>
              <a:rPr lang="en-US" sz="2000" dirty="0" smtClean="0"/>
              <a:t> </a:t>
            </a:r>
            <a:r>
              <a:rPr lang="en-US" sz="2000" dirty="0" err="1" smtClean="0"/>
              <a:t>losową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r>
              <a:rPr lang="en-US" sz="2000" dirty="0" err="1"/>
              <a:t>Mój</a:t>
            </a:r>
            <a:r>
              <a:rPr lang="en-US" sz="2000" dirty="0"/>
              <a:t> </a:t>
            </a:r>
            <a:r>
              <a:rPr lang="en-US" sz="2000" dirty="0" err="1"/>
              <a:t>majątek</a:t>
            </a:r>
            <a:r>
              <a:rPr lang="en-US" sz="2000" dirty="0"/>
              <a:t> </a:t>
            </a:r>
            <a:r>
              <a:rPr lang="en-US" sz="2000" dirty="0" err="1"/>
              <a:t>początkowy</a:t>
            </a:r>
            <a:r>
              <a:rPr lang="en-US" sz="2000" dirty="0"/>
              <a:t> </a:t>
            </a:r>
            <a:r>
              <a:rPr lang="en-US" sz="2000" dirty="0" err="1"/>
              <a:t>wynosi</a:t>
            </a:r>
            <a:r>
              <a:rPr lang="en-US" sz="2000" dirty="0"/>
              <a:t> </a:t>
            </a:r>
            <a:r>
              <a:rPr lang="en-US" sz="2000" i="1" dirty="0"/>
              <a:t>W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Gramy</a:t>
            </a:r>
            <a:r>
              <a:rPr lang="en-US" sz="2000" dirty="0" smtClean="0"/>
              <a:t> w </a:t>
            </a:r>
            <a:r>
              <a:rPr lang="en-US" sz="2000" dirty="0" err="1" smtClean="0"/>
              <a:t>loterię</a:t>
            </a:r>
            <a:r>
              <a:rPr lang="en-US" sz="2000" dirty="0" smtClean="0"/>
              <a:t> </a:t>
            </a:r>
            <a:r>
              <a:rPr lang="en-US" sz="2000" i="1" dirty="0" smtClean="0"/>
              <a:t>T </a:t>
            </a:r>
            <a:r>
              <a:rPr lang="en-US" sz="2000" dirty="0" err="1" smtClean="0"/>
              <a:t>razy</a:t>
            </a:r>
            <a:r>
              <a:rPr lang="en-US" sz="2000" dirty="0"/>
              <a:t> i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interesuje</a:t>
            </a:r>
            <a:r>
              <a:rPr lang="en-US" sz="2000" dirty="0" smtClean="0"/>
              <a:t> </a:t>
            </a:r>
            <a:r>
              <a:rPr lang="en-US" sz="2000" dirty="0" err="1" smtClean="0"/>
              <a:t>nas</a:t>
            </a:r>
            <a:r>
              <a:rPr lang="en-US" sz="2000" dirty="0" smtClean="0"/>
              <a:t> </a:t>
            </a:r>
            <a:r>
              <a:rPr lang="en-US" sz="2000" dirty="0" err="1" smtClean="0"/>
              <a:t>majątek</a:t>
            </a:r>
            <a:r>
              <a:rPr lang="en-US" sz="2000" dirty="0" smtClean="0"/>
              <a:t> </a:t>
            </a:r>
            <a:r>
              <a:rPr lang="en-US" sz="2000" dirty="0" err="1" smtClean="0"/>
              <a:t>końcowy</a:t>
            </a:r>
            <a:r>
              <a:rPr lang="en-US" sz="2000" dirty="0" smtClean="0"/>
              <a:t>, </a:t>
            </a:r>
            <a:r>
              <a:rPr lang="en-US" sz="2000" dirty="0" err="1" smtClean="0"/>
              <a:t>który</a:t>
            </a:r>
            <a:r>
              <a:rPr lang="en-US" sz="2000" dirty="0" smtClean="0"/>
              <a:t> </a:t>
            </a:r>
            <a:r>
              <a:rPr lang="en-US" sz="2000" dirty="0" err="1" smtClean="0"/>
              <a:t>wynosi</a:t>
            </a:r>
            <a:r>
              <a:rPr lang="en-US" sz="2000" dirty="0" smtClean="0"/>
              <a:t> </a:t>
            </a:r>
            <a:r>
              <a:rPr lang="en-US" sz="2000" i="1" dirty="0" smtClean="0"/>
              <a:t>W</a:t>
            </a:r>
            <a:r>
              <a:rPr lang="en-US" sz="2000" i="1" baseline="-25000" dirty="0" smtClean="0"/>
              <a:t>T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Pytanie</a:t>
            </a:r>
            <a:r>
              <a:rPr lang="en-US" sz="2000" dirty="0" smtClean="0"/>
              <a:t>: </a:t>
            </a:r>
            <a:r>
              <a:rPr lang="en-US" sz="2000" dirty="0" err="1" smtClean="0"/>
              <a:t>Gdybym</a:t>
            </a:r>
            <a:r>
              <a:rPr lang="en-US" sz="2000" dirty="0" smtClean="0"/>
              <a:t> </a:t>
            </a:r>
            <a:r>
              <a:rPr lang="en-US" sz="2000" dirty="0" err="1" smtClean="0"/>
              <a:t>każdorazowo</a:t>
            </a:r>
            <a:r>
              <a:rPr lang="en-US" sz="2000" dirty="0" smtClean="0"/>
              <a:t> </a:t>
            </a:r>
            <a:r>
              <a:rPr lang="en-US" sz="2000" dirty="0" err="1" smtClean="0"/>
              <a:t>zamiast</a:t>
            </a:r>
            <a:r>
              <a:rPr lang="en-US" sz="2000" dirty="0" smtClean="0"/>
              <a:t> </a:t>
            </a:r>
            <a:r>
              <a:rPr lang="en-US" sz="2000" dirty="0" err="1" smtClean="0"/>
              <a:t>którejś</a:t>
            </a:r>
            <a:r>
              <a:rPr lang="en-US" sz="2000" dirty="0" smtClean="0"/>
              <a:t> z n </a:t>
            </a:r>
            <a:r>
              <a:rPr lang="en-US" sz="2000" dirty="0" err="1" smtClean="0"/>
              <a:t>wygranych</a:t>
            </a:r>
            <a:r>
              <a:rPr lang="en-US" sz="2000" dirty="0" smtClean="0"/>
              <a:t> w </a:t>
            </a:r>
            <a:r>
              <a:rPr lang="en-US" sz="2000" dirty="0" err="1" smtClean="0"/>
              <a:t>loterii</a:t>
            </a:r>
            <a:r>
              <a:rPr lang="en-US" sz="2000" dirty="0" smtClean="0"/>
              <a:t> </a:t>
            </a:r>
            <a:r>
              <a:rPr lang="en-US" sz="2000" dirty="0" err="1" smtClean="0"/>
              <a:t>otrzymywał</a:t>
            </a:r>
            <a:r>
              <a:rPr lang="en-US" sz="2000" dirty="0" smtClean="0"/>
              <a:t> </a:t>
            </a:r>
            <a:r>
              <a:rPr lang="en-US" sz="2000" dirty="0" err="1" smtClean="0"/>
              <a:t>pewną</a:t>
            </a:r>
            <a:r>
              <a:rPr lang="en-US" sz="2000" dirty="0" smtClean="0"/>
              <a:t> </a:t>
            </a:r>
            <a:r>
              <a:rPr lang="en-US" sz="2000" dirty="0" err="1" smtClean="0"/>
              <a:t>wypłatę</a:t>
            </a:r>
            <a:r>
              <a:rPr lang="en-US" sz="2000" dirty="0" smtClean="0"/>
              <a:t> </a:t>
            </a:r>
            <a:r>
              <a:rPr lang="en-US" sz="2000" i="1" dirty="0" smtClean="0"/>
              <a:t>a, </a:t>
            </a:r>
            <a:r>
              <a:rPr lang="en-US" sz="2000" dirty="0" smtClean="0"/>
              <a:t>to </a:t>
            </a:r>
            <a:r>
              <a:rPr lang="en-US" sz="2000" dirty="0" err="1" smtClean="0"/>
              <a:t>jaka</a:t>
            </a:r>
            <a:r>
              <a:rPr lang="en-US" sz="2000" dirty="0" smtClean="0"/>
              <a:t> </a:t>
            </a:r>
            <a:r>
              <a:rPr lang="en-US" sz="2000" dirty="0" err="1" smtClean="0"/>
              <a:t>ona</a:t>
            </a:r>
            <a:r>
              <a:rPr lang="en-US" sz="2000" dirty="0" smtClean="0"/>
              <a:t> by </a:t>
            </a:r>
            <a:r>
              <a:rPr lang="en-US" sz="2000" dirty="0" err="1" smtClean="0"/>
              <a:t>musiała</a:t>
            </a:r>
            <a:r>
              <a:rPr lang="en-US" sz="2000" dirty="0" smtClean="0"/>
              <a:t> </a:t>
            </a:r>
            <a:r>
              <a:rPr lang="en-US" sz="2000" dirty="0" err="1" smtClean="0"/>
              <a:t>być</a:t>
            </a:r>
            <a:r>
              <a:rPr lang="en-US" sz="2000" dirty="0" smtClean="0"/>
              <a:t>, </a:t>
            </a:r>
            <a:r>
              <a:rPr lang="en-US" sz="2000" dirty="0" err="1" smtClean="0"/>
              <a:t>abym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końcu</a:t>
            </a:r>
            <a:r>
              <a:rPr lang="en-US" sz="2000" dirty="0" smtClean="0"/>
              <a:t> </a:t>
            </a:r>
            <a:r>
              <a:rPr lang="en-US" sz="2000" dirty="0" err="1" smtClean="0"/>
              <a:t>dostał</a:t>
            </a:r>
            <a:r>
              <a:rPr lang="en-US" sz="2000" dirty="0" smtClean="0"/>
              <a:t> </a:t>
            </a:r>
            <a:r>
              <a:rPr lang="en-US" sz="2000" dirty="0" err="1" smtClean="0"/>
              <a:t>tą</a:t>
            </a:r>
            <a:r>
              <a:rPr lang="en-US" sz="2000" dirty="0" smtClean="0"/>
              <a:t> </a:t>
            </a:r>
            <a:r>
              <a:rPr lang="en-US" sz="2000" dirty="0" err="1" smtClean="0"/>
              <a:t>samą</a:t>
            </a:r>
            <a:r>
              <a:rPr lang="en-US" sz="2000" dirty="0" smtClean="0"/>
              <a:t> </a:t>
            </a:r>
            <a:r>
              <a:rPr lang="en-US" sz="2000" dirty="0" err="1" smtClean="0"/>
              <a:t>sumę</a:t>
            </a:r>
            <a:r>
              <a:rPr lang="en-US" sz="2000" dirty="0" smtClean="0"/>
              <a:t> </a:t>
            </a:r>
            <a:r>
              <a:rPr lang="en-US" sz="2000" i="1" dirty="0"/>
              <a:t>W</a:t>
            </a:r>
            <a:r>
              <a:rPr lang="en-US" sz="2000" i="1" baseline="-25000" dirty="0"/>
              <a:t>T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err="1" smtClean="0"/>
              <a:t>Odpowiedź</a:t>
            </a:r>
            <a:r>
              <a:rPr lang="en-US" sz="2000" dirty="0" smtClean="0"/>
              <a:t>: </a:t>
            </a:r>
            <a:r>
              <a:rPr lang="en-US" sz="2000" dirty="0" err="1" smtClean="0"/>
              <a:t>Musiała</a:t>
            </a:r>
            <a:r>
              <a:rPr lang="en-US" sz="2000" dirty="0" smtClean="0"/>
              <a:t> to by </a:t>
            </a:r>
            <a:r>
              <a:rPr lang="en-US" sz="2000" dirty="0" err="1" smtClean="0"/>
              <a:t>być</a:t>
            </a:r>
            <a:r>
              <a:rPr lang="en-US" sz="2000" dirty="0" smtClean="0"/>
              <a:t> </a:t>
            </a:r>
            <a:r>
              <a:rPr lang="en-US" sz="2000" dirty="0" err="1" smtClean="0"/>
              <a:t>średnia</a:t>
            </a:r>
            <a:r>
              <a:rPr lang="en-US" sz="2000" dirty="0" smtClean="0"/>
              <a:t> </a:t>
            </a:r>
            <a:r>
              <a:rPr lang="en-US" sz="2000" dirty="0" err="1" smtClean="0"/>
              <a:t>arytmetyczna</a:t>
            </a:r>
            <a:r>
              <a:rPr lang="en-US" sz="2000" dirty="0" smtClean="0"/>
              <a:t> </a:t>
            </a:r>
            <a:r>
              <a:rPr lang="en-US" sz="2000" dirty="0" err="1" smtClean="0"/>
              <a:t>zmiennej</a:t>
            </a:r>
            <a:r>
              <a:rPr lang="en-US" sz="2000" dirty="0" smtClean="0"/>
              <a:t> </a:t>
            </a:r>
            <a:r>
              <a:rPr lang="en-US" sz="2000" b="1" dirty="0" smtClean="0"/>
              <a:t>x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731" y="2564904"/>
            <a:ext cx="6926629" cy="99948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903184"/>
              </p:ext>
            </p:extLst>
          </p:nvPr>
        </p:nvGraphicFramePr>
        <p:xfrm>
          <a:off x="2109812" y="1628800"/>
          <a:ext cx="527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0" name="Document" r:id="rId4" imgW="5257080" imgH="283320" progId="Word.Document.12">
                  <p:embed/>
                </p:oleObj>
              </mc:Choice>
              <mc:Fallback>
                <p:oleObj name="Document" r:id="rId4" imgW="5257080" imgH="2833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812" y="1628800"/>
                        <a:ext cx="527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714437"/>
            <a:ext cx="6552728" cy="7307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4699" y="5877272"/>
            <a:ext cx="1411357" cy="50405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436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Motywacja</a:t>
            </a:r>
            <a:r>
              <a:rPr lang="en-US" dirty="0" smtClean="0"/>
              <a:t> – </a:t>
            </a:r>
            <a:r>
              <a:rPr lang="en-US" dirty="0" err="1" smtClean="0"/>
              <a:t>średnia</a:t>
            </a:r>
            <a:r>
              <a:rPr lang="en-US" dirty="0" smtClean="0"/>
              <a:t> </a:t>
            </a:r>
            <a:r>
              <a:rPr lang="en-US" dirty="0" err="1" smtClean="0"/>
              <a:t>geometryczna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95536" y="1227544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err="1" smtClean="0"/>
              <a:t>Zwrot</a:t>
            </a:r>
            <a:r>
              <a:rPr lang="en-US" sz="2000" dirty="0" smtClean="0"/>
              <a:t> </a:t>
            </a:r>
            <a:r>
              <a:rPr lang="en-US" sz="2000" b="1" dirty="0" smtClean="0"/>
              <a:t>r </a:t>
            </a:r>
            <a:r>
              <a:rPr lang="en-US" sz="2000" dirty="0" smtClean="0"/>
              <a:t>z </a:t>
            </a:r>
            <a:r>
              <a:rPr lang="en-US" sz="2000" dirty="0" err="1" smtClean="0"/>
              <a:t>inwestycji</a:t>
            </a:r>
            <a:r>
              <a:rPr lang="en-US" sz="2000" i="1" dirty="0" smtClean="0"/>
              <a:t> </a:t>
            </a:r>
            <a:r>
              <a:rPr lang="en-US" sz="2000" dirty="0" smtClean="0"/>
              <a:t>jest </a:t>
            </a:r>
            <a:r>
              <a:rPr lang="en-US" sz="2000" dirty="0" err="1" smtClean="0"/>
              <a:t>zmienną</a:t>
            </a:r>
            <a:r>
              <a:rPr lang="en-US" sz="2000" dirty="0" smtClean="0"/>
              <a:t> </a:t>
            </a:r>
            <a:r>
              <a:rPr lang="en-US" sz="2000" dirty="0" err="1" smtClean="0"/>
              <a:t>losową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 err="1" smtClean="0"/>
              <a:t>Inwestuję</a:t>
            </a:r>
            <a:r>
              <a:rPr lang="en-US" sz="2000" dirty="0" smtClean="0"/>
              <a:t> </a:t>
            </a:r>
            <a:r>
              <a:rPr lang="en-US" sz="2000" dirty="0" err="1" smtClean="0"/>
              <a:t>sumę</a:t>
            </a:r>
            <a:r>
              <a:rPr lang="en-US" sz="2000" dirty="0" smtClean="0"/>
              <a:t> </a:t>
            </a:r>
            <a:r>
              <a:rPr lang="en-US" sz="2000" i="1" dirty="0" smtClean="0"/>
              <a:t>W</a:t>
            </a:r>
            <a:r>
              <a:rPr lang="en-US" sz="2000" dirty="0" smtClean="0"/>
              <a:t> (</a:t>
            </a:r>
            <a:r>
              <a:rPr lang="en-US" sz="2000" dirty="0" err="1" smtClean="0"/>
              <a:t>majątek</a:t>
            </a:r>
            <a:r>
              <a:rPr lang="en-US" sz="2000" dirty="0" smtClean="0"/>
              <a:t> </a:t>
            </a:r>
            <a:r>
              <a:rPr lang="en-US" sz="2000" dirty="0" err="1" smtClean="0"/>
              <a:t>początkowy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err="1" smtClean="0"/>
              <a:t>Załóżmy</a:t>
            </a:r>
            <a:r>
              <a:rPr lang="en-US" sz="2000" dirty="0" smtClean="0"/>
              <a:t>, </a:t>
            </a:r>
            <a:r>
              <a:rPr lang="en-US" sz="2000" dirty="0" err="1" smtClean="0"/>
              <a:t>że</a:t>
            </a:r>
            <a:r>
              <a:rPr lang="en-US" sz="2000" dirty="0" smtClean="0"/>
              <a:t> T </a:t>
            </a:r>
            <a:r>
              <a:rPr lang="en-US" sz="2000" dirty="0" err="1" smtClean="0"/>
              <a:t>razy</a:t>
            </a:r>
            <a:r>
              <a:rPr lang="en-US" sz="2000" dirty="0" smtClean="0"/>
              <a:t> </a:t>
            </a:r>
            <a:r>
              <a:rPr lang="en-US" sz="2000" dirty="0" err="1" smtClean="0"/>
              <a:t>zdecydowaliśmy</a:t>
            </a:r>
            <a:r>
              <a:rPr lang="en-US" sz="2000" dirty="0" smtClean="0"/>
              <a:t> </a:t>
            </a:r>
            <a:r>
              <a:rPr lang="en-US" sz="2000" dirty="0" err="1" smtClean="0"/>
              <a:t>się</a:t>
            </a:r>
            <a:r>
              <a:rPr lang="en-US" sz="2000" dirty="0" smtClean="0"/>
              <a:t> </a:t>
            </a:r>
            <a:r>
              <a:rPr lang="en-US" sz="2000" dirty="0" err="1" smtClean="0"/>
              <a:t>zainwestować</a:t>
            </a:r>
            <a:r>
              <a:rPr lang="en-US" sz="2000" dirty="0" smtClean="0"/>
              <a:t> w </a:t>
            </a:r>
            <a:r>
              <a:rPr lang="en-US" sz="2000" dirty="0" err="1" smtClean="0"/>
              <a:t>tą</a:t>
            </a:r>
            <a:r>
              <a:rPr lang="en-US" sz="2000" dirty="0" smtClean="0"/>
              <a:t> </a:t>
            </a:r>
            <a:r>
              <a:rPr lang="en-US" sz="2000" dirty="0" err="1" smtClean="0"/>
              <a:t>niepewną</a:t>
            </a:r>
            <a:r>
              <a:rPr lang="en-US" sz="2000" dirty="0" smtClean="0"/>
              <a:t> </a:t>
            </a:r>
            <a:r>
              <a:rPr lang="en-US" sz="2000" dirty="0" err="1" smtClean="0"/>
              <a:t>inwestycję</a:t>
            </a:r>
            <a:r>
              <a:rPr lang="en-US" sz="2000" dirty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każdym</a:t>
            </a:r>
            <a:r>
              <a:rPr lang="en-US" sz="2000" dirty="0" smtClean="0"/>
              <a:t> </a:t>
            </a:r>
            <a:r>
              <a:rPr lang="en-US" sz="2000" dirty="0" err="1" smtClean="0"/>
              <a:t>razem</a:t>
            </a:r>
            <a:r>
              <a:rPr lang="en-US" sz="2000" dirty="0" smtClean="0"/>
              <a:t> </a:t>
            </a:r>
            <a:r>
              <a:rPr lang="en-US" sz="2000" dirty="0" err="1" smtClean="0"/>
              <a:t>inwestując</a:t>
            </a:r>
            <a:r>
              <a:rPr lang="en-US" sz="2000" dirty="0" smtClean="0"/>
              <a:t> </a:t>
            </a:r>
            <a:r>
              <a:rPr lang="en-US" sz="2000" dirty="0" err="1" smtClean="0"/>
              <a:t>majątek</a:t>
            </a:r>
            <a:r>
              <a:rPr lang="en-US" sz="2000" dirty="0" smtClean="0"/>
              <a:t> </a:t>
            </a:r>
            <a:r>
              <a:rPr lang="en-US" sz="2000" dirty="0" err="1" smtClean="0"/>
              <a:t>początkowy</a:t>
            </a:r>
            <a:r>
              <a:rPr lang="en-US" sz="2000" dirty="0" smtClean="0"/>
              <a:t> </a:t>
            </a:r>
            <a:r>
              <a:rPr lang="en-US" sz="2000" i="1" dirty="0" smtClean="0"/>
              <a:t>W </a:t>
            </a:r>
            <a:r>
              <a:rPr lang="en-US" sz="2000" dirty="0" err="1" smtClean="0"/>
              <a:t>zmodyfikowany</a:t>
            </a:r>
            <a:r>
              <a:rPr lang="en-US" sz="2000" dirty="0" smtClean="0"/>
              <a:t> o </a:t>
            </a:r>
            <a:r>
              <a:rPr lang="en-US" sz="2000" dirty="0" err="1" smtClean="0"/>
              <a:t>dotychczasowe</a:t>
            </a:r>
            <a:r>
              <a:rPr lang="en-US" sz="2000" dirty="0" smtClean="0"/>
              <a:t> </a:t>
            </a:r>
            <a:r>
              <a:rPr lang="en-US" sz="2000" dirty="0" err="1" smtClean="0"/>
              <a:t>wygrane</a:t>
            </a:r>
            <a:r>
              <a:rPr lang="en-US" sz="2000" dirty="0" smtClean="0"/>
              <a:t> </a:t>
            </a:r>
            <a:r>
              <a:rPr lang="en-US" sz="2000" dirty="0" err="1" smtClean="0"/>
              <a:t>lub</a:t>
            </a:r>
            <a:r>
              <a:rPr lang="en-US" sz="2000" dirty="0" smtClean="0"/>
              <a:t> </a:t>
            </a:r>
            <a:r>
              <a:rPr lang="en-US" sz="2000" dirty="0" err="1" smtClean="0"/>
              <a:t>przegrane</a:t>
            </a:r>
            <a:r>
              <a:rPr lang="en-US" sz="2000" dirty="0" smtClean="0"/>
              <a:t>. </a:t>
            </a:r>
            <a:r>
              <a:rPr lang="en-US" sz="2000" dirty="0" err="1" smtClean="0"/>
              <a:t>Zatem</a:t>
            </a:r>
            <a:r>
              <a:rPr lang="en-US" sz="2000" dirty="0" smtClean="0"/>
              <a:t> </a:t>
            </a:r>
            <a:r>
              <a:rPr lang="en-US" sz="2000" dirty="0" err="1" smtClean="0"/>
              <a:t>mój</a:t>
            </a:r>
            <a:r>
              <a:rPr lang="en-US" sz="2000" dirty="0" smtClean="0"/>
              <a:t> </a:t>
            </a:r>
            <a:r>
              <a:rPr lang="en-US" sz="2000" dirty="0" err="1" smtClean="0"/>
              <a:t>majątek</a:t>
            </a:r>
            <a:r>
              <a:rPr lang="en-US" sz="2000" dirty="0" smtClean="0"/>
              <a:t> </a:t>
            </a:r>
            <a:r>
              <a:rPr lang="en-US" sz="2000" dirty="0" err="1" smtClean="0"/>
              <a:t>końcowy</a:t>
            </a:r>
            <a:r>
              <a:rPr lang="en-US" sz="2000" dirty="0" smtClean="0"/>
              <a:t> </a:t>
            </a:r>
            <a:r>
              <a:rPr lang="en-US" sz="2000" dirty="0" err="1" smtClean="0"/>
              <a:t>wynosi</a:t>
            </a:r>
            <a:r>
              <a:rPr lang="en-US" sz="2000" dirty="0" smtClean="0"/>
              <a:t> </a:t>
            </a:r>
            <a:r>
              <a:rPr lang="en-US" sz="2000" i="1" dirty="0" smtClean="0"/>
              <a:t>W</a:t>
            </a:r>
            <a:r>
              <a:rPr lang="en-US" sz="2000" i="1" baseline="-25000" dirty="0" smtClean="0"/>
              <a:t>T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Pytanie</a:t>
            </a:r>
            <a:r>
              <a:rPr lang="en-US" sz="2000" dirty="0" smtClean="0"/>
              <a:t>: </a:t>
            </a:r>
            <a:r>
              <a:rPr lang="en-US" sz="2000" dirty="0" err="1" smtClean="0"/>
              <a:t>Gdyby</a:t>
            </a:r>
            <a:r>
              <a:rPr lang="en-US" sz="2000" dirty="0" smtClean="0"/>
              <a:t> </a:t>
            </a:r>
            <a:r>
              <a:rPr lang="en-US" sz="2000" dirty="0" err="1" smtClean="0"/>
              <a:t>każdorazowo</a:t>
            </a:r>
            <a:r>
              <a:rPr lang="en-US" sz="2000" dirty="0"/>
              <a:t> </a:t>
            </a:r>
            <a:r>
              <a:rPr lang="en-US" sz="2000" dirty="0" err="1" smtClean="0"/>
              <a:t>zamiast</a:t>
            </a:r>
            <a:r>
              <a:rPr lang="en-US" sz="2000" dirty="0" smtClean="0"/>
              <a:t> </a:t>
            </a:r>
            <a:r>
              <a:rPr lang="en-US" sz="2000" dirty="0" err="1" smtClean="0"/>
              <a:t>jakiegoś</a:t>
            </a:r>
            <a:r>
              <a:rPr lang="en-US" sz="2000" dirty="0" smtClean="0"/>
              <a:t> z n </a:t>
            </a:r>
            <a:r>
              <a:rPr lang="en-US" sz="2000" dirty="0" err="1" smtClean="0"/>
              <a:t>zwrotów</a:t>
            </a:r>
            <a:r>
              <a:rPr lang="en-US" sz="2000" dirty="0" smtClean="0"/>
              <a:t> </a:t>
            </a:r>
            <a:r>
              <a:rPr lang="en-US" sz="2000" dirty="0" err="1" smtClean="0"/>
              <a:t>był</a:t>
            </a:r>
            <a:r>
              <a:rPr lang="en-US" sz="2000" dirty="0" smtClean="0"/>
              <a:t> </a:t>
            </a:r>
            <a:r>
              <a:rPr lang="en-US" sz="2000" dirty="0" err="1" smtClean="0"/>
              <a:t>zawsze</a:t>
            </a:r>
            <a:r>
              <a:rPr lang="en-US" sz="2000" dirty="0" smtClean="0"/>
              <a:t> ten </a:t>
            </a:r>
            <a:r>
              <a:rPr lang="en-US" sz="2000" dirty="0" err="1" smtClean="0"/>
              <a:t>sam</a:t>
            </a:r>
            <a:r>
              <a:rPr lang="en-US" sz="2000" dirty="0" smtClean="0"/>
              <a:t> </a:t>
            </a:r>
            <a:r>
              <a:rPr lang="en-US" sz="2000" dirty="0" err="1" smtClean="0"/>
              <a:t>zwrot</a:t>
            </a:r>
            <a:r>
              <a:rPr lang="en-US" sz="2000" dirty="0" smtClean="0"/>
              <a:t> </a:t>
            </a:r>
            <a:r>
              <a:rPr lang="en-US" sz="2000" i="1" dirty="0" smtClean="0"/>
              <a:t>g, </a:t>
            </a:r>
            <a:r>
              <a:rPr lang="en-US" sz="2000" dirty="0" smtClean="0"/>
              <a:t>to </a:t>
            </a:r>
            <a:r>
              <a:rPr lang="en-US" sz="2000" dirty="0" err="1" smtClean="0"/>
              <a:t>jaki</a:t>
            </a:r>
            <a:r>
              <a:rPr lang="en-US" sz="2000" dirty="0" smtClean="0"/>
              <a:t> on by </a:t>
            </a:r>
            <a:r>
              <a:rPr lang="en-US" sz="2000" dirty="0" err="1" smtClean="0"/>
              <a:t>musiał</a:t>
            </a:r>
            <a:r>
              <a:rPr lang="en-US" sz="2000" dirty="0" smtClean="0"/>
              <a:t> </a:t>
            </a:r>
            <a:r>
              <a:rPr lang="en-US" sz="2000" dirty="0" err="1" smtClean="0"/>
              <a:t>być</a:t>
            </a:r>
            <a:r>
              <a:rPr lang="en-US" sz="2000" dirty="0" smtClean="0"/>
              <a:t>, </a:t>
            </a:r>
            <a:r>
              <a:rPr lang="en-US" sz="2000" dirty="0" err="1" smtClean="0"/>
              <a:t>abym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końcu</a:t>
            </a:r>
            <a:r>
              <a:rPr lang="en-US" sz="2000" dirty="0" smtClean="0"/>
              <a:t> </a:t>
            </a:r>
            <a:r>
              <a:rPr lang="en-US" sz="2000" dirty="0" err="1" smtClean="0"/>
              <a:t>dostał</a:t>
            </a:r>
            <a:r>
              <a:rPr lang="en-US" sz="2000" dirty="0" smtClean="0"/>
              <a:t> </a:t>
            </a:r>
            <a:r>
              <a:rPr lang="en-US" sz="2000" dirty="0" err="1" smtClean="0"/>
              <a:t>tą</a:t>
            </a:r>
            <a:r>
              <a:rPr lang="en-US" sz="2000" dirty="0" smtClean="0"/>
              <a:t> </a:t>
            </a:r>
            <a:r>
              <a:rPr lang="en-US" sz="2000" dirty="0" err="1" smtClean="0"/>
              <a:t>samą</a:t>
            </a:r>
            <a:r>
              <a:rPr lang="en-US" sz="2000" dirty="0" smtClean="0"/>
              <a:t> </a:t>
            </a:r>
            <a:r>
              <a:rPr lang="en-US" sz="2000" dirty="0" err="1" smtClean="0"/>
              <a:t>sumę</a:t>
            </a:r>
            <a:r>
              <a:rPr lang="en-US" sz="2000" dirty="0" smtClean="0"/>
              <a:t> </a:t>
            </a:r>
            <a:r>
              <a:rPr lang="en-US" sz="2000" i="1" dirty="0"/>
              <a:t>W</a:t>
            </a:r>
            <a:r>
              <a:rPr lang="en-US" sz="2000" i="1" baseline="-25000" dirty="0"/>
              <a:t>T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err="1" smtClean="0"/>
              <a:t>Odpowiedź</a:t>
            </a:r>
            <a:r>
              <a:rPr lang="en-US" sz="2000" dirty="0" smtClean="0"/>
              <a:t>: </a:t>
            </a:r>
            <a:r>
              <a:rPr lang="en-US" sz="2000" dirty="0" err="1" smtClean="0"/>
              <a:t>Musiała</a:t>
            </a:r>
            <a:r>
              <a:rPr lang="en-US" sz="2000" dirty="0" smtClean="0"/>
              <a:t> to by </a:t>
            </a:r>
            <a:r>
              <a:rPr lang="en-US" sz="2000" dirty="0" err="1" smtClean="0"/>
              <a:t>być</a:t>
            </a:r>
            <a:r>
              <a:rPr lang="en-US" sz="2000" dirty="0" smtClean="0"/>
              <a:t> </a:t>
            </a:r>
            <a:r>
              <a:rPr lang="en-US" sz="2000" dirty="0" err="1" smtClean="0"/>
              <a:t>średnia</a:t>
            </a:r>
            <a:r>
              <a:rPr lang="en-US" sz="2000" dirty="0" smtClean="0"/>
              <a:t> </a:t>
            </a:r>
            <a:r>
              <a:rPr lang="en-US" sz="2000" dirty="0" err="1" smtClean="0"/>
              <a:t>geometryczna</a:t>
            </a:r>
            <a:r>
              <a:rPr lang="en-US" sz="2000" dirty="0" smtClean="0"/>
              <a:t> </a:t>
            </a:r>
            <a:r>
              <a:rPr lang="en-US" sz="2000" dirty="0" err="1" smtClean="0"/>
              <a:t>zmiennej</a:t>
            </a:r>
            <a:r>
              <a:rPr lang="en-US" sz="2000" dirty="0" smtClean="0"/>
              <a:t> </a:t>
            </a:r>
            <a:r>
              <a:rPr lang="en-US" sz="2000" b="1" dirty="0"/>
              <a:t>r</a:t>
            </a:r>
            <a:endParaRPr lang="en-US" sz="2000" dirty="0" smtClean="0"/>
          </a:p>
          <a:p>
            <a:endParaRPr lang="en-US" sz="20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45285"/>
              </p:ext>
            </p:extLst>
          </p:nvPr>
        </p:nvGraphicFramePr>
        <p:xfrm>
          <a:off x="2901900" y="1556792"/>
          <a:ext cx="527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4" name="Document" r:id="rId3" imgW="5257080" imgH="283320" progId="Word.Document.12">
                  <p:embed/>
                </p:oleObj>
              </mc:Choice>
              <mc:Fallback>
                <p:oleObj name="Document" r:id="rId3" imgW="5257080" imgH="2833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00" y="1556792"/>
                        <a:ext cx="527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175334"/>
            <a:ext cx="6979497" cy="829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5602" y="4725144"/>
            <a:ext cx="6528726" cy="72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09526" y="5902672"/>
            <a:ext cx="1310546" cy="50405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0164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Motywacja</a:t>
            </a:r>
            <a:r>
              <a:rPr lang="en-US" dirty="0" smtClean="0"/>
              <a:t> – </a:t>
            </a:r>
            <a:r>
              <a:rPr lang="en-US" dirty="0" err="1" smtClean="0"/>
              <a:t>średnia</a:t>
            </a:r>
            <a:r>
              <a:rPr lang="en-US" dirty="0" smtClean="0"/>
              <a:t> </a:t>
            </a:r>
            <a:r>
              <a:rPr lang="en-US" dirty="0" err="1" smtClean="0"/>
              <a:t>harmoniczna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95536" y="1227544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 smtClean="0"/>
              <a:t>Cena</a:t>
            </a:r>
            <a:r>
              <a:rPr lang="en-US" sz="2000" dirty="0" smtClean="0"/>
              <a:t> </a:t>
            </a:r>
            <a:r>
              <a:rPr lang="en-US" sz="2000" b="1" dirty="0" smtClean="0"/>
              <a:t>e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jedej</a:t>
            </a:r>
            <a:r>
              <a:rPr lang="en-US" sz="2000" dirty="0" smtClean="0"/>
              <a:t> </a:t>
            </a:r>
            <a:r>
              <a:rPr lang="en-US" sz="2000" dirty="0" err="1" smtClean="0"/>
              <a:t>udział</a:t>
            </a:r>
            <a:r>
              <a:rPr lang="en-US" sz="2000" dirty="0" smtClean="0"/>
              <a:t> w </a:t>
            </a:r>
            <a:r>
              <a:rPr lang="en-US" sz="2000" dirty="0" err="1" smtClean="0"/>
              <a:t>inwestycji</a:t>
            </a:r>
            <a:r>
              <a:rPr lang="en-US" sz="2000" dirty="0" smtClean="0"/>
              <a:t> jest </a:t>
            </a:r>
            <a:r>
              <a:rPr lang="en-US" sz="2000" dirty="0" err="1" smtClean="0"/>
              <a:t>zmienną</a:t>
            </a:r>
            <a:r>
              <a:rPr lang="en-US" sz="2000" dirty="0" smtClean="0"/>
              <a:t> </a:t>
            </a:r>
            <a:r>
              <a:rPr lang="en-US" sz="2000" dirty="0" err="1" smtClean="0"/>
              <a:t>losową</a:t>
            </a:r>
            <a:r>
              <a:rPr lang="en-US" sz="2000" dirty="0" smtClean="0"/>
              <a:t> </a:t>
            </a:r>
            <a:endParaRPr lang="en-US" sz="2000" b="1" i="1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 </a:t>
            </a:r>
            <a:r>
              <a:rPr lang="en-US" sz="2000" dirty="0" err="1" smtClean="0"/>
              <a:t>razy</a:t>
            </a:r>
            <a:r>
              <a:rPr lang="en-US" sz="2000" dirty="0" smtClean="0"/>
              <a:t> </a:t>
            </a:r>
            <a:r>
              <a:rPr lang="en-US" sz="2000" dirty="0" err="1"/>
              <a:t>i</a:t>
            </a:r>
            <a:r>
              <a:rPr lang="en-US" sz="2000" dirty="0" err="1" smtClean="0"/>
              <a:t>nwestuję</a:t>
            </a:r>
            <a:r>
              <a:rPr lang="en-US" sz="2000" dirty="0" smtClean="0"/>
              <a:t> </a:t>
            </a:r>
            <a:r>
              <a:rPr lang="en-US" sz="2000" dirty="0" err="1" smtClean="0"/>
              <a:t>sumę</a:t>
            </a:r>
            <a:r>
              <a:rPr lang="en-US" sz="2000" dirty="0" smtClean="0"/>
              <a:t> </a:t>
            </a:r>
            <a:r>
              <a:rPr lang="en-US" sz="2000" i="1" dirty="0" smtClean="0"/>
              <a:t>I, </a:t>
            </a:r>
            <a:r>
              <a:rPr lang="en-US" sz="2000" dirty="0" err="1" smtClean="0"/>
              <a:t>aby</a:t>
            </a:r>
            <a:r>
              <a:rPr lang="en-US" sz="2000" dirty="0" smtClean="0"/>
              <a:t> </a:t>
            </a:r>
            <a:r>
              <a:rPr lang="en-US" sz="2000" dirty="0" err="1" smtClean="0"/>
              <a:t>kupić</a:t>
            </a:r>
            <a:r>
              <a:rPr lang="en-US" sz="2000" dirty="0" smtClean="0"/>
              <a:t> </a:t>
            </a:r>
            <a:r>
              <a:rPr lang="en-US" sz="2000" dirty="0" err="1" smtClean="0"/>
              <a:t>udziały</a:t>
            </a:r>
            <a:r>
              <a:rPr lang="en-US" sz="2000" dirty="0" smtClean="0"/>
              <a:t> w </a:t>
            </a:r>
            <a:r>
              <a:rPr lang="en-US" sz="2000" dirty="0" err="1" smtClean="0"/>
              <a:t>inwestycji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 </a:t>
            </a:r>
            <a:r>
              <a:rPr lang="en-US" sz="2000" dirty="0" err="1" smtClean="0"/>
              <a:t>zatem</a:t>
            </a:r>
            <a:r>
              <a:rPr lang="en-US" sz="2000" dirty="0" smtClean="0"/>
              <a:t> </a:t>
            </a:r>
            <a:r>
              <a:rPr lang="en-US" sz="2000" dirty="0" err="1" smtClean="0"/>
              <a:t>liczba</a:t>
            </a:r>
            <a:r>
              <a:rPr lang="en-US" sz="2000" dirty="0" smtClean="0"/>
              <a:t> </a:t>
            </a:r>
            <a:r>
              <a:rPr lang="en-US" sz="2000" dirty="0" err="1" smtClean="0"/>
              <a:t>udziałów</a:t>
            </a:r>
            <a:r>
              <a:rPr lang="en-US" sz="2000" dirty="0" smtClean="0"/>
              <a:t> </a:t>
            </a:r>
            <a:r>
              <a:rPr lang="en-US" sz="2000" dirty="0" err="1" smtClean="0"/>
              <a:t>kupiona</a:t>
            </a:r>
            <a:r>
              <a:rPr lang="en-US" sz="2000" dirty="0" smtClean="0"/>
              <a:t> </a:t>
            </a:r>
            <a:r>
              <a:rPr lang="en-US" sz="2000" dirty="0" err="1" smtClean="0"/>
              <a:t>łącznie</a:t>
            </a:r>
            <a:r>
              <a:rPr lang="en-US" sz="2000" dirty="0" smtClean="0"/>
              <a:t> </a:t>
            </a:r>
            <a:r>
              <a:rPr lang="en-US" sz="2000" dirty="0" err="1" smtClean="0"/>
              <a:t>wynosi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err="1" smtClean="0"/>
              <a:t>Pytanie</a:t>
            </a:r>
            <a:r>
              <a:rPr lang="en-US" sz="2000" dirty="0" smtClean="0"/>
              <a:t>: </a:t>
            </a:r>
            <a:r>
              <a:rPr lang="en-US" sz="2000" dirty="0" err="1" smtClean="0"/>
              <a:t>Gdyby</a:t>
            </a:r>
            <a:r>
              <a:rPr lang="en-US" sz="2000" dirty="0" smtClean="0"/>
              <a:t> </a:t>
            </a:r>
            <a:r>
              <a:rPr lang="en-US" sz="2000" dirty="0" err="1" smtClean="0"/>
              <a:t>cena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jednen</a:t>
            </a:r>
            <a:r>
              <a:rPr lang="en-US" sz="2000" dirty="0" smtClean="0"/>
              <a:t> </a:t>
            </a:r>
            <a:r>
              <a:rPr lang="en-US" sz="2000" dirty="0" err="1" smtClean="0"/>
              <a:t>udział</a:t>
            </a:r>
            <a:r>
              <a:rPr lang="en-US" sz="2000" dirty="0" smtClean="0"/>
              <a:t> </a:t>
            </a:r>
            <a:r>
              <a:rPr lang="en-US" sz="2000" dirty="0" err="1" smtClean="0"/>
              <a:t>zamiast</a:t>
            </a:r>
            <a:r>
              <a:rPr lang="en-US" sz="2000" dirty="0" smtClean="0"/>
              <a:t> </a:t>
            </a:r>
            <a:r>
              <a:rPr lang="en-US" sz="2000" dirty="0" err="1" smtClean="0"/>
              <a:t>jednej</a:t>
            </a:r>
            <a:r>
              <a:rPr lang="en-US" sz="2000" dirty="0" smtClean="0"/>
              <a:t> z n </a:t>
            </a:r>
            <a:r>
              <a:rPr lang="en-US" sz="2000" dirty="0" err="1" smtClean="0"/>
              <a:t>wartości</a:t>
            </a:r>
            <a:r>
              <a:rPr lang="en-US" sz="2000" dirty="0" smtClean="0"/>
              <a:t> </a:t>
            </a:r>
            <a:r>
              <a:rPr lang="en-US" sz="2000" dirty="0" err="1" smtClean="0"/>
              <a:t>zmiennej</a:t>
            </a:r>
            <a:r>
              <a:rPr lang="en-US" sz="2000" dirty="0" smtClean="0"/>
              <a:t> </a:t>
            </a:r>
            <a:r>
              <a:rPr lang="en-US" sz="2000" dirty="0" err="1" smtClean="0"/>
              <a:t>losowej</a:t>
            </a:r>
            <a:r>
              <a:rPr lang="en-US" sz="2000" dirty="0" smtClean="0"/>
              <a:t> </a:t>
            </a:r>
            <a:r>
              <a:rPr lang="en-US" sz="2000" dirty="0" err="1" smtClean="0"/>
              <a:t>była</a:t>
            </a:r>
            <a:r>
              <a:rPr lang="en-US" sz="2000" dirty="0" smtClean="0"/>
              <a:t> taka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wynosiła</a:t>
            </a:r>
            <a:r>
              <a:rPr lang="en-US" sz="2000" dirty="0" smtClean="0"/>
              <a:t> </a:t>
            </a:r>
            <a:r>
              <a:rPr lang="en-US" sz="2000" i="1" dirty="0" smtClean="0"/>
              <a:t>h, </a:t>
            </a:r>
            <a:r>
              <a:rPr lang="en-US" sz="2000" dirty="0" smtClean="0"/>
              <a:t>to </a:t>
            </a:r>
            <a:r>
              <a:rPr lang="en-US" sz="2000" dirty="0" err="1" smtClean="0"/>
              <a:t>jaka</a:t>
            </a:r>
            <a:r>
              <a:rPr lang="en-US" sz="2000" dirty="0" smtClean="0"/>
              <a:t> by </a:t>
            </a:r>
            <a:r>
              <a:rPr lang="en-US" sz="2000" dirty="0" err="1" smtClean="0"/>
              <a:t>musiała</a:t>
            </a:r>
            <a:r>
              <a:rPr lang="en-US" sz="2000" dirty="0" smtClean="0"/>
              <a:t> </a:t>
            </a:r>
            <a:r>
              <a:rPr lang="en-US" sz="2000" dirty="0" err="1" smtClean="0"/>
              <a:t>być</a:t>
            </a:r>
            <a:r>
              <a:rPr lang="en-US" sz="2000" dirty="0" smtClean="0"/>
              <a:t>, </a:t>
            </a:r>
            <a:r>
              <a:rPr lang="en-US" sz="2000" dirty="0" err="1" smtClean="0"/>
              <a:t>abym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końcu</a:t>
            </a:r>
            <a:r>
              <a:rPr lang="en-US" sz="2000" dirty="0" smtClean="0"/>
              <a:t> </a:t>
            </a:r>
            <a:r>
              <a:rPr lang="en-US" sz="2000" dirty="0" err="1" smtClean="0"/>
              <a:t>miał</a:t>
            </a:r>
            <a:r>
              <a:rPr lang="en-US" sz="2000" dirty="0" smtClean="0"/>
              <a:t> </a:t>
            </a:r>
            <a:r>
              <a:rPr lang="en-US" sz="2000" dirty="0" err="1" smtClean="0"/>
              <a:t>taką</a:t>
            </a:r>
            <a:r>
              <a:rPr lang="en-US" sz="2000" dirty="0" smtClean="0"/>
              <a:t> </a:t>
            </a:r>
            <a:r>
              <a:rPr lang="en-US" sz="2000" dirty="0" err="1" smtClean="0"/>
              <a:t>samą</a:t>
            </a:r>
            <a:r>
              <a:rPr lang="en-US" sz="2000" dirty="0" smtClean="0"/>
              <a:t> </a:t>
            </a:r>
            <a:r>
              <a:rPr lang="en-US" sz="2000" dirty="0" err="1" smtClean="0"/>
              <a:t>liczbę</a:t>
            </a:r>
            <a:r>
              <a:rPr lang="en-US" sz="2000" dirty="0" smtClean="0"/>
              <a:t> </a:t>
            </a:r>
            <a:r>
              <a:rPr lang="en-US" sz="2000" dirty="0" err="1" smtClean="0"/>
              <a:t>udziałów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Odpowiedź</a:t>
            </a:r>
            <a:r>
              <a:rPr lang="en-US" sz="2000" dirty="0" smtClean="0"/>
              <a:t>: </a:t>
            </a:r>
            <a:r>
              <a:rPr lang="en-US" sz="2000" dirty="0" err="1" smtClean="0"/>
              <a:t>musiała</a:t>
            </a:r>
            <a:r>
              <a:rPr lang="en-US" sz="2000" dirty="0" smtClean="0"/>
              <a:t> by to </a:t>
            </a:r>
            <a:r>
              <a:rPr lang="en-US" sz="2000" dirty="0" err="1" smtClean="0"/>
              <a:t>być</a:t>
            </a:r>
            <a:r>
              <a:rPr lang="en-US" sz="2000" dirty="0" smtClean="0"/>
              <a:t> </a:t>
            </a:r>
            <a:r>
              <a:rPr lang="en-US" sz="2000" dirty="0" err="1" smtClean="0"/>
              <a:t>średnia</a:t>
            </a:r>
            <a:r>
              <a:rPr lang="en-US" sz="2000" dirty="0" smtClean="0"/>
              <a:t> </a:t>
            </a:r>
            <a:r>
              <a:rPr lang="en-US" sz="2000" dirty="0" err="1" smtClean="0"/>
              <a:t>harmoniczna</a:t>
            </a:r>
            <a:r>
              <a:rPr lang="en-US" sz="2000" dirty="0" smtClean="0"/>
              <a:t> </a:t>
            </a:r>
            <a:r>
              <a:rPr lang="en-US" sz="2000" dirty="0" err="1" smtClean="0"/>
              <a:t>zmiennej</a:t>
            </a:r>
            <a:r>
              <a:rPr lang="en-US" sz="2000" dirty="0" smtClean="0"/>
              <a:t> </a:t>
            </a:r>
            <a:r>
              <a:rPr lang="en-US" sz="2000" b="1" i="1" dirty="0" smtClean="0"/>
              <a:t>e</a:t>
            </a:r>
            <a:endParaRPr lang="en-US" sz="20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143820"/>
              </p:ext>
            </p:extLst>
          </p:nvPr>
        </p:nvGraphicFramePr>
        <p:xfrm>
          <a:off x="2253828" y="1556792"/>
          <a:ext cx="527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8" name="Document" r:id="rId3" imgW="5257080" imgH="283320" progId="Word.Document.12">
                  <p:embed/>
                </p:oleObj>
              </mc:Choice>
              <mc:Fallback>
                <p:oleObj name="Document" r:id="rId3" imgW="5257080" imgH="2833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828" y="1556792"/>
                        <a:ext cx="527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2278" y="2598812"/>
            <a:ext cx="5653394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48396" y="4551536"/>
            <a:ext cx="5201952" cy="990848"/>
          </a:xfrm>
          <a:prstGeom prst="rect">
            <a:avLst/>
          </a:prstGeom>
        </p:spPr>
      </p:pic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978776"/>
            <a:ext cx="1224136" cy="819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6323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Loteria</a:t>
            </a:r>
            <a:r>
              <a:rPr lang="en-US" dirty="0" smtClean="0"/>
              <a:t> </a:t>
            </a:r>
            <a:r>
              <a:rPr lang="en-US" dirty="0" err="1" smtClean="0"/>
              <a:t>Bernoulliego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err="1" smtClean="0"/>
              <a:t>Wyobraźmy</a:t>
            </a:r>
            <a:r>
              <a:rPr lang="en-US" sz="1800" dirty="0" smtClean="0"/>
              <a:t> </a:t>
            </a:r>
            <a:r>
              <a:rPr lang="en-US" sz="1800" dirty="0" err="1" smtClean="0"/>
              <a:t>sobie</a:t>
            </a:r>
            <a:r>
              <a:rPr lang="en-US" sz="1800" dirty="0" smtClean="0"/>
              <a:t> </a:t>
            </a:r>
            <a:r>
              <a:rPr lang="en-US" sz="1800" dirty="0" err="1" smtClean="0"/>
              <a:t>loterię</a:t>
            </a:r>
            <a:r>
              <a:rPr lang="en-US" sz="1800" dirty="0" smtClean="0"/>
              <a:t>, </a:t>
            </a:r>
            <a:r>
              <a:rPr lang="en-US" sz="1800" dirty="0" err="1" smtClean="0"/>
              <a:t>która</a:t>
            </a:r>
            <a:r>
              <a:rPr lang="en-US" sz="1800" dirty="0" smtClean="0"/>
              <a:t> </a:t>
            </a:r>
            <a:r>
              <a:rPr lang="en-US" sz="1800" dirty="0" err="1" smtClean="0"/>
              <a:t>wypłaca</a:t>
            </a:r>
            <a:r>
              <a:rPr lang="en-US" sz="1800" dirty="0" smtClean="0"/>
              <a:t> 2</a:t>
            </a:r>
            <a:r>
              <a:rPr lang="en-US" sz="1800" baseline="30000" dirty="0" smtClean="0"/>
              <a:t>n</a:t>
            </a:r>
            <a:r>
              <a:rPr lang="en-US" sz="1800" dirty="0" smtClean="0"/>
              <a:t> </a:t>
            </a:r>
            <a:r>
              <a:rPr lang="en-US" sz="1800" dirty="0" err="1" smtClean="0"/>
              <a:t>złotych</a:t>
            </a:r>
            <a:r>
              <a:rPr lang="en-US" sz="1800" dirty="0" smtClean="0"/>
              <a:t>, </a:t>
            </a:r>
            <a:r>
              <a:rPr lang="en-US" sz="1800" dirty="0" err="1" smtClean="0"/>
              <a:t>jeśli</a:t>
            </a:r>
            <a:r>
              <a:rPr lang="en-US" sz="1800" dirty="0" smtClean="0"/>
              <a:t> </a:t>
            </a:r>
            <a:r>
              <a:rPr lang="en-US" sz="1800" dirty="0" err="1" smtClean="0"/>
              <a:t>pierwsza</a:t>
            </a:r>
            <a:r>
              <a:rPr lang="en-US" sz="1800" dirty="0" smtClean="0"/>
              <a:t> </a:t>
            </a:r>
            <a:r>
              <a:rPr lang="en-US" sz="1800" dirty="0" err="1" smtClean="0"/>
              <a:t>reszka</a:t>
            </a:r>
            <a:r>
              <a:rPr lang="en-US" sz="1800" dirty="0" smtClean="0"/>
              <a:t> w </a:t>
            </a:r>
            <a:r>
              <a:rPr lang="en-US" sz="1800" dirty="0" err="1" smtClean="0"/>
              <a:t>serii</a:t>
            </a:r>
            <a:r>
              <a:rPr lang="en-US" sz="1800" dirty="0" smtClean="0"/>
              <a:t> </a:t>
            </a:r>
            <a:r>
              <a:rPr lang="en-US" sz="1800" dirty="0" err="1" smtClean="0"/>
              <a:t>rzutów</a:t>
            </a:r>
            <a:r>
              <a:rPr lang="en-US" sz="1800" dirty="0" smtClean="0"/>
              <a:t> </a:t>
            </a:r>
            <a:r>
              <a:rPr lang="en-US" sz="1800" dirty="0" err="1" smtClean="0"/>
              <a:t>monetą</a:t>
            </a:r>
            <a:r>
              <a:rPr lang="en-US" sz="1800" dirty="0" smtClean="0"/>
              <a:t> </a:t>
            </a:r>
            <a:r>
              <a:rPr lang="en-US" sz="1800" dirty="0" err="1" smtClean="0"/>
              <a:t>wypadnie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n-</a:t>
            </a:r>
            <a:r>
              <a:rPr lang="en-US" sz="1800" dirty="0" err="1" smtClean="0"/>
              <a:t>tym</a:t>
            </a:r>
            <a:r>
              <a:rPr lang="en-US" sz="1800" dirty="0" smtClean="0"/>
              <a:t> </a:t>
            </a:r>
            <a:r>
              <a:rPr lang="en-US" sz="1800" dirty="0" err="1" smtClean="0"/>
              <a:t>razem</a:t>
            </a:r>
            <a:r>
              <a:rPr lang="en-US" sz="1800" dirty="0" smtClean="0"/>
              <a:t>: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Ile </a:t>
            </a:r>
            <a:r>
              <a:rPr lang="en-US" sz="1800" dirty="0" err="1" smtClean="0"/>
              <a:t>wynosi</a:t>
            </a:r>
            <a:r>
              <a:rPr lang="en-US" sz="1800" dirty="0" smtClean="0"/>
              <a:t> </a:t>
            </a:r>
            <a:r>
              <a:rPr lang="en-US" sz="1800" dirty="0" err="1" smtClean="0"/>
              <a:t>średnia</a:t>
            </a:r>
            <a:r>
              <a:rPr lang="en-US" sz="1800" dirty="0" smtClean="0"/>
              <a:t> </a:t>
            </a:r>
            <a:r>
              <a:rPr lang="en-US" sz="1800" dirty="0" err="1" smtClean="0"/>
              <a:t>wygrana</a:t>
            </a:r>
            <a:r>
              <a:rPr lang="en-US" sz="1800" dirty="0" smtClean="0"/>
              <a:t> w </a:t>
            </a:r>
            <a:r>
              <a:rPr lang="en-US" sz="1800" dirty="0" err="1" smtClean="0"/>
              <a:t>tej</a:t>
            </a:r>
            <a:r>
              <a:rPr lang="en-US" sz="1800" dirty="0" smtClean="0"/>
              <a:t> </a:t>
            </a:r>
            <a:r>
              <a:rPr lang="en-US" sz="1800" dirty="0" err="1" smtClean="0"/>
              <a:t>loterii</a:t>
            </a:r>
            <a:r>
              <a:rPr lang="en-US" sz="1800" dirty="0" smtClean="0"/>
              <a:t>?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A </a:t>
            </a:r>
            <a:r>
              <a:rPr lang="en-US" sz="1800" dirty="0" err="1" smtClean="0"/>
              <a:t>jednak</a:t>
            </a:r>
            <a:r>
              <a:rPr lang="en-US" sz="1800" dirty="0" smtClean="0"/>
              <a:t> </a:t>
            </a:r>
            <a:r>
              <a:rPr lang="en-US" sz="1800" dirty="0" err="1" smtClean="0"/>
              <a:t>prawie</a:t>
            </a:r>
            <a:r>
              <a:rPr lang="en-US" sz="1800" dirty="0" smtClean="0"/>
              <a:t> </a:t>
            </a:r>
            <a:r>
              <a:rPr lang="en-US" sz="1800" dirty="0" err="1" smtClean="0"/>
              <a:t>nikt</a:t>
            </a:r>
            <a:r>
              <a:rPr lang="en-US" sz="1800" dirty="0" smtClean="0"/>
              <a:t> </a:t>
            </a:r>
            <a:r>
              <a:rPr lang="en-US" sz="1800" dirty="0" err="1" smtClean="0"/>
              <a:t>nie</a:t>
            </a:r>
            <a:r>
              <a:rPr lang="en-US" sz="1800" dirty="0" smtClean="0"/>
              <a:t> </a:t>
            </a:r>
            <a:r>
              <a:rPr lang="en-US" sz="1800" dirty="0" err="1" smtClean="0"/>
              <a:t>zapłaciłby</a:t>
            </a:r>
            <a:r>
              <a:rPr lang="en-US" sz="1800" dirty="0" smtClean="0"/>
              <a:t> </a:t>
            </a:r>
            <a:r>
              <a:rPr lang="en-US" sz="1800" dirty="0" err="1" smtClean="0"/>
              <a:t>więcej</a:t>
            </a:r>
            <a:r>
              <a:rPr lang="en-US" sz="1800" dirty="0" smtClean="0"/>
              <a:t> </a:t>
            </a:r>
            <a:r>
              <a:rPr lang="en-US" sz="1800" dirty="0" err="1" smtClean="0"/>
              <a:t>niż</a:t>
            </a:r>
            <a:r>
              <a:rPr lang="en-US" sz="1800" dirty="0" smtClean="0"/>
              <a:t> 4 </a:t>
            </a:r>
            <a:r>
              <a:rPr lang="en-US" sz="1800" dirty="0" err="1" smtClean="0"/>
              <a:t>złote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tą</a:t>
            </a:r>
            <a:r>
              <a:rPr lang="en-US" sz="1800" dirty="0" smtClean="0"/>
              <a:t> </a:t>
            </a:r>
            <a:r>
              <a:rPr lang="en-US" sz="1800" dirty="0" err="1" smtClean="0"/>
              <a:t>loterię</a:t>
            </a:r>
            <a:r>
              <a:rPr lang="en-US" sz="1800" dirty="0" smtClean="0"/>
              <a:t>. </a:t>
            </a:r>
            <a:r>
              <a:rPr lang="en-US" sz="1800" dirty="0" err="1" smtClean="0"/>
              <a:t>Dlaczego</a:t>
            </a:r>
            <a:r>
              <a:rPr lang="en-US" sz="1800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75303"/>
              </p:ext>
            </p:extLst>
          </p:nvPr>
        </p:nvGraphicFramePr>
        <p:xfrm>
          <a:off x="1547664" y="1988840"/>
          <a:ext cx="609600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32"/>
                <a:gridCol w="2232248"/>
                <a:gridCol w="17755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rzutów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Prawdopodobieństwo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Wygrana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zł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zł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</a:t>
                      </a:r>
                      <a:r>
                        <a:rPr lang="en-US" dirty="0" err="1" smtClean="0"/>
                        <a:t>zł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</a:t>
                      </a:r>
                      <a:r>
                        <a:rPr lang="en-US" dirty="0" err="1" smtClean="0"/>
                        <a:t>zł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n-1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razy</a:t>
                      </a:r>
                      <a:r>
                        <a:rPr lang="en-US" baseline="0" dirty="0" smtClean="0"/>
                        <a:t> O </a:t>
                      </a:r>
                      <a:r>
                        <a:rPr lang="en-US" baseline="0" dirty="0" err="1" smtClean="0"/>
                        <a:t>potem</a:t>
                      </a:r>
                      <a:r>
                        <a:rPr lang="en-US" baseline="0" dirty="0" smtClean="0"/>
                        <a:t>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r>
                        <a:rPr lang="en-US" baseline="3000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</a:t>
                      </a:r>
                      <a:r>
                        <a:rPr lang="en-US" baseline="30000" dirty="0" smtClean="0"/>
                        <a:t>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zł</a:t>
                      </a:r>
                      <a:endParaRPr lang="en-US" baseline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922107"/>
              </p:ext>
            </p:extLst>
          </p:nvPr>
        </p:nvGraphicFramePr>
        <p:xfrm>
          <a:off x="1259632" y="5013176"/>
          <a:ext cx="622569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2" name="Document" r:id="rId3" imgW="5270306" imgH="609578" progId="Word.Document.12">
                  <p:embed/>
                </p:oleObj>
              </mc:Choice>
              <mc:Fallback>
                <p:oleObj name="Document" r:id="rId3" imgW="5270306" imgH="60957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013176"/>
                        <a:ext cx="6225692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260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Wartość</a:t>
            </a:r>
            <a:r>
              <a:rPr lang="en-US" dirty="0" smtClean="0"/>
              <a:t> </a:t>
            </a:r>
            <a:r>
              <a:rPr lang="en-US" dirty="0" err="1" smtClean="0"/>
              <a:t>przeciętna</a:t>
            </a:r>
            <a:r>
              <a:rPr lang="en-US" dirty="0" smtClean="0"/>
              <a:t> </a:t>
            </a:r>
            <a:r>
              <a:rPr lang="en-US" dirty="0" err="1" smtClean="0"/>
              <a:t>loterii</a:t>
            </a:r>
            <a:r>
              <a:rPr lang="en-US" dirty="0" smtClean="0"/>
              <a:t> </a:t>
            </a:r>
            <a:r>
              <a:rPr lang="en-US" dirty="0" err="1" smtClean="0"/>
              <a:t>Bernoulliego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err="1" smtClean="0"/>
              <a:t>Dominanta</a:t>
            </a:r>
            <a:r>
              <a:rPr lang="en-US" sz="1800" dirty="0" smtClean="0"/>
              <a:t>: 2 </a:t>
            </a:r>
            <a:r>
              <a:rPr lang="en-US" sz="1800" dirty="0" err="1" smtClean="0"/>
              <a:t>złote</a:t>
            </a:r>
            <a:endParaRPr lang="en-US" sz="1800" dirty="0" smtClean="0"/>
          </a:p>
          <a:p>
            <a:r>
              <a:rPr lang="en-US" sz="1800" dirty="0" err="1" smtClean="0"/>
              <a:t>Mediana</a:t>
            </a:r>
            <a:r>
              <a:rPr lang="en-US" sz="1800" dirty="0" smtClean="0"/>
              <a:t>: w </a:t>
            </a:r>
            <a:r>
              <a:rPr lang="en-US" sz="1800" dirty="0" err="1" smtClean="0"/>
              <a:t>przedziale</a:t>
            </a:r>
            <a:r>
              <a:rPr lang="en-US" sz="1800" dirty="0" smtClean="0"/>
              <a:t> </a:t>
            </a:r>
            <a:r>
              <a:rPr lang="en-US" sz="1800" dirty="0" err="1" smtClean="0"/>
              <a:t>między</a:t>
            </a:r>
            <a:r>
              <a:rPr lang="en-US" sz="1800" dirty="0" smtClean="0"/>
              <a:t> 2 </a:t>
            </a:r>
            <a:r>
              <a:rPr lang="en-US" sz="1800" dirty="0" err="1" smtClean="0"/>
              <a:t>zł</a:t>
            </a:r>
            <a:r>
              <a:rPr lang="en-US" sz="1800" dirty="0" smtClean="0"/>
              <a:t> a 4 </a:t>
            </a:r>
            <a:r>
              <a:rPr lang="en-US" sz="1800" dirty="0" err="1" smtClean="0"/>
              <a:t>zł</a:t>
            </a:r>
            <a:endParaRPr lang="en-US" sz="1800" dirty="0" smtClean="0"/>
          </a:p>
          <a:p>
            <a:r>
              <a:rPr lang="en-US" sz="1800" dirty="0" err="1" smtClean="0"/>
              <a:t>Średnia</a:t>
            </a:r>
            <a:r>
              <a:rPr lang="en-US" sz="1800" dirty="0" smtClean="0"/>
              <a:t> </a:t>
            </a:r>
            <a:r>
              <a:rPr lang="en-US" sz="1800" dirty="0" err="1" smtClean="0"/>
              <a:t>arytmetyczna</a:t>
            </a:r>
            <a:r>
              <a:rPr lang="en-US" sz="1800" dirty="0" smtClean="0"/>
              <a:t>: </a:t>
            </a:r>
            <a:r>
              <a:rPr lang="en-US" sz="1800" dirty="0" err="1" smtClean="0"/>
              <a:t>nieskończona</a:t>
            </a:r>
            <a:endParaRPr lang="en-US" sz="1800" dirty="0" smtClean="0"/>
          </a:p>
          <a:p>
            <a:r>
              <a:rPr lang="en-US" sz="1800" dirty="0" err="1" smtClean="0"/>
              <a:t>Średnia</a:t>
            </a:r>
            <a:r>
              <a:rPr lang="en-US" sz="1800" dirty="0" smtClean="0"/>
              <a:t> </a:t>
            </a:r>
            <a:r>
              <a:rPr lang="en-US" sz="1800" dirty="0" err="1" smtClean="0"/>
              <a:t>geometryczna</a:t>
            </a:r>
            <a:r>
              <a:rPr lang="en-US" sz="1800" dirty="0" smtClean="0"/>
              <a:t>: </a:t>
            </a:r>
            <a:r>
              <a:rPr lang="en-US" sz="1800" dirty="0" err="1" smtClean="0"/>
              <a:t>liczy</a:t>
            </a:r>
            <a:r>
              <a:rPr lang="en-US" sz="1800" dirty="0" smtClean="0"/>
              <a:t> </a:t>
            </a:r>
            <a:r>
              <a:rPr lang="en-US" sz="1800" dirty="0" err="1" smtClean="0"/>
              <a:t>się</a:t>
            </a:r>
            <a:r>
              <a:rPr lang="en-US" sz="1800" dirty="0" smtClean="0"/>
              <a:t> </a:t>
            </a:r>
            <a:r>
              <a:rPr lang="en-US" sz="1800" dirty="0" err="1" smtClean="0"/>
              <a:t>dla</a:t>
            </a:r>
            <a:r>
              <a:rPr lang="en-US" sz="1800" dirty="0" smtClean="0"/>
              <a:t> </a:t>
            </a:r>
            <a:r>
              <a:rPr lang="en-US" sz="1800" dirty="0" err="1" smtClean="0"/>
              <a:t>zwrotów</a:t>
            </a:r>
            <a:r>
              <a:rPr lang="en-US" sz="1800" dirty="0" smtClean="0"/>
              <a:t>:</a:t>
            </a:r>
          </a:p>
          <a:p>
            <a:pPr lvl="1"/>
            <a:r>
              <a:rPr lang="en-US" sz="1600" dirty="0" err="1" smtClean="0"/>
              <a:t>Załóżmy</a:t>
            </a:r>
            <a:r>
              <a:rPr lang="en-US" sz="1600" dirty="0" smtClean="0"/>
              <a:t>, </a:t>
            </a:r>
            <a:r>
              <a:rPr lang="en-US" sz="1600" dirty="0" err="1" smtClean="0"/>
              <a:t>że</a:t>
            </a:r>
            <a:r>
              <a:rPr lang="en-US" sz="1600" dirty="0" smtClean="0"/>
              <a:t> </a:t>
            </a:r>
            <a:r>
              <a:rPr lang="en-US" sz="1600" dirty="0" err="1" smtClean="0"/>
              <a:t>inwestujemy</a:t>
            </a:r>
            <a:r>
              <a:rPr lang="en-US" sz="1600" dirty="0" smtClean="0"/>
              <a:t> </a:t>
            </a:r>
            <a:r>
              <a:rPr lang="en-US" sz="1600" dirty="0" err="1" smtClean="0"/>
              <a:t>sumę</a:t>
            </a:r>
            <a:r>
              <a:rPr lang="en-US" sz="1600" dirty="0" smtClean="0"/>
              <a:t> S w </a:t>
            </a:r>
            <a:r>
              <a:rPr lang="en-US" sz="1600" dirty="0" err="1" smtClean="0"/>
              <a:t>loterię</a:t>
            </a:r>
            <a:r>
              <a:rPr lang="en-US" sz="1600" dirty="0" smtClean="0"/>
              <a:t>, </a:t>
            </a:r>
            <a:r>
              <a:rPr lang="en-US" sz="1600" dirty="0" err="1" smtClean="0"/>
              <a:t>wówczas</a:t>
            </a:r>
            <a:r>
              <a:rPr lang="en-US" sz="1600" dirty="0" smtClean="0"/>
              <a:t> </a:t>
            </a:r>
            <a:r>
              <a:rPr lang="en-US" sz="1600" dirty="0" err="1" smtClean="0"/>
              <a:t>nasza</a:t>
            </a:r>
            <a:r>
              <a:rPr lang="en-US" sz="1600" dirty="0" smtClean="0"/>
              <a:t> </a:t>
            </a:r>
            <a:r>
              <a:rPr lang="en-US" sz="1600" dirty="0" err="1" smtClean="0"/>
              <a:t>wygrana</a:t>
            </a:r>
            <a:r>
              <a:rPr lang="en-US" sz="1600" dirty="0" smtClean="0"/>
              <a:t> </a:t>
            </a:r>
            <a:r>
              <a:rPr lang="en-US" sz="1600" dirty="0" err="1" smtClean="0"/>
              <a:t>wyrażona</a:t>
            </a:r>
            <a:r>
              <a:rPr lang="en-US" sz="1600" dirty="0" smtClean="0"/>
              <a:t> w </a:t>
            </a:r>
            <a:r>
              <a:rPr lang="en-US" sz="1600" dirty="0" err="1" smtClean="0"/>
              <a:t>zwrotach</a:t>
            </a:r>
            <a:r>
              <a:rPr lang="en-US" sz="1600" dirty="0"/>
              <a:t> </a:t>
            </a:r>
            <a:r>
              <a:rPr lang="en-US" sz="1600" dirty="0" err="1" smtClean="0"/>
              <a:t>wynosi</a:t>
            </a:r>
            <a:r>
              <a:rPr lang="en-US" sz="1600" dirty="0" smtClean="0"/>
              <a:t>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574949"/>
              </p:ext>
            </p:extLst>
          </p:nvPr>
        </p:nvGraphicFramePr>
        <p:xfrm>
          <a:off x="1428328" y="3425408"/>
          <a:ext cx="609600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32"/>
                <a:gridCol w="2232248"/>
                <a:gridCol w="17755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rzutów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Prawdopodobieństwo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Zwrot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n-1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razy</a:t>
                      </a:r>
                      <a:r>
                        <a:rPr lang="en-US" baseline="0" dirty="0" smtClean="0"/>
                        <a:t> O </a:t>
                      </a:r>
                      <a:r>
                        <a:rPr lang="en-US" baseline="0" dirty="0" err="1" smtClean="0"/>
                        <a:t>potem</a:t>
                      </a:r>
                      <a:r>
                        <a:rPr lang="en-US" baseline="0" dirty="0" smtClean="0"/>
                        <a:t>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r>
                        <a:rPr lang="en-US" baseline="3000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</a:t>
                      </a:r>
                      <a:r>
                        <a:rPr lang="en-US" baseline="30000" dirty="0" smtClean="0"/>
                        <a:t>n</a:t>
                      </a:r>
                      <a:r>
                        <a:rPr lang="en-US" baseline="0" dirty="0" smtClean="0"/>
                        <a:t>/S</a:t>
                      </a:r>
                      <a:endParaRPr lang="en-US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79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Dlaczego reguły te muszą być spełnione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3970784" cy="4600168"/>
          </a:xfrm>
        </p:spPr>
        <p:txBody>
          <a:bodyPr>
            <a:normAutofit fontScale="92500" lnSpcReduction="10000"/>
          </a:bodyPr>
          <a:lstStyle/>
          <a:p>
            <a:r>
              <a:rPr lang="pl-PL" sz="2200" b="1" dirty="0" smtClean="0"/>
              <a:t>Zakład holenderski </a:t>
            </a:r>
            <a:r>
              <a:rPr lang="pl-PL" sz="2200" dirty="0" smtClean="0"/>
              <a:t>to zakład, który prowadzi do pewnego zysku dla strony proponującej i pewnej straty dla strony akceptującej</a:t>
            </a:r>
          </a:p>
          <a:p>
            <a:pPr>
              <a:buNone/>
            </a:pPr>
            <a:endParaRPr lang="pl-PL" sz="2200" dirty="0" smtClean="0"/>
          </a:p>
          <a:p>
            <a:r>
              <a:rPr lang="pl-PL" sz="2200" dirty="0" smtClean="0"/>
              <a:t>Dana osoba jest nazywana </a:t>
            </a:r>
            <a:r>
              <a:rPr lang="pl-PL" sz="2200" b="1" dirty="0" smtClean="0"/>
              <a:t>spójną</a:t>
            </a:r>
            <a:r>
              <a:rPr lang="pl-PL" sz="2200" dirty="0" smtClean="0"/>
              <a:t>, jeśli nie da się jej skłonić do zaakceptowania zakładu holenderskiego</a:t>
            </a:r>
          </a:p>
          <a:p>
            <a:endParaRPr lang="pl-PL" sz="2200" dirty="0" smtClean="0"/>
          </a:p>
          <a:p>
            <a:r>
              <a:rPr lang="pl-PL" sz="2200" dirty="0" smtClean="0"/>
              <a:t>Poniżej pokażemy, że jeśli osoba ma być </a:t>
            </a:r>
            <a:r>
              <a:rPr lang="pl-PL" sz="2200" b="1" dirty="0" smtClean="0"/>
              <a:t>spójna, to musi spełniać reguły </a:t>
            </a:r>
            <a:r>
              <a:rPr lang="pl-PL" sz="2200" dirty="0" smtClean="0"/>
              <a:t>podane na poprzednim slajdzie</a:t>
            </a:r>
          </a:p>
          <a:p>
            <a:endParaRPr lang="pl-PL" dirty="0"/>
          </a:p>
        </p:txBody>
      </p:sp>
      <p:pic>
        <p:nvPicPr>
          <p:cNvPr id="1026" name="Picture 2" descr="C:\Documents and Settings\lewandowskim\Pulpit\pob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64904"/>
            <a:ext cx="3840427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Loteria</a:t>
            </a:r>
            <a:r>
              <a:rPr lang="en-US" dirty="0" smtClean="0"/>
              <a:t> </a:t>
            </a:r>
            <a:r>
              <a:rPr lang="en-US" dirty="0" err="1" smtClean="0"/>
              <a:t>Bernoulliego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Chcemy</a:t>
            </a:r>
            <a:r>
              <a:rPr lang="en-US" sz="1800" dirty="0" smtClean="0"/>
              <a:t>, </a:t>
            </a:r>
            <a:r>
              <a:rPr lang="en-US" sz="1800" dirty="0" err="1" smtClean="0"/>
              <a:t>aby</a:t>
            </a:r>
            <a:r>
              <a:rPr lang="en-US" sz="1800" dirty="0" smtClean="0"/>
              <a:t> </a:t>
            </a:r>
            <a:r>
              <a:rPr lang="en-US" sz="1800" dirty="0" err="1" smtClean="0"/>
              <a:t>średni</a:t>
            </a:r>
            <a:r>
              <a:rPr lang="en-US" sz="1800" dirty="0" smtClean="0"/>
              <a:t> </a:t>
            </a:r>
            <a:r>
              <a:rPr lang="en-US" sz="1800" dirty="0" err="1" smtClean="0"/>
              <a:t>zwrot</a:t>
            </a:r>
            <a:r>
              <a:rPr lang="en-US" sz="1800" dirty="0" smtClean="0"/>
              <a:t> </a:t>
            </a:r>
            <a:r>
              <a:rPr lang="pl-PL" sz="1800" dirty="0" smtClean="0"/>
              <a:t>(średnia geometryczna) </a:t>
            </a:r>
            <a:r>
              <a:rPr lang="en-US" sz="1800" dirty="0" smtClean="0"/>
              <a:t>z </a:t>
            </a:r>
            <a:r>
              <a:rPr lang="en-US" sz="1800" dirty="0" err="1" smtClean="0"/>
              <a:t>naszej</a:t>
            </a:r>
            <a:r>
              <a:rPr lang="en-US" sz="1800" dirty="0" smtClean="0"/>
              <a:t> </a:t>
            </a:r>
            <a:r>
              <a:rPr lang="en-US" sz="1800" dirty="0" err="1" smtClean="0"/>
              <a:t>loterii</a:t>
            </a:r>
            <a:r>
              <a:rPr lang="en-US" sz="1800" dirty="0" smtClean="0"/>
              <a:t> </a:t>
            </a:r>
            <a:r>
              <a:rPr lang="en-US" sz="1800" dirty="0" err="1" smtClean="0"/>
              <a:t>był</a:t>
            </a:r>
            <a:r>
              <a:rPr lang="en-US" sz="1800" dirty="0" smtClean="0"/>
              <a:t> </a:t>
            </a:r>
            <a:r>
              <a:rPr lang="en-US" sz="1800" dirty="0" err="1" smtClean="0"/>
              <a:t>przynajmniej</a:t>
            </a:r>
            <a:r>
              <a:rPr lang="en-US" sz="1800" dirty="0" smtClean="0"/>
              <a:t> </a:t>
            </a:r>
            <a:r>
              <a:rPr lang="en-US" sz="1800" dirty="0" err="1" smtClean="0"/>
              <a:t>równy</a:t>
            </a:r>
            <a:r>
              <a:rPr lang="en-US" sz="1800" dirty="0" smtClean="0"/>
              <a:t> 1 (</a:t>
            </a:r>
            <a:r>
              <a:rPr lang="en-US" sz="1800" dirty="0" err="1" smtClean="0"/>
              <a:t>nie</a:t>
            </a:r>
            <a:r>
              <a:rPr lang="en-US" sz="1800" dirty="0" smtClean="0"/>
              <a:t> </a:t>
            </a:r>
            <a:r>
              <a:rPr lang="en-US" sz="1800" dirty="0" err="1" smtClean="0"/>
              <a:t>chcemy</a:t>
            </a:r>
            <a:r>
              <a:rPr lang="en-US" sz="1800" dirty="0" smtClean="0"/>
              <a:t> </a:t>
            </a:r>
            <a:r>
              <a:rPr lang="en-US" sz="1800" dirty="0" err="1" smtClean="0"/>
              <a:t>średnio</a:t>
            </a:r>
            <a:r>
              <a:rPr lang="en-US" sz="1800" dirty="0" smtClean="0"/>
              <a:t> </a:t>
            </a:r>
            <a:r>
              <a:rPr lang="en-US" sz="1800" dirty="0" err="1" smtClean="0"/>
              <a:t>tracić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tej</a:t>
            </a:r>
            <a:r>
              <a:rPr lang="en-US" sz="1800" dirty="0" smtClean="0"/>
              <a:t> </a:t>
            </a:r>
            <a:r>
              <a:rPr lang="en-US" sz="1800" dirty="0" err="1" smtClean="0"/>
              <a:t>inwestycji</a:t>
            </a:r>
            <a:r>
              <a:rPr lang="en-US" sz="1800" dirty="0" smtClean="0"/>
              <a:t>):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err="1" smtClean="0"/>
              <a:t>Zlogarytmujmy</a:t>
            </a:r>
            <a:r>
              <a:rPr lang="en-US" sz="1800" dirty="0" smtClean="0"/>
              <a:t> </a:t>
            </a:r>
            <a:r>
              <a:rPr lang="en-US" sz="1800" dirty="0" err="1" smtClean="0"/>
              <a:t>tą</a:t>
            </a:r>
            <a:r>
              <a:rPr lang="en-US" sz="1800" dirty="0" smtClean="0"/>
              <a:t> </a:t>
            </a:r>
            <a:r>
              <a:rPr lang="en-US" sz="1800" dirty="0" err="1" smtClean="0"/>
              <a:t>nierówność</a:t>
            </a:r>
            <a:r>
              <a:rPr lang="en-US" sz="1800" dirty="0" smtClean="0"/>
              <a:t> z </a:t>
            </a:r>
            <a:r>
              <a:rPr lang="en-US" sz="1800" dirty="0" err="1" smtClean="0"/>
              <a:t>dwóch</a:t>
            </a:r>
            <a:r>
              <a:rPr lang="en-US" sz="1800" dirty="0" smtClean="0"/>
              <a:t> </a:t>
            </a:r>
            <a:r>
              <a:rPr lang="en-US" sz="1800" dirty="0" err="1" smtClean="0"/>
              <a:t>stron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err="1" smtClean="0"/>
              <a:t>Konkluzja</a:t>
            </a:r>
            <a:r>
              <a:rPr lang="en-US" sz="1800" dirty="0" smtClean="0"/>
              <a:t>:  </a:t>
            </a:r>
            <a:r>
              <a:rPr lang="pl-PL" sz="1800" dirty="0" smtClean="0"/>
              <a:t>Zainwestować powinniśmy nie więcej niż 4 zł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88601"/>
              </p:ext>
            </p:extLst>
          </p:nvPr>
        </p:nvGraphicFramePr>
        <p:xfrm>
          <a:off x="971601" y="1870224"/>
          <a:ext cx="6336703" cy="626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6" name="Document" r:id="rId3" imgW="5270306" imgH="520681" progId="Word.Document.12">
                  <p:embed/>
                </p:oleObj>
              </mc:Choice>
              <mc:Fallback>
                <p:oleObj name="Document" r:id="rId3" imgW="5270306" imgH="52068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1" y="1870224"/>
                        <a:ext cx="6336703" cy="6260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910603"/>
              </p:ext>
            </p:extLst>
          </p:nvPr>
        </p:nvGraphicFramePr>
        <p:xfrm>
          <a:off x="1475656" y="2899544"/>
          <a:ext cx="5746792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7" name="Document" r:id="rId5" imgW="5270306" imgH="2641503" progId="Word.Document.12">
                  <p:embed/>
                </p:oleObj>
              </mc:Choice>
              <mc:Fallback>
                <p:oleObj name="Document" r:id="rId5" imgW="5270306" imgH="264150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899544"/>
                        <a:ext cx="5746792" cy="2880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34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Zależy</a:t>
            </a:r>
            <a:r>
              <a:rPr lang="en-US" dirty="0" smtClean="0"/>
              <a:t> od </a:t>
            </a:r>
            <a:r>
              <a:rPr lang="en-US" dirty="0" err="1" smtClean="0"/>
              <a:t>typu</a:t>
            </a:r>
            <a:r>
              <a:rPr lang="en-US" dirty="0" smtClean="0"/>
              <a:t> </a:t>
            </a:r>
            <a:r>
              <a:rPr lang="en-US" dirty="0" err="1" smtClean="0"/>
              <a:t>zmiennej</a:t>
            </a:r>
            <a:r>
              <a:rPr lang="en-US" dirty="0" smtClean="0"/>
              <a:t>, ale </a:t>
            </a:r>
            <a:r>
              <a:rPr lang="en-US" dirty="0" err="1" smtClean="0"/>
              <a:t>również</a:t>
            </a:r>
            <a:r>
              <a:rPr lang="en-US" dirty="0" smtClean="0"/>
              <a:t> od </a:t>
            </a:r>
            <a:r>
              <a:rPr lang="en-US" dirty="0" err="1" smtClean="0"/>
              <a:t>tego</a:t>
            </a:r>
            <a:r>
              <a:rPr lang="en-US" dirty="0" smtClean="0"/>
              <a:t> </a:t>
            </a:r>
            <a:r>
              <a:rPr lang="en-US" dirty="0" err="1" smtClean="0"/>
              <a:t>jaka</a:t>
            </a:r>
            <a:r>
              <a:rPr lang="en-US" dirty="0" smtClean="0"/>
              <a:t> </a:t>
            </a:r>
            <a:r>
              <a:rPr lang="en-US" dirty="0" err="1" smtClean="0"/>
              <a:t>zmienna</a:t>
            </a:r>
            <a:r>
              <a:rPr lang="en-US" dirty="0" smtClean="0"/>
              <a:t> </a:t>
            </a:r>
            <a:r>
              <a:rPr lang="en-US" dirty="0" err="1" smtClean="0"/>
              <a:t>wynikowa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interesuje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Samochód</a:t>
            </a:r>
            <a:r>
              <a:rPr lang="en-US" sz="1800" dirty="0" smtClean="0"/>
              <a:t> </a:t>
            </a:r>
            <a:r>
              <a:rPr lang="en-US" sz="1800" dirty="0" err="1" smtClean="0"/>
              <a:t>jedzie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100 km z </a:t>
            </a:r>
            <a:r>
              <a:rPr lang="en-US" sz="1800" dirty="0" err="1" smtClean="0">
                <a:solidFill>
                  <a:srgbClr val="FF0000"/>
                </a:solidFill>
              </a:rPr>
              <a:t>prędkością</a:t>
            </a:r>
            <a:r>
              <a:rPr lang="en-US" sz="1800" dirty="0" smtClean="0">
                <a:solidFill>
                  <a:srgbClr val="FF0000"/>
                </a:solidFill>
              </a:rPr>
              <a:t> 100 km/h, a </a:t>
            </a:r>
            <a:r>
              <a:rPr lang="en-US" sz="1800" dirty="0" err="1" smtClean="0">
                <a:solidFill>
                  <a:srgbClr val="FF0000"/>
                </a:solidFill>
              </a:rPr>
              <a:t>następne</a:t>
            </a:r>
            <a:r>
              <a:rPr lang="en-US" sz="1800" dirty="0" smtClean="0">
                <a:solidFill>
                  <a:srgbClr val="FF0000"/>
                </a:solidFill>
              </a:rPr>
              <a:t> 100 km z </a:t>
            </a:r>
            <a:r>
              <a:rPr lang="en-US" sz="1800" dirty="0" err="1" smtClean="0">
                <a:solidFill>
                  <a:srgbClr val="FF0000"/>
                </a:solidFill>
              </a:rPr>
              <a:t>prędkością</a:t>
            </a:r>
            <a:r>
              <a:rPr lang="en-US" sz="1800" dirty="0" smtClean="0">
                <a:solidFill>
                  <a:srgbClr val="FF0000"/>
                </a:solidFill>
              </a:rPr>
              <a:t> 50 km/h</a:t>
            </a:r>
            <a:r>
              <a:rPr lang="en-US" sz="1800" dirty="0" smtClean="0"/>
              <a:t>. </a:t>
            </a:r>
          </a:p>
          <a:p>
            <a:pPr lvl="1"/>
            <a:r>
              <a:rPr lang="en-US" sz="1600" dirty="0" err="1" smtClean="0"/>
              <a:t>Jaka</a:t>
            </a:r>
            <a:r>
              <a:rPr lang="en-US" sz="1600" dirty="0" smtClean="0"/>
              <a:t> jest </a:t>
            </a:r>
            <a:r>
              <a:rPr lang="en-US" sz="1600" dirty="0" err="1" smtClean="0"/>
              <a:t>jego</a:t>
            </a:r>
            <a:r>
              <a:rPr lang="en-US" sz="1600" dirty="0" smtClean="0"/>
              <a:t> </a:t>
            </a:r>
            <a:r>
              <a:rPr lang="en-US" sz="1600" dirty="0" err="1" smtClean="0"/>
              <a:t>średnia</a:t>
            </a:r>
            <a:r>
              <a:rPr lang="en-US" sz="1600" dirty="0" smtClean="0"/>
              <a:t> </a:t>
            </a:r>
            <a:r>
              <a:rPr lang="en-US" sz="1600" dirty="0" err="1" smtClean="0"/>
              <a:t>prędkość</a:t>
            </a:r>
            <a:r>
              <a:rPr lang="en-US" sz="1600" dirty="0" smtClean="0"/>
              <a:t>?</a:t>
            </a:r>
          </a:p>
          <a:p>
            <a:pPr lvl="2"/>
            <a:r>
              <a:rPr lang="en-US" sz="1400" dirty="0" err="1" smtClean="0"/>
              <a:t>Średnia</a:t>
            </a:r>
            <a:r>
              <a:rPr lang="en-US" sz="1400" dirty="0" smtClean="0"/>
              <a:t> </a:t>
            </a:r>
            <a:r>
              <a:rPr lang="en-US" sz="1400" dirty="0" err="1" smtClean="0"/>
              <a:t>harmoniczna</a:t>
            </a:r>
            <a:r>
              <a:rPr lang="en-US" sz="1400" dirty="0" smtClean="0"/>
              <a:t>: 66,67 km/h</a:t>
            </a:r>
          </a:p>
          <a:p>
            <a:pPr lvl="1"/>
            <a:r>
              <a:rPr lang="en-US" sz="1600" dirty="0" smtClean="0"/>
              <a:t>Ile </a:t>
            </a:r>
            <a:r>
              <a:rPr lang="en-US" sz="1600" dirty="0" err="1" smtClean="0"/>
              <a:t>średnio</a:t>
            </a:r>
            <a:r>
              <a:rPr lang="en-US" sz="1600" dirty="0" smtClean="0"/>
              <a:t> </a:t>
            </a:r>
            <a:r>
              <a:rPr lang="en-US" sz="1600" dirty="0" err="1" smtClean="0"/>
              <a:t>zajęło</a:t>
            </a:r>
            <a:r>
              <a:rPr lang="en-US" sz="1600" dirty="0" smtClean="0"/>
              <a:t> mu </a:t>
            </a:r>
            <a:r>
              <a:rPr lang="en-US" sz="1600" dirty="0" err="1" smtClean="0"/>
              <a:t>przejechanie</a:t>
            </a:r>
            <a:r>
              <a:rPr lang="en-US" sz="1600" dirty="0" smtClean="0"/>
              <a:t> 100 </a:t>
            </a:r>
            <a:r>
              <a:rPr lang="en-US" sz="1600" dirty="0" err="1" smtClean="0"/>
              <a:t>kilometrów</a:t>
            </a:r>
            <a:r>
              <a:rPr lang="en-US" sz="1600" dirty="0" smtClean="0"/>
              <a:t>?</a:t>
            </a:r>
          </a:p>
          <a:p>
            <a:pPr lvl="2"/>
            <a:r>
              <a:rPr lang="en-US" sz="1400" dirty="0" err="1" smtClean="0"/>
              <a:t>Średnia</a:t>
            </a:r>
            <a:r>
              <a:rPr lang="en-US" sz="1400" dirty="0" smtClean="0"/>
              <a:t> </a:t>
            </a:r>
            <a:r>
              <a:rPr lang="en-US" sz="1400" dirty="0" err="1" smtClean="0"/>
              <a:t>arytmetyczna</a:t>
            </a:r>
            <a:r>
              <a:rPr lang="en-US" sz="1400" dirty="0" smtClean="0"/>
              <a:t>: 1,5 </a:t>
            </a:r>
            <a:r>
              <a:rPr lang="en-US" sz="1400" dirty="0" err="1" smtClean="0"/>
              <a:t>godziny</a:t>
            </a:r>
            <a:r>
              <a:rPr lang="en-US" sz="1400" dirty="0" smtClean="0"/>
              <a:t> = 1h 30 </a:t>
            </a:r>
            <a:r>
              <a:rPr lang="en-US" sz="1400" dirty="0" err="1" smtClean="0"/>
              <a:t>minut</a:t>
            </a:r>
            <a:endParaRPr lang="en-US" sz="1400" dirty="0" smtClean="0"/>
          </a:p>
          <a:p>
            <a:r>
              <a:rPr lang="en-US" sz="1800" dirty="0" err="1" smtClean="0"/>
              <a:t>Samochód</a:t>
            </a:r>
            <a:r>
              <a:rPr lang="en-US" sz="1800" dirty="0" smtClean="0"/>
              <a:t> </a:t>
            </a:r>
            <a:r>
              <a:rPr lang="en-US" sz="1800" dirty="0" err="1" smtClean="0"/>
              <a:t>jedzie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1 </a:t>
            </a:r>
            <a:r>
              <a:rPr lang="en-US" sz="1800" dirty="0" err="1" smtClean="0">
                <a:solidFill>
                  <a:srgbClr val="FF0000"/>
                </a:solidFill>
              </a:rPr>
              <a:t>godzinę</a:t>
            </a:r>
            <a:r>
              <a:rPr lang="en-US" sz="1800" dirty="0" smtClean="0">
                <a:solidFill>
                  <a:srgbClr val="FF0000"/>
                </a:solidFill>
              </a:rPr>
              <a:t> 100 km/h a </a:t>
            </a:r>
            <a:r>
              <a:rPr lang="en-US" sz="1800" dirty="0" err="1" smtClean="0">
                <a:solidFill>
                  <a:srgbClr val="FF0000"/>
                </a:solidFill>
              </a:rPr>
              <a:t>następną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godzinę</a:t>
            </a:r>
            <a:r>
              <a:rPr lang="en-US" sz="1800" dirty="0" smtClean="0">
                <a:solidFill>
                  <a:srgbClr val="FF0000"/>
                </a:solidFill>
              </a:rPr>
              <a:t> 50 km/h</a:t>
            </a:r>
            <a:r>
              <a:rPr lang="en-US" sz="1800" dirty="0" smtClean="0"/>
              <a:t>.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 err="1" smtClean="0"/>
              <a:t>Jaka</a:t>
            </a:r>
            <a:r>
              <a:rPr lang="en-US" sz="1600" dirty="0" smtClean="0"/>
              <a:t> jest </a:t>
            </a:r>
            <a:r>
              <a:rPr lang="en-US" sz="1600" dirty="0" err="1" smtClean="0"/>
              <a:t>jego</a:t>
            </a:r>
            <a:r>
              <a:rPr lang="en-US" sz="1600" dirty="0" smtClean="0"/>
              <a:t> </a:t>
            </a:r>
            <a:r>
              <a:rPr lang="en-US" sz="1600" dirty="0" err="1" smtClean="0"/>
              <a:t>średnia</a:t>
            </a:r>
            <a:r>
              <a:rPr lang="en-US" sz="1600" dirty="0" smtClean="0"/>
              <a:t> </a:t>
            </a:r>
            <a:r>
              <a:rPr lang="en-US" sz="1600" dirty="0" err="1" smtClean="0"/>
              <a:t>prędkość</a:t>
            </a:r>
            <a:r>
              <a:rPr lang="en-US" sz="1600" dirty="0" smtClean="0"/>
              <a:t>? </a:t>
            </a:r>
          </a:p>
          <a:p>
            <a:pPr lvl="2"/>
            <a:r>
              <a:rPr lang="en-US" sz="1400" dirty="0" err="1" smtClean="0"/>
              <a:t>Średnia</a:t>
            </a:r>
            <a:r>
              <a:rPr lang="en-US" sz="1400" dirty="0" smtClean="0"/>
              <a:t> </a:t>
            </a:r>
            <a:r>
              <a:rPr lang="en-US" sz="1400" dirty="0" err="1" smtClean="0"/>
              <a:t>arytmetyczna</a:t>
            </a:r>
            <a:r>
              <a:rPr lang="en-US" sz="1400" dirty="0" smtClean="0"/>
              <a:t>: 75 km/h</a:t>
            </a:r>
          </a:p>
          <a:p>
            <a:pPr lvl="1"/>
            <a:r>
              <a:rPr lang="en-US" sz="1600" dirty="0" smtClean="0"/>
              <a:t>Ile </a:t>
            </a:r>
            <a:r>
              <a:rPr lang="en-US" sz="1600" dirty="0" err="1" smtClean="0"/>
              <a:t>średnio</a:t>
            </a:r>
            <a:r>
              <a:rPr lang="en-US" sz="1600" dirty="0" smtClean="0"/>
              <a:t> </a:t>
            </a:r>
            <a:r>
              <a:rPr lang="en-US" sz="1600" dirty="0" err="1" smtClean="0"/>
              <a:t>zajęło</a:t>
            </a:r>
            <a:r>
              <a:rPr lang="en-US" sz="1600" dirty="0" smtClean="0"/>
              <a:t> mu </a:t>
            </a:r>
            <a:r>
              <a:rPr lang="en-US" sz="1600" dirty="0" err="1" smtClean="0"/>
              <a:t>przejechanie</a:t>
            </a:r>
            <a:r>
              <a:rPr lang="en-US" sz="1600" dirty="0" smtClean="0"/>
              <a:t> 100 </a:t>
            </a:r>
            <a:r>
              <a:rPr lang="en-US" sz="1600" dirty="0" err="1" smtClean="0"/>
              <a:t>kilometrów</a:t>
            </a:r>
            <a:r>
              <a:rPr lang="en-US" sz="1600" dirty="0" smtClean="0"/>
              <a:t>? </a:t>
            </a:r>
          </a:p>
          <a:p>
            <a:pPr lvl="2"/>
            <a:r>
              <a:rPr lang="en-US" sz="1400" dirty="0" err="1" smtClean="0"/>
              <a:t>Średnia</a:t>
            </a:r>
            <a:r>
              <a:rPr lang="en-US" sz="1400" dirty="0" smtClean="0"/>
              <a:t> </a:t>
            </a:r>
            <a:r>
              <a:rPr lang="en-US" sz="1400" dirty="0" err="1" smtClean="0"/>
              <a:t>harmoniczna</a:t>
            </a:r>
            <a:r>
              <a:rPr lang="en-US" sz="1400" dirty="0" smtClean="0"/>
              <a:t>: 1,33 </a:t>
            </a:r>
            <a:r>
              <a:rPr lang="en-US" sz="1400" dirty="0" err="1" smtClean="0"/>
              <a:t>godziny</a:t>
            </a:r>
            <a:r>
              <a:rPr lang="en-US" sz="1400" dirty="0" smtClean="0"/>
              <a:t> = 1h 20 </a:t>
            </a:r>
            <a:r>
              <a:rPr lang="en-US" sz="1400" dirty="0" err="1" smtClean="0"/>
              <a:t>minut</a:t>
            </a:r>
            <a:endParaRPr lang="en-US" sz="1400" dirty="0"/>
          </a:p>
        </p:txBody>
      </p:sp>
      <p:pic>
        <p:nvPicPr>
          <p:cNvPr id="5" name="Picture 4" descr="v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72" y="4149080"/>
            <a:ext cx="338540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0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Podsumowanie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 jest “</a:t>
            </a:r>
            <a:r>
              <a:rPr lang="en-US" dirty="0" err="1" smtClean="0"/>
              <a:t>właściwą</a:t>
            </a:r>
            <a:r>
              <a:rPr lang="en-US" dirty="0" smtClean="0"/>
              <a:t>” </a:t>
            </a:r>
            <a:r>
              <a:rPr lang="en-US" dirty="0" err="1" smtClean="0"/>
              <a:t>wartością</a:t>
            </a:r>
            <a:r>
              <a:rPr lang="en-US" dirty="0" smtClean="0"/>
              <a:t> </a:t>
            </a:r>
            <a:r>
              <a:rPr lang="en-US" dirty="0" err="1" smtClean="0"/>
              <a:t>przeciętną</a:t>
            </a:r>
            <a:r>
              <a:rPr lang="en-US" dirty="0" smtClean="0"/>
              <a:t> w </a:t>
            </a:r>
            <a:r>
              <a:rPr lang="en-US" dirty="0" err="1" smtClean="0"/>
              <a:t>danej</a:t>
            </a:r>
            <a:r>
              <a:rPr lang="en-US" dirty="0" smtClean="0"/>
              <a:t> </a:t>
            </a:r>
            <a:r>
              <a:rPr lang="en-US" dirty="0" err="1" smtClean="0"/>
              <a:t>sytuacji</a:t>
            </a:r>
            <a:r>
              <a:rPr lang="en-US" dirty="0" smtClean="0"/>
              <a:t> </a:t>
            </a:r>
            <a:r>
              <a:rPr lang="en-US" dirty="0" err="1" smtClean="0"/>
              <a:t>zależy</a:t>
            </a:r>
            <a:r>
              <a:rPr lang="en-US" dirty="0" smtClean="0"/>
              <a:t> od:</a:t>
            </a:r>
          </a:p>
          <a:p>
            <a:pPr lvl="1"/>
            <a:r>
              <a:rPr lang="en-US" dirty="0" err="1" smtClean="0"/>
              <a:t>Typu</a:t>
            </a:r>
            <a:r>
              <a:rPr lang="en-US" dirty="0" smtClean="0"/>
              <a:t> </a:t>
            </a:r>
            <a:r>
              <a:rPr lang="en-US" dirty="0" err="1" smtClean="0"/>
              <a:t>danych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Nominalne</a:t>
            </a:r>
            <a:r>
              <a:rPr lang="en-US" dirty="0" smtClean="0"/>
              <a:t>: </a:t>
            </a:r>
            <a:r>
              <a:rPr lang="en-US" dirty="0" err="1" smtClean="0"/>
              <a:t>tylko</a:t>
            </a:r>
            <a:r>
              <a:rPr lang="en-US" dirty="0" smtClean="0"/>
              <a:t> </a:t>
            </a:r>
            <a:r>
              <a:rPr lang="en-US" dirty="0" err="1" smtClean="0"/>
              <a:t>dominanta</a:t>
            </a:r>
            <a:endParaRPr lang="en-US" dirty="0" smtClean="0"/>
          </a:p>
          <a:p>
            <a:pPr lvl="2"/>
            <a:r>
              <a:rPr lang="en-US" dirty="0" err="1" smtClean="0"/>
              <a:t>Porządkowe</a:t>
            </a:r>
            <a:r>
              <a:rPr lang="en-US" dirty="0" smtClean="0"/>
              <a:t>: </a:t>
            </a:r>
            <a:r>
              <a:rPr lang="en-US" dirty="0" err="1" smtClean="0"/>
              <a:t>dominanta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mediana</a:t>
            </a:r>
            <a:endParaRPr lang="en-US" dirty="0" smtClean="0"/>
          </a:p>
          <a:p>
            <a:pPr lvl="2"/>
            <a:r>
              <a:rPr lang="en-US" dirty="0" err="1" smtClean="0"/>
              <a:t>Kardynalne</a:t>
            </a:r>
            <a:r>
              <a:rPr lang="en-US" dirty="0" smtClean="0"/>
              <a:t>: </a:t>
            </a:r>
            <a:r>
              <a:rPr lang="en-US" dirty="0" err="1" smtClean="0"/>
              <a:t>dominanta</a:t>
            </a:r>
            <a:r>
              <a:rPr lang="en-US" dirty="0" smtClean="0"/>
              <a:t>, </a:t>
            </a:r>
            <a:r>
              <a:rPr lang="en-US" dirty="0" err="1" smtClean="0"/>
              <a:t>mediana</a:t>
            </a:r>
            <a:r>
              <a:rPr lang="en-US" dirty="0" smtClean="0"/>
              <a:t>, </a:t>
            </a:r>
            <a:r>
              <a:rPr lang="en-US" dirty="0" err="1" smtClean="0"/>
              <a:t>średnia</a:t>
            </a:r>
            <a:endParaRPr lang="en-US" dirty="0" smtClean="0"/>
          </a:p>
          <a:p>
            <a:pPr lvl="1"/>
            <a:r>
              <a:rPr lang="en-US" dirty="0" smtClean="0"/>
              <a:t>Co </a:t>
            </a:r>
            <a:r>
              <a:rPr lang="en-US" dirty="0" err="1" smtClean="0"/>
              <a:t>dla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oznacza</a:t>
            </a:r>
            <a:r>
              <a:rPr lang="en-US" dirty="0" smtClean="0"/>
              <a:t> </a:t>
            </a:r>
            <a:r>
              <a:rPr lang="en-US" dirty="0" err="1" smtClean="0"/>
              <a:t>wartość</a:t>
            </a:r>
            <a:r>
              <a:rPr lang="en-US" dirty="0" smtClean="0"/>
              <a:t> </a:t>
            </a:r>
            <a:r>
              <a:rPr lang="en-US" dirty="0" err="1" smtClean="0"/>
              <a:t>przeciętna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Dominanta</a:t>
            </a:r>
            <a:r>
              <a:rPr lang="en-US" dirty="0" smtClean="0"/>
              <a:t> (</a:t>
            </a:r>
            <a:r>
              <a:rPr lang="en-US" dirty="0" err="1" smtClean="0"/>
              <a:t>najczęstsza</a:t>
            </a:r>
            <a:r>
              <a:rPr lang="en-US" dirty="0" smtClean="0"/>
              <a:t> </a:t>
            </a:r>
            <a:r>
              <a:rPr lang="en-US" dirty="0" err="1" smtClean="0"/>
              <a:t>wartość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Mediana</a:t>
            </a:r>
            <a:r>
              <a:rPr lang="en-US" dirty="0" smtClean="0"/>
              <a:t> (w </a:t>
            </a:r>
            <a:r>
              <a:rPr lang="en-US" dirty="0" err="1" smtClean="0"/>
              <a:t>połowie</a:t>
            </a:r>
            <a:r>
              <a:rPr lang="en-US" dirty="0" smtClean="0"/>
              <a:t> </a:t>
            </a:r>
            <a:r>
              <a:rPr lang="en-US" dirty="0" err="1" smtClean="0"/>
              <a:t>uszeregowanej</a:t>
            </a:r>
            <a:r>
              <a:rPr lang="en-US" dirty="0" smtClean="0"/>
              <a:t> </a:t>
            </a:r>
            <a:r>
              <a:rPr lang="en-US" dirty="0" err="1" smtClean="0"/>
              <a:t>populacji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Średnia</a:t>
            </a:r>
            <a:r>
              <a:rPr lang="en-US" dirty="0" smtClean="0"/>
              <a:t> (</a:t>
            </a:r>
            <a:r>
              <a:rPr lang="en-US" dirty="0" err="1" smtClean="0"/>
              <a:t>wpływ</a:t>
            </a:r>
            <a:r>
              <a:rPr lang="en-US" dirty="0" smtClean="0"/>
              <a:t> </a:t>
            </a:r>
            <a:r>
              <a:rPr lang="en-US" dirty="0" err="1" smtClean="0"/>
              <a:t>skrajnych</a:t>
            </a:r>
            <a:r>
              <a:rPr lang="en-US" dirty="0" smtClean="0"/>
              <a:t> </a:t>
            </a:r>
            <a:r>
              <a:rPr lang="en-US" dirty="0" err="1" smtClean="0"/>
              <a:t>wartości</a:t>
            </a:r>
            <a:r>
              <a:rPr lang="en-US" dirty="0" smtClean="0"/>
              <a:t> </a:t>
            </a:r>
            <a:r>
              <a:rPr lang="en-US" dirty="0" err="1" smtClean="0"/>
              <a:t>nieproporcjonalnie</a:t>
            </a:r>
            <a:r>
              <a:rPr lang="en-US" dirty="0" smtClean="0"/>
              <a:t> </a:t>
            </a:r>
            <a:r>
              <a:rPr lang="en-US" dirty="0" err="1" smtClean="0"/>
              <a:t>wyższy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 smtClean="0"/>
              <a:t>Jeśli</a:t>
            </a:r>
            <a:r>
              <a:rPr lang="en-US" dirty="0" smtClean="0"/>
              <a:t> </a:t>
            </a:r>
            <a:r>
              <a:rPr lang="en-US" dirty="0" err="1" smtClean="0"/>
              <a:t>używamy</a:t>
            </a:r>
            <a:r>
              <a:rPr lang="en-US" dirty="0" smtClean="0"/>
              <a:t> </a:t>
            </a:r>
            <a:r>
              <a:rPr lang="en-US" dirty="0" err="1" smtClean="0"/>
              <a:t>średniej</a:t>
            </a:r>
            <a:r>
              <a:rPr lang="en-US" dirty="0" smtClean="0"/>
              <a:t>, to </a:t>
            </a:r>
            <a:r>
              <a:rPr lang="en-US" dirty="0" err="1" smtClean="0"/>
              <a:t>rodzaj</a:t>
            </a:r>
            <a:r>
              <a:rPr lang="en-US" dirty="0" smtClean="0"/>
              <a:t> </a:t>
            </a:r>
            <a:r>
              <a:rPr lang="en-US" dirty="0" err="1" smtClean="0"/>
              <a:t>średniej</a:t>
            </a:r>
            <a:r>
              <a:rPr lang="en-US" dirty="0" smtClean="0"/>
              <a:t>, </a:t>
            </a:r>
            <a:r>
              <a:rPr lang="en-US" dirty="0" err="1" smtClean="0"/>
              <a:t>którą</a:t>
            </a:r>
            <a:r>
              <a:rPr lang="en-US" dirty="0" smtClean="0"/>
              <a:t> </a:t>
            </a:r>
            <a:r>
              <a:rPr lang="en-US" dirty="0" err="1" smtClean="0"/>
              <a:t>powinniśmy</a:t>
            </a:r>
            <a:r>
              <a:rPr lang="en-US" dirty="0" smtClean="0"/>
              <a:t> </a:t>
            </a:r>
            <a:r>
              <a:rPr lang="en-US" dirty="0" err="1" smtClean="0"/>
              <a:t>użyć</a:t>
            </a:r>
            <a:r>
              <a:rPr lang="en-US" dirty="0"/>
              <a:t> </a:t>
            </a:r>
            <a:r>
              <a:rPr lang="en-US" dirty="0" err="1" smtClean="0"/>
              <a:t>zależy</a:t>
            </a:r>
            <a:r>
              <a:rPr lang="en-US" dirty="0" smtClean="0"/>
              <a:t> od </a:t>
            </a:r>
            <a:r>
              <a:rPr lang="en-US" dirty="0" err="1" smtClean="0"/>
              <a:t>typu</a:t>
            </a:r>
            <a:r>
              <a:rPr lang="en-US" dirty="0" smtClean="0"/>
              <a:t> </a:t>
            </a:r>
            <a:r>
              <a:rPr lang="en-US" dirty="0" err="1" smtClean="0"/>
              <a:t>zmiennych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tego</a:t>
            </a:r>
            <a:r>
              <a:rPr lang="en-US" dirty="0" smtClean="0"/>
              <a:t> </a:t>
            </a:r>
            <a:r>
              <a:rPr lang="en-US" dirty="0" err="1" smtClean="0"/>
              <a:t>jaka</a:t>
            </a:r>
            <a:r>
              <a:rPr lang="en-US" dirty="0" smtClean="0"/>
              <a:t> </a:t>
            </a:r>
            <a:r>
              <a:rPr lang="en-US" dirty="0" err="1" smtClean="0"/>
              <a:t>zmienna</a:t>
            </a:r>
            <a:r>
              <a:rPr lang="en-US" dirty="0" smtClean="0"/>
              <a:t> </a:t>
            </a:r>
            <a:r>
              <a:rPr lang="en-US" dirty="0" err="1" smtClean="0"/>
              <a:t>wynikowa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interesuje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Zmienne</a:t>
            </a:r>
            <a:r>
              <a:rPr lang="en-US" dirty="0" smtClean="0"/>
              <a:t> </a:t>
            </a:r>
            <a:r>
              <a:rPr lang="en-US" dirty="0" err="1" smtClean="0"/>
              <a:t>nominalne</a:t>
            </a:r>
            <a:r>
              <a:rPr lang="en-US" dirty="0" smtClean="0"/>
              <a:t> (</a:t>
            </a:r>
            <a:r>
              <a:rPr lang="en-US" dirty="0" err="1" smtClean="0"/>
              <a:t>np</a:t>
            </a:r>
            <a:r>
              <a:rPr lang="en-US" dirty="0" smtClean="0"/>
              <a:t>. </a:t>
            </a:r>
            <a:r>
              <a:rPr lang="en-US" dirty="0" err="1"/>
              <a:t>n</a:t>
            </a:r>
            <a:r>
              <a:rPr lang="en-US" dirty="0" err="1" smtClean="0"/>
              <a:t>ominalna</a:t>
            </a:r>
            <a:r>
              <a:rPr lang="en-US" dirty="0" smtClean="0"/>
              <a:t> </a:t>
            </a:r>
            <a:r>
              <a:rPr lang="en-US" dirty="0" err="1" smtClean="0"/>
              <a:t>zmiana</a:t>
            </a:r>
            <a:r>
              <a:rPr lang="en-US" dirty="0" smtClean="0"/>
              <a:t> PKB </a:t>
            </a:r>
            <a:r>
              <a:rPr lang="en-US" i="1" dirty="0" smtClean="0"/>
              <a:t>per capita</a:t>
            </a:r>
            <a:r>
              <a:rPr lang="en-US" dirty="0" smtClean="0"/>
              <a:t>): </a:t>
            </a:r>
            <a:r>
              <a:rPr lang="en-US" dirty="0" err="1" smtClean="0"/>
              <a:t>średnia</a:t>
            </a:r>
            <a:r>
              <a:rPr lang="en-US" dirty="0" smtClean="0"/>
              <a:t> </a:t>
            </a:r>
            <a:r>
              <a:rPr lang="en-US" dirty="0" err="1" smtClean="0"/>
              <a:t>arytmetyczna</a:t>
            </a:r>
            <a:endParaRPr lang="en-US" dirty="0" smtClean="0"/>
          </a:p>
          <a:p>
            <a:pPr lvl="2"/>
            <a:r>
              <a:rPr lang="en-US" dirty="0" err="1" smtClean="0"/>
              <a:t>Zmienne</a:t>
            </a:r>
            <a:r>
              <a:rPr lang="en-US" dirty="0" smtClean="0"/>
              <a:t> w </a:t>
            </a:r>
            <a:r>
              <a:rPr lang="en-US" dirty="0" err="1" smtClean="0"/>
              <a:t>postaci</a:t>
            </a:r>
            <a:r>
              <a:rPr lang="en-US" dirty="0" smtClean="0"/>
              <a:t> </a:t>
            </a:r>
            <a:r>
              <a:rPr lang="en-US" dirty="0" err="1" smtClean="0"/>
              <a:t>zwrotów</a:t>
            </a:r>
            <a:r>
              <a:rPr lang="en-US" dirty="0" smtClean="0"/>
              <a:t> </a:t>
            </a:r>
            <a:r>
              <a:rPr lang="en-US" dirty="0" err="1" smtClean="0"/>
              <a:t>multiplikatynych</a:t>
            </a:r>
            <a:r>
              <a:rPr lang="en-US" dirty="0" smtClean="0"/>
              <a:t> </a:t>
            </a:r>
            <a:r>
              <a:rPr lang="en-US" dirty="0" err="1" smtClean="0"/>
              <a:t>lub</a:t>
            </a:r>
            <a:r>
              <a:rPr lang="en-US" dirty="0" smtClean="0"/>
              <a:t> </a:t>
            </a:r>
            <a:r>
              <a:rPr lang="en-US" dirty="0" err="1" smtClean="0"/>
              <a:t>zmian</a:t>
            </a:r>
            <a:r>
              <a:rPr lang="en-US" dirty="0" smtClean="0"/>
              <a:t> </a:t>
            </a:r>
            <a:r>
              <a:rPr lang="en-US" dirty="0" err="1" smtClean="0"/>
              <a:t>względnych</a:t>
            </a:r>
            <a:r>
              <a:rPr lang="en-US" dirty="0" smtClean="0"/>
              <a:t> (</a:t>
            </a:r>
            <a:r>
              <a:rPr lang="en-US" dirty="0" err="1" smtClean="0"/>
              <a:t>np</a:t>
            </a:r>
            <a:r>
              <a:rPr lang="en-US" dirty="0" smtClean="0"/>
              <a:t>. </a:t>
            </a:r>
            <a:r>
              <a:rPr lang="en-US" dirty="0" err="1"/>
              <a:t>p</a:t>
            </a:r>
            <a:r>
              <a:rPr lang="en-US" dirty="0" err="1" smtClean="0"/>
              <a:t>rocentowa</a:t>
            </a:r>
            <a:r>
              <a:rPr lang="en-US" dirty="0" smtClean="0"/>
              <a:t> </a:t>
            </a:r>
            <a:r>
              <a:rPr lang="en-US" dirty="0" err="1" smtClean="0"/>
              <a:t>zmiana</a:t>
            </a:r>
            <a:r>
              <a:rPr lang="en-US" dirty="0" smtClean="0"/>
              <a:t> PKB </a:t>
            </a:r>
            <a:r>
              <a:rPr lang="en-US" i="1" dirty="0" smtClean="0"/>
              <a:t>per capita</a:t>
            </a:r>
            <a:r>
              <a:rPr lang="en-US" dirty="0" smtClean="0"/>
              <a:t>): </a:t>
            </a:r>
            <a:r>
              <a:rPr lang="en-US" dirty="0" err="1" smtClean="0"/>
              <a:t>średnia</a:t>
            </a:r>
            <a:r>
              <a:rPr lang="en-US" dirty="0" smtClean="0"/>
              <a:t> </a:t>
            </a:r>
            <a:r>
              <a:rPr lang="en-US" dirty="0" err="1" smtClean="0"/>
              <a:t>geometryczna</a:t>
            </a:r>
            <a:endParaRPr lang="en-US" dirty="0" smtClean="0"/>
          </a:p>
          <a:p>
            <a:pPr lvl="2"/>
            <a:r>
              <a:rPr lang="en-US" dirty="0" err="1" smtClean="0"/>
              <a:t>Zmienne</a:t>
            </a:r>
            <a:r>
              <a:rPr lang="en-US" dirty="0" smtClean="0"/>
              <a:t> w </a:t>
            </a:r>
            <a:r>
              <a:rPr lang="en-US" dirty="0" err="1" smtClean="0"/>
              <a:t>postaci</a:t>
            </a:r>
            <a:r>
              <a:rPr lang="en-US" dirty="0" smtClean="0"/>
              <a:t> </a:t>
            </a:r>
            <a:r>
              <a:rPr lang="en-US" dirty="0" err="1" smtClean="0"/>
              <a:t>relacji</a:t>
            </a:r>
            <a:r>
              <a:rPr lang="en-US" dirty="0" smtClean="0"/>
              <a:t> </a:t>
            </a:r>
            <a:r>
              <a:rPr lang="en-US" dirty="0" err="1" smtClean="0"/>
              <a:t>wymiennych</a:t>
            </a:r>
            <a:r>
              <a:rPr lang="en-US" dirty="0" smtClean="0"/>
              <a:t> (</a:t>
            </a:r>
            <a:r>
              <a:rPr lang="en-US" dirty="0" err="1" smtClean="0"/>
              <a:t>prędkość</a:t>
            </a:r>
            <a:r>
              <a:rPr lang="en-US" dirty="0" smtClean="0"/>
              <a:t> w km/h, </a:t>
            </a:r>
            <a:r>
              <a:rPr lang="en-US" dirty="0" err="1" smtClean="0"/>
              <a:t>spalanie</a:t>
            </a:r>
            <a:r>
              <a:rPr lang="en-US" dirty="0" smtClean="0"/>
              <a:t> w l/100 km, </a:t>
            </a:r>
            <a:r>
              <a:rPr lang="en-US" dirty="0" err="1" smtClean="0"/>
              <a:t>ceny</a:t>
            </a:r>
            <a:r>
              <a:rPr lang="en-US" dirty="0" smtClean="0"/>
              <a:t>): </a:t>
            </a:r>
            <a:r>
              <a:rPr lang="en-US" dirty="0" err="1" smtClean="0"/>
              <a:t>średnia</a:t>
            </a:r>
            <a:r>
              <a:rPr lang="en-US" dirty="0" smtClean="0"/>
              <a:t> </a:t>
            </a:r>
            <a:r>
              <a:rPr lang="en-US" dirty="0" err="1" smtClean="0"/>
              <a:t>harmoniczna</a:t>
            </a:r>
            <a:r>
              <a:rPr lang="en-US" dirty="0" smtClean="0"/>
              <a:t> </a:t>
            </a:r>
          </a:p>
          <a:p>
            <a:pPr marL="59436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847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Linki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2400" dirty="0" smtClean="0"/>
              <a:t>Dwa dobre linki:</a:t>
            </a:r>
          </a:p>
          <a:p>
            <a:r>
              <a:rPr lang="en-US" sz="2400" dirty="0" err="1" smtClean="0"/>
              <a:t>Najczęstsze</a:t>
            </a:r>
            <a:r>
              <a:rPr lang="en-US" sz="2400" dirty="0" smtClean="0"/>
              <a:t> </a:t>
            </a:r>
            <a:r>
              <a:rPr lang="en-US" sz="2400" dirty="0" err="1" smtClean="0"/>
              <a:t>błędy</a:t>
            </a:r>
            <a:r>
              <a:rPr lang="en-US" sz="2400" dirty="0" smtClean="0"/>
              <a:t> </a:t>
            </a:r>
            <a:r>
              <a:rPr lang="en-US" sz="2400" dirty="0" err="1" smtClean="0"/>
              <a:t>statystyczne</a:t>
            </a:r>
            <a:r>
              <a:rPr lang="en-US" sz="2400" dirty="0" smtClean="0"/>
              <a:t>:</a:t>
            </a:r>
            <a:r>
              <a:rPr lang="pl-PL" sz="2400" dirty="0" smtClean="0"/>
              <a:t> </a:t>
            </a:r>
            <a:r>
              <a:rPr lang="pl-PL" sz="2400" dirty="0" smtClean="0">
                <a:hlinkClick r:id="rId2"/>
              </a:rPr>
              <a:t>https://www.ma.utexas.edu/users/mks/statmistakes/StatisticsMistakes.html</a:t>
            </a:r>
            <a:endParaRPr lang="pl-PL" sz="2400" dirty="0" smtClean="0"/>
          </a:p>
          <a:p>
            <a:r>
              <a:rPr lang="pl-PL" sz="2400" dirty="0" smtClean="0"/>
              <a:t>Dobra strona o statystyce: </a:t>
            </a:r>
            <a:r>
              <a:rPr lang="pl-PL" sz="2400" dirty="0" smtClean="0">
                <a:hlinkClick r:id="rId3"/>
              </a:rPr>
              <a:t>http://www.dartmouth.edu/~chance/teaching_aids/articles.html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>
                <a:hlinkClick r:id="rId4"/>
              </a:rPr>
              <a:t>	http://www.dartmouth.edu/~chance/index.html</a:t>
            </a: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Ciekawostki:</a:t>
            </a:r>
          </a:p>
          <a:p>
            <a:r>
              <a:rPr lang="en-US" sz="2400" dirty="0" err="1" smtClean="0"/>
              <a:t>Korelacja</a:t>
            </a:r>
            <a:r>
              <a:rPr lang="en-US" sz="2400" dirty="0" smtClean="0"/>
              <a:t> </a:t>
            </a:r>
            <a:r>
              <a:rPr lang="en-US" sz="2400" dirty="0" err="1" smtClean="0"/>
              <a:t>pozorna</a:t>
            </a:r>
            <a:r>
              <a:rPr lang="pl-PL" sz="2400" b="1" dirty="0" smtClean="0">
                <a:solidFill>
                  <a:srgbClr val="000000"/>
                </a:solidFill>
              </a:rPr>
              <a:t>: </a:t>
            </a:r>
            <a:r>
              <a:rPr lang="pl-PL" sz="2400" dirty="0" smtClean="0">
                <a:hlinkClick r:id="rId5"/>
              </a:rPr>
              <a:t>www.tylervigen.com/</a:t>
            </a:r>
            <a:endParaRPr lang="pl-PL" sz="2400" dirty="0" smtClean="0"/>
          </a:p>
          <a:p>
            <a:r>
              <a:rPr lang="en-US" sz="2400" dirty="0" err="1" smtClean="0"/>
              <a:t>Korelacja</a:t>
            </a:r>
            <a:r>
              <a:rPr lang="en-US" sz="2400" dirty="0" smtClean="0"/>
              <a:t>, </a:t>
            </a:r>
            <a:r>
              <a:rPr lang="en-US" sz="2400" dirty="0" err="1" smtClean="0"/>
              <a:t>która</a:t>
            </a:r>
            <a:r>
              <a:rPr lang="en-US" sz="2400" dirty="0" smtClean="0"/>
              <a:t> </a:t>
            </a:r>
            <a:r>
              <a:rPr lang="en-US" sz="2400" dirty="0" err="1" smtClean="0"/>
              <a:t>nie</a:t>
            </a:r>
            <a:r>
              <a:rPr lang="en-US" sz="2400" dirty="0" smtClean="0"/>
              <a:t> jest </a:t>
            </a:r>
            <a:r>
              <a:rPr lang="en-US" sz="2400" dirty="0" err="1" smtClean="0"/>
              <a:t>przyczynowości</a:t>
            </a:r>
            <a:r>
              <a:rPr lang="en-US" sz="2400" dirty="0" smtClean="0"/>
              <a:t>: </a:t>
            </a:r>
            <a:r>
              <a:rPr lang="pl-PL" sz="2400" dirty="0" smtClean="0">
                <a:hlinkClick r:id="rId6"/>
              </a:rPr>
              <a:t>http://science.howstuffworks.com/innovation/science-questions/10-correlations-that-are-not-causations.htm</a:t>
            </a:r>
            <a:endParaRPr lang="pl-PL" sz="2400" dirty="0" smtClean="0"/>
          </a:p>
          <a:p>
            <a:r>
              <a:rPr lang="en-US" sz="2400" dirty="0" smtClean="0"/>
              <a:t>Dobra </a:t>
            </a:r>
            <a:r>
              <a:rPr lang="en-US" sz="2400" dirty="0" err="1" smtClean="0"/>
              <a:t>strona</a:t>
            </a:r>
            <a:r>
              <a:rPr lang="en-US" sz="2400" dirty="0" smtClean="0"/>
              <a:t> z </a:t>
            </a:r>
            <a:r>
              <a:rPr lang="en-US" sz="2400" dirty="0" err="1" smtClean="0"/>
              <a:t>wizualizacją</a:t>
            </a:r>
            <a:r>
              <a:rPr lang="en-US" sz="2400" dirty="0" smtClean="0"/>
              <a:t> </a:t>
            </a:r>
            <a:r>
              <a:rPr lang="en-US" sz="2400" dirty="0" err="1" smtClean="0"/>
              <a:t>danych</a:t>
            </a:r>
            <a:r>
              <a:rPr lang="en-US" sz="2400" dirty="0" smtClean="0"/>
              <a:t> </a:t>
            </a:r>
            <a:r>
              <a:rPr lang="en-US" sz="2400" dirty="0" err="1" smtClean="0"/>
              <a:t>statystycznych</a:t>
            </a:r>
            <a:r>
              <a:rPr lang="pl-PL" sz="2400" dirty="0" smtClean="0">
                <a:hlinkClick r:id="rId7"/>
              </a:rPr>
              <a:t>http</a:t>
            </a:r>
            <a:r>
              <a:rPr lang="pl-PL" sz="2400" dirty="0">
                <a:hlinkClick r:id="rId7"/>
              </a:rPr>
              <a:t>://visualizingeconomics.com</a:t>
            </a:r>
            <a:r>
              <a:rPr lang="pl-PL" sz="2400" dirty="0" smtClean="0">
                <a:hlinkClick r:id="rId7"/>
              </a:rPr>
              <a:t>/</a:t>
            </a:r>
            <a:endParaRPr lang="pl-PL" sz="2400" dirty="0" smtClean="0"/>
          </a:p>
          <a:p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Moja strona</a:t>
            </a:r>
          </a:p>
          <a:p>
            <a:pPr>
              <a:buNone/>
            </a:pPr>
            <a:r>
              <a:rPr lang="pl-PL" sz="2400" dirty="0" smtClean="0">
                <a:hlinkClick r:id="rId8"/>
              </a:rPr>
              <a:t>http://www.sgh.waw.pl/mlewandowski</a:t>
            </a: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Prawdopodobieństwo</a:t>
            </a:r>
          </a:p>
          <a:p>
            <a:r>
              <a:rPr lang="pl-PL" dirty="0" smtClean="0"/>
              <a:t>Charles M. </a:t>
            </a:r>
            <a:r>
              <a:rPr lang="pl-PL" dirty="0" err="1" smtClean="0"/>
              <a:t>Grinstead</a:t>
            </a:r>
            <a:r>
              <a:rPr lang="pl-PL" dirty="0" smtClean="0"/>
              <a:t>, J. </a:t>
            </a:r>
            <a:r>
              <a:rPr lang="pl-PL" dirty="0" err="1" smtClean="0"/>
              <a:t>Laurie</a:t>
            </a:r>
            <a:r>
              <a:rPr lang="pl-PL" dirty="0" smtClean="0"/>
              <a:t> </a:t>
            </a:r>
            <a:r>
              <a:rPr lang="pl-PL" dirty="0" err="1" smtClean="0"/>
              <a:t>Snell</a:t>
            </a:r>
            <a:r>
              <a:rPr lang="pl-PL" dirty="0" smtClean="0"/>
              <a:t>, </a:t>
            </a:r>
            <a:r>
              <a:rPr lang="pl-PL" i="1" dirty="0" err="1" smtClean="0"/>
              <a:t>Introduction</a:t>
            </a:r>
            <a:r>
              <a:rPr lang="pl-PL" i="1" dirty="0" smtClean="0"/>
              <a:t> to </a:t>
            </a:r>
            <a:r>
              <a:rPr lang="pl-PL" i="1" dirty="0" err="1" smtClean="0"/>
              <a:t>Probability</a:t>
            </a:r>
            <a:r>
              <a:rPr lang="pl-PL" dirty="0" smtClean="0"/>
              <a:t>,  1997</a:t>
            </a:r>
          </a:p>
          <a:p>
            <a:pPr>
              <a:buNone/>
            </a:pPr>
            <a:r>
              <a:rPr lang="pl-PL" dirty="0" smtClean="0"/>
              <a:t>Heurystyki w ocenie prawdopodobieństwa</a:t>
            </a:r>
          </a:p>
          <a:p>
            <a:r>
              <a:rPr lang="pl-PL" dirty="0" smtClean="0"/>
              <a:t>Amos </a:t>
            </a:r>
            <a:r>
              <a:rPr lang="pl-PL" dirty="0" err="1" smtClean="0"/>
              <a:t>Tversky</a:t>
            </a:r>
            <a:r>
              <a:rPr lang="pl-PL" dirty="0" smtClean="0"/>
              <a:t>, Daniel </a:t>
            </a:r>
            <a:r>
              <a:rPr lang="pl-PL" dirty="0" err="1" smtClean="0"/>
              <a:t>Kahnemann</a:t>
            </a:r>
            <a:r>
              <a:rPr lang="pl-PL" dirty="0" smtClean="0"/>
              <a:t>, </a:t>
            </a:r>
            <a:r>
              <a:rPr lang="pl-PL" i="1" dirty="0" err="1" smtClean="0"/>
              <a:t>Judgment</a:t>
            </a:r>
            <a:r>
              <a:rPr lang="pl-PL" i="1" dirty="0" smtClean="0"/>
              <a:t> under </a:t>
            </a:r>
            <a:r>
              <a:rPr lang="pl-PL" i="1" dirty="0" err="1" smtClean="0"/>
              <a:t>Uncertainty</a:t>
            </a:r>
            <a:r>
              <a:rPr lang="pl-PL" i="1" dirty="0" smtClean="0"/>
              <a:t>: </a:t>
            </a:r>
            <a:r>
              <a:rPr lang="pl-PL" i="1" dirty="0" err="1" smtClean="0"/>
              <a:t>Heuristics</a:t>
            </a:r>
            <a:r>
              <a:rPr lang="pl-PL" i="1" dirty="0" smtClean="0"/>
              <a:t> and </a:t>
            </a:r>
            <a:r>
              <a:rPr lang="pl-PL" i="1" dirty="0" err="1" smtClean="0"/>
              <a:t>Biases</a:t>
            </a:r>
            <a:r>
              <a:rPr lang="pl-PL" dirty="0" smtClean="0"/>
              <a:t>, Science, 1974</a:t>
            </a:r>
            <a:endParaRPr lang="pl-PL" i="1" dirty="0" smtClean="0"/>
          </a:p>
          <a:p>
            <a:pPr>
              <a:buNone/>
            </a:pPr>
            <a:r>
              <a:rPr lang="pl-PL" dirty="0" smtClean="0"/>
              <a:t>Pułapki myślenia</a:t>
            </a:r>
          </a:p>
          <a:p>
            <a:r>
              <a:rPr lang="pl-PL" dirty="0"/>
              <a:t>John Allen </a:t>
            </a:r>
            <a:r>
              <a:rPr lang="pl-PL" dirty="0" err="1"/>
              <a:t>Paulos</a:t>
            </a:r>
            <a:r>
              <a:rPr lang="pl-PL" dirty="0"/>
              <a:t>, </a:t>
            </a:r>
            <a:r>
              <a:rPr lang="pl-PL" i="1" dirty="0" err="1"/>
              <a:t>Innumeracy</a:t>
            </a:r>
            <a:r>
              <a:rPr lang="pl-PL" i="1" dirty="0"/>
              <a:t>: Mathematical </a:t>
            </a:r>
            <a:r>
              <a:rPr lang="pl-PL" i="1" dirty="0" err="1"/>
              <a:t>Illiteracy</a:t>
            </a:r>
            <a:r>
              <a:rPr lang="pl-PL" i="1" dirty="0"/>
              <a:t> and </a:t>
            </a:r>
            <a:r>
              <a:rPr lang="pl-PL" i="1" dirty="0" err="1"/>
              <a:t>its</a:t>
            </a:r>
            <a:r>
              <a:rPr lang="pl-PL" i="1" dirty="0"/>
              <a:t> </a:t>
            </a:r>
            <a:r>
              <a:rPr lang="pl-PL" i="1" dirty="0" err="1"/>
              <a:t>concequences</a:t>
            </a:r>
            <a:r>
              <a:rPr lang="pl-PL" i="1" dirty="0"/>
              <a:t>, </a:t>
            </a:r>
            <a:r>
              <a:rPr lang="pl-PL" dirty="0"/>
              <a:t>1990</a:t>
            </a:r>
          </a:p>
          <a:p>
            <a:r>
              <a:rPr lang="pl-PL" dirty="0"/>
              <a:t>Jordan </a:t>
            </a:r>
            <a:r>
              <a:rPr lang="pl-PL" dirty="0" err="1"/>
              <a:t>Ellenberg</a:t>
            </a:r>
            <a:r>
              <a:rPr lang="pl-PL" dirty="0"/>
              <a:t>, </a:t>
            </a:r>
            <a:r>
              <a:rPr lang="pl-PL" i="1" dirty="0"/>
              <a:t>How not to be </a:t>
            </a:r>
            <a:r>
              <a:rPr lang="pl-PL" i="1" dirty="0" err="1"/>
              <a:t>wrong</a:t>
            </a:r>
            <a:r>
              <a:rPr lang="pl-PL" i="1" dirty="0"/>
              <a:t>. The </a:t>
            </a:r>
            <a:r>
              <a:rPr lang="pl-PL" i="1" dirty="0" err="1"/>
              <a:t>power</a:t>
            </a:r>
            <a:r>
              <a:rPr lang="pl-PL" i="1" dirty="0"/>
              <a:t> of </a:t>
            </a:r>
            <a:r>
              <a:rPr lang="pl-PL" i="1" dirty="0" err="1"/>
              <a:t>mathematical</a:t>
            </a:r>
            <a:r>
              <a:rPr lang="pl-PL" i="1" dirty="0"/>
              <a:t> </a:t>
            </a:r>
            <a:r>
              <a:rPr lang="pl-PL" i="1" dirty="0" err="1"/>
              <a:t>thinking</a:t>
            </a:r>
            <a:r>
              <a:rPr lang="pl-PL" i="1" dirty="0"/>
              <a:t>. </a:t>
            </a:r>
            <a:r>
              <a:rPr lang="pl-PL" dirty="0" smtClean="0"/>
              <a:t>2014</a:t>
            </a:r>
          </a:p>
          <a:p>
            <a:r>
              <a:rPr lang="pl-PL" dirty="0" err="1" smtClean="0"/>
              <a:t>Itzhak</a:t>
            </a:r>
            <a:r>
              <a:rPr lang="pl-PL" dirty="0" smtClean="0"/>
              <a:t> Gilboa, </a:t>
            </a:r>
            <a:r>
              <a:rPr lang="pl-PL" i="1" dirty="0" err="1" smtClean="0"/>
              <a:t>Making</a:t>
            </a:r>
            <a:r>
              <a:rPr lang="pl-PL" i="1" dirty="0" smtClean="0"/>
              <a:t> </a:t>
            </a:r>
            <a:r>
              <a:rPr lang="pl-PL" i="1" dirty="0" err="1" smtClean="0"/>
              <a:t>better</a:t>
            </a:r>
            <a:r>
              <a:rPr lang="pl-PL" i="1" dirty="0" smtClean="0"/>
              <a:t> </a:t>
            </a:r>
            <a:r>
              <a:rPr lang="pl-PL" i="1" dirty="0" err="1" smtClean="0"/>
              <a:t>decisions</a:t>
            </a:r>
            <a:r>
              <a:rPr lang="pl-PL" i="1" dirty="0" smtClean="0"/>
              <a:t>: </a:t>
            </a:r>
            <a:r>
              <a:rPr lang="pl-PL" i="1" dirty="0" err="1" smtClean="0"/>
              <a:t>Decision</a:t>
            </a:r>
            <a:r>
              <a:rPr lang="pl-PL" i="1" dirty="0" smtClean="0"/>
              <a:t> </a:t>
            </a:r>
            <a:r>
              <a:rPr lang="pl-PL" i="1" dirty="0" err="1" smtClean="0"/>
              <a:t>Theory</a:t>
            </a:r>
            <a:r>
              <a:rPr lang="pl-PL" i="1" dirty="0" smtClean="0"/>
              <a:t> in </a:t>
            </a:r>
            <a:r>
              <a:rPr lang="pl-PL" i="1" dirty="0" err="1" smtClean="0"/>
              <a:t>Practice</a:t>
            </a:r>
            <a:r>
              <a:rPr lang="pl-PL" i="1" dirty="0" smtClean="0"/>
              <a:t>, </a:t>
            </a:r>
            <a:r>
              <a:rPr lang="pl-PL" dirty="0" smtClean="0"/>
              <a:t>2011 (rozdział 3: </a:t>
            </a:r>
            <a:r>
              <a:rPr lang="pl-PL" dirty="0" err="1" smtClean="0"/>
              <a:t>consuming</a:t>
            </a:r>
            <a:r>
              <a:rPr lang="pl-PL" dirty="0" smtClean="0"/>
              <a:t> </a:t>
            </a:r>
            <a:r>
              <a:rPr lang="pl-PL" dirty="0" err="1" smtClean="0"/>
              <a:t>statistical</a:t>
            </a:r>
            <a:r>
              <a:rPr lang="pl-PL" dirty="0" smtClean="0"/>
              <a:t> data oraz appendix B: </a:t>
            </a:r>
            <a:r>
              <a:rPr lang="pl-PL" dirty="0" err="1" smtClean="0"/>
              <a:t>probability</a:t>
            </a:r>
            <a:r>
              <a:rPr lang="pl-PL" dirty="0" smtClean="0"/>
              <a:t> and </a:t>
            </a:r>
            <a:r>
              <a:rPr lang="pl-PL" dirty="0" err="1" smtClean="0"/>
              <a:t>statistics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Itzhak</a:t>
            </a:r>
            <a:r>
              <a:rPr lang="pl-PL" dirty="0" smtClean="0"/>
              <a:t> Gilboa, </a:t>
            </a:r>
            <a:r>
              <a:rPr lang="pl-PL" i="1" dirty="0" err="1" smtClean="0"/>
              <a:t>Rational</a:t>
            </a:r>
            <a:r>
              <a:rPr lang="pl-PL" i="1" dirty="0" smtClean="0"/>
              <a:t> Choice</a:t>
            </a:r>
            <a:r>
              <a:rPr lang="pl-PL" dirty="0" smtClean="0"/>
              <a:t>, 2010 (Rozdział 5: </a:t>
            </a:r>
            <a:r>
              <a:rPr lang="pl-PL" dirty="0" err="1" smtClean="0"/>
              <a:t>Probability</a:t>
            </a:r>
            <a:r>
              <a:rPr lang="pl-PL" dirty="0" smtClean="0"/>
              <a:t> and </a:t>
            </a:r>
            <a:r>
              <a:rPr lang="pl-PL" dirty="0" err="1" smtClean="0"/>
              <a:t>statistics</a:t>
            </a:r>
            <a:r>
              <a:rPr lang="pl-PL" dirty="0" smtClean="0"/>
              <a:t>)</a:t>
            </a:r>
          </a:p>
          <a:p>
            <a:pPr>
              <a:buNone/>
            </a:pPr>
            <a:r>
              <a:rPr lang="pl-PL" dirty="0" smtClean="0"/>
              <a:t>Statystyka a manipulacja</a:t>
            </a:r>
          </a:p>
          <a:p>
            <a:r>
              <a:rPr lang="pl-PL" dirty="0" smtClean="0"/>
              <a:t>Joel Best , </a:t>
            </a:r>
            <a:r>
              <a:rPr lang="pl-PL" i="1" dirty="0" err="1" smtClean="0"/>
              <a:t>Damned</a:t>
            </a:r>
            <a:r>
              <a:rPr lang="pl-PL" i="1" dirty="0" smtClean="0"/>
              <a:t> </a:t>
            </a:r>
            <a:r>
              <a:rPr lang="pl-PL" i="1" dirty="0" err="1" smtClean="0"/>
              <a:t>lies</a:t>
            </a:r>
            <a:r>
              <a:rPr lang="pl-PL" i="1" dirty="0" smtClean="0"/>
              <a:t> and </a:t>
            </a:r>
            <a:r>
              <a:rPr lang="pl-PL" i="1" dirty="0" err="1" smtClean="0"/>
              <a:t>statistics</a:t>
            </a:r>
            <a:r>
              <a:rPr lang="pl-PL" i="1" dirty="0" smtClean="0"/>
              <a:t>: </a:t>
            </a:r>
            <a:r>
              <a:rPr lang="pl-PL" i="1" dirty="0" err="1" smtClean="0"/>
              <a:t>Untangling</a:t>
            </a:r>
            <a:r>
              <a:rPr lang="pl-PL" i="1" dirty="0" smtClean="0"/>
              <a:t> </a:t>
            </a:r>
            <a:r>
              <a:rPr lang="pl-PL" i="1" dirty="0" err="1" smtClean="0"/>
              <a:t>numbers</a:t>
            </a:r>
            <a:r>
              <a:rPr lang="pl-PL" i="1" dirty="0" smtClean="0"/>
              <a:t> </a:t>
            </a:r>
            <a:r>
              <a:rPr lang="pl-PL" i="1" dirty="0" err="1" smtClean="0"/>
              <a:t>from</a:t>
            </a:r>
            <a:r>
              <a:rPr lang="pl-PL" i="1" dirty="0" smtClean="0"/>
              <a:t> </a:t>
            </a:r>
            <a:r>
              <a:rPr lang="pl-PL" i="1" dirty="0" err="1" smtClean="0"/>
              <a:t>the</a:t>
            </a:r>
            <a:r>
              <a:rPr lang="pl-PL" i="1" dirty="0" smtClean="0"/>
              <a:t> media, </a:t>
            </a:r>
            <a:r>
              <a:rPr lang="pl-PL" i="1" dirty="0" err="1" smtClean="0"/>
              <a:t>politicians</a:t>
            </a:r>
            <a:r>
              <a:rPr lang="pl-PL" i="1" dirty="0" smtClean="0"/>
              <a:t>, and </a:t>
            </a:r>
            <a:r>
              <a:rPr lang="pl-PL" i="1" dirty="0" err="1" smtClean="0"/>
              <a:t>activists</a:t>
            </a:r>
            <a:r>
              <a:rPr lang="pl-PL" i="1" dirty="0" smtClean="0"/>
              <a:t>, </a:t>
            </a:r>
            <a:r>
              <a:rPr lang="pl-PL" dirty="0" smtClean="0"/>
              <a:t>2001</a:t>
            </a:r>
            <a:endParaRPr lang="pl-PL" i="1" dirty="0" smtClean="0"/>
          </a:p>
          <a:p>
            <a:r>
              <a:rPr lang="pl-PL" dirty="0" err="1" smtClean="0"/>
              <a:t>Darrel</a:t>
            </a:r>
            <a:r>
              <a:rPr lang="pl-PL" dirty="0" smtClean="0"/>
              <a:t> </a:t>
            </a:r>
            <a:r>
              <a:rPr lang="pl-PL" dirty="0" err="1" smtClean="0"/>
              <a:t>Huff</a:t>
            </a:r>
            <a:r>
              <a:rPr lang="pl-PL" dirty="0" smtClean="0"/>
              <a:t>, </a:t>
            </a:r>
            <a:r>
              <a:rPr lang="pl-PL" i="1" dirty="0" smtClean="0"/>
              <a:t>How to </a:t>
            </a:r>
            <a:r>
              <a:rPr lang="pl-PL" i="1" dirty="0" err="1" smtClean="0"/>
              <a:t>lie</a:t>
            </a:r>
            <a:r>
              <a:rPr lang="pl-PL" i="1" dirty="0" smtClean="0"/>
              <a:t> with </a:t>
            </a:r>
            <a:r>
              <a:rPr lang="pl-PL" i="1" dirty="0" err="1" smtClean="0"/>
              <a:t>statistics</a:t>
            </a:r>
            <a:r>
              <a:rPr lang="pl-PL" i="1" dirty="0" smtClean="0"/>
              <a:t>, </a:t>
            </a:r>
            <a:r>
              <a:rPr lang="pl-PL" dirty="0" smtClean="0"/>
              <a:t>1954</a:t>
            </a:r>
          </a:p>
          <a:p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www.statisticsdonewrong.com</a:t>
            </a:r>
            <a:endParaRPr lang="pl-PL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a) Prawdopodobieństwo musi być nieujemne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Rozważmy zakład na jakieś zdarzenie A:</a:t>
            </a:r>
          </a:p>
          <a:p>
            <a:pPr lvl="1"/>
            <a:r>
              <a:rPr lang="pl-PL" sz="1800" dirty="0" smtClean="0"/>
              <a:t>Wypłaca 1, jeśli zajdzie A</a:t>
            </a:r>
          </a:p>
          <a:p>
            <a:pPr lvl="1"/>
            <a:r>
              <a:rPr lang="pl-PL" sz="1800" dirty="0" smtClean="0"/>
              <a:t>Wypłaca 0, jeśli nie zajdzie A</a:t>
            </a:r>
          </a:p>
          <a:p>
            <a:r>
              <a:rPr lang="pl-PL" sz="2000" dirty="0" smtClean="0"/>
              <a:t>Ty wyznaczasz cenę za ten zakład p</a:t>
            </a:r>
          </a:p>
          <a:p>
            <a:r>
              <a:rPr lang="pl-PL" sz="2000" dirty="0" smtClean="0"/>
              <a:t>Przypuśćmy, że </a:t>
            </a:r>
            <a:r>
              <a:rPr lang="pl-PL" sz="2000" b="1" dirty="0" smtClean="0"/>
              <a:t>p jest ujemne </a:t>
            </a:r>
            <a:r>
              <a:rPr lang="pl-PL" sz="2000" dirty="0" smtClean="0"/>
              <a:t>wbrew postulatowi</a:t>
            </a:r>
          </a:p>
          <a:p>
            <a:r>
              <a:rPr lang="pl-PL" sz="2000" dirty="0" smtClean="0"/>
              <a:t>Wówczas bukmacher </a:t>
            </a:r>
            <a:r>
              <a:rPr lang="pl-PL" sz="2000" b="1" dirty="0" smtClean="0"/>
              <a:t>kupiłby</a:t>
            </a:r>
            <a:r>
              <a:rPr lang="pl-PL" sz="2000" dirty="0" smtClean="0"/>
              <a:t> od Ciebie ten zakład za tą cenę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A zatem tracisz niezależnie od wszystkiego (zakład holenderski)</a:t>
            </a:r>
          </a:p>
          <a:p>
            <a:r>
              <a:rPr lang="pl-PL" sz="2000" dirty="0" smtClean="0"/>
              <a:t>Taka sytuacja byłaby niemożliwa, jeśli </a:t>
            </a:r>
            <a:r>
              <a:rPr lang="pl-PL" sz="2000" b="1" dirty="0" smtClean="0">
                <a:solidFill>
                  <a:srgbClr val="FF0000"/>
                </a:solidFill>
              </a:rPr>
              <a:t>p</a:t>
            </a:r>
            <a:r>
              <a:rPr lang="pl-PL" sz="2000" b="1" dirty="0" smtClean="0">
                <a:solidFill>
                  <a:srgbClr val="FF0000"/>
                </a:solidFill>
                <a:latin typeface="Arial"/>
                <a:cs typeface="Arial"/>
              </a:rPr>
              <a:t>≥0</a:t>
            </a:r>
            <a:r>
              <a:rPr lang="pl-PL" sz="2000" dirty="0" smtClean="0"/>
              <a:t> </a:t>
            </a:r>
            <a:endParaRPr lang="pl-PL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03648" y="3645024"/>
          <a:ext cx="5976665" cy="5486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257221"/>
                <a:gridCol w="1859722"/>
                <a:gridCol w="185972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/>
                        <a:t>Zdarzenie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bg1"/>
                          </a:solidFill>
                          <a:latin typeface="Czcionka tekstu podstawowego"/>
                        </a:rPr>
                        <a:t>¬</a:t>
                      </a:r>
                      <a:r>
                        <a:rPr lang="pl-PL" sz="1800" u="none" strike="noStrike" dirty="0" smtClean="0"/>
                        <a:t> </a:t>
                      </a:r>
                      <a:r>
                        <a:rPr lang="pl-PL" sz="1800" u="none" strike="noStrike" dirty="0"/>
                        <a:t>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Twoja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wypłata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dirty="0" smtClean="0"/>
                        <a:t>p-1&lt;0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 smtClean="0"/>
                        <a:t>p&lt;0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b) Prawdopodobieństwo zdarzenia pewnego wynosi 1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Rozważmy zakład na zdarzenie pewne </a:t>
            </a:r>
            <a:r>
              <a:rPr lang="el-GR" sz="2000" dirty="0" smtClean="0"/>
              <a:t>Ω</a:t>
            </a:r>
            <a:endParaRPr lang="pl-PL" sz="2000" dirty="0" smtClean="0"/>
          </a:p>
          <a:p>
            <a:r>
              <a:rPr lang="pl-PL" sz="2000" dirty="0" smtClean="0"/>
              <a:t>Ty wyznaczasz cenę za ten zakład p</a:t>
            </a:r>
          </a:p>
          <a:p>
            <a:r>
              <a:rPr lang="pl-PL" sz="2000" dirty="0" smtClean="0"/>
              <a:t>Przypuśćmy, że </a:t>
            </a:r>
            <a:r>
              <a:rPr lang="pl-PL" sz="2000" b="1" dirty="0" smtClean="0"/>
              <a:t>p jest większe niż 1</a:t>
            </a:r>
            <a:r>
              <a:rPr lang="pl-PL" sz="2000" dirty="0" smtClean="0"/>
              <a:t> wbrew postulatowi</a:t>
            </a:r>
            <a:endParaRPr lang="pl-PL" sz="2000" b="1" dirty="0" smtClean="0"/>
          </a:p>
          <a:p>
            <a:r>
              <a:rPr lang="pl-PL" sz="2000" dirty="0" smtClean="0"/>
              <a:t>Wówczas bukmacher </a:t>
            </a:r>
            <a:r>
              <a:rPr lang="pl-PL" sz="2000" b="1" dirty="0" smtClean="0"/>
              <a:t>sprzedałby</a:t>
            </a:r>
            <a:r>
              <a:rPr lang="pl-PL" sz="2000" dirty="0" smtClean="0"/>
              <a:t> Tobie ten zakład za tą cenę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A jeśli </a:t>
            </a:r>
            <a:r>
              <a:rPr lang="pl-PL" sz="2000" b="1" dirty="0" smtClean="0"/>
              <a:t>p byłoby mniejsze od 1</a:t>
            </a:r>
            <a:r>
              <a:rPr lang="pl-PL" sz="2000" dirty="0" smtClean="0"/>
              <a:t>, wówczas bukmacher chciałby </a:t>
            </a:r>
            <a:r>
              <a:rPr lang="pl-PL" sz="2000" b="1" dirty="0" smtClean="0"/>
              <a:t>kupić </a:t>
            </a:r>
            <a:r>
              <a:rPr lang="pl-PL" sz="2000" dirty="0" smtClean="0"/>
              <a:t>od Ciebie: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Zakład holenderski tego typu nie byłby możliwy tylko wówczas, gdy </a:t>
            </a:r>
            <a:r>
              <a:rPr lang="pl-PL" sz="2000" b="1" dirty="0" smtClean="0">
                <a:solidFill>
                  <a:srgbClr val="FF0000"/>
                </a:solidFill>
              </a:rPr>
              <a:t>p</a:t>
            </a:r>
            <a:r>
              <a:rPr lang="pl-PL" sz="2000" b="1" dirty="0" smtClean="0">
                <a:solidFill>
                  <a:srgbClr val="FF0000"/>
                </a:solidFill>
                <a:latin typeface="Arial"/>
                <a:cs typeface="Arial"/>
              </a:rPr>
              <a:t>=1</a:t>
            </a:r>
            <a:endParaRPr lang="pl-PL" sz="20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111241" y="2924944"/>
          <a:ext cx="4116943" cy="5486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257221"/>
                <a:gridCol w="185972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/>
                        <a:t>Zdarzenie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Ω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Twoja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wypłata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dirty="0" smtClean="0"/>
                        <a:t>1-p&lt;0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23728" y="4509120"/>
          <a:ext cx="4116943" cy="5486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257221"/>
                <a:gridCol w="185972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/>
                        <a:t>Zdarzenie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Ω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Twoja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wypłata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dirty="0" smtClean="0"/>
                        <a:t>p-1&lt;0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c) Prawdopodobieństwo sumy rozłącznych zdarzeń jest równe sumie tych prawdopodobieństw</a:t>
            </a:r>
            <a:endParaRPr lang="pl-PL" sz="2400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Rozważmy zakłady na zdarzenia A, B i </a:t>
            </a:r>
            <a:r>
              <a:rPr lang="pl-PL" sz="1800" dirty="0" err="1" smtClean="0"/>
              <a:t>A</a:t>
            </a:r>
            <a:r>
              <a:rPr lang="pl-PL" sz="1800" dirty="0" err="1" smtClean="0">
                <a:latin typeface="Cambria Math"/>
                <a:ea typeface="Cambria Math"/>
              </a:rPr>
              <a:t>∪</a:t>
            </a:r>
            <a:r>
              <a:rPr lang="pl-PL" sz="1800" dirty="0" err="1" smtClean="0"/>
              <a:t>B</a:t>
            </a:r>
            <a:r>
              <a:rPr lang="pl-PL" sz="1800" dirty="0" smtClean="0"/>
              <a:t>, gdzie </a:t>
            </a:r>
            <a:r>
              <a:rPr lang="pl-PL" sz="1800" dirty="0" err="1" smtClean="0"/>
              <a:t>A</a:t>
            </a:r>
            <a:r>
              <a:rPr lang="pl-PL" sz="1800" dirty="0" err="1" smtClean="0">
                <a:latin typeface="Cambria Math"/>
                <a:ea typeface="Cambria Math"/>
              </a:rPr>
              <a:t>∩</a:t>
            </a:r>
            <a:r>
              <a:rPr lang="pl-PL" sz="1800" dirty="0" err="1" smtClean="0"/>
              <a:t>B=</a:t>
            </a:r>
            <a:r>
              <a:rPr lang="pl-PL" sz="1800" dirty="0" err="1" smtClean="0">
                <a:latin typeface="Cambria Math"/>
                <a:ea typeface="Cambria Math"/>
              </a:rPr>
              <a:t>Ø</a:t>
            </a:r>
            <a:endParaRPr lang="pl-PL" sz="1800" dirty="0" smtClean="0"/>
          </a:p>
          <a:p>
            <a:r>
              <a:rPr lang="pl-PL" sz="1800" dirty="0" smtClean="0"/>
              <a:t>Ty wyznaczasz ceny za te zakłady: </a:t>
            </a:r>
            <a:r>
              <a:rPr lang="pl-PL" sz="1800" dirty="0" err="1" smtClean="0"/>
              <a:t>p</a:t>
            </a:r>
            <a:r>
              <a:rPr lang="pl-PL" sz="1800" baseline="-25000" dirty="0" err="1" smtClean="0"/>
              <a:t>A</a:t>
            </a:r>
            <a:r>
              <a:rPr lang="pl-PL" sz="1800" dirty="0" smtClean="0"/>
              <a:t>, p</a:t>
            </a:r>
            <a:r>
              <a:rPr lang="pl-PL" sz="1800" baseline="-25000" dirty="0" smtClean="0"/>
              <a:t>B</a:t>
            </a:r>
            <a:r>
              <a:rPr lang="pl-PL" sz="1800" dirty="0" smtClean="0"/>
              <a:t> oraz p</a:t>
            </a:r>
            <a:endParaRPr lang="pl-PL" sz="1800" baseline="-25000" dirty="0" smtClean="0"/>
          </a:p>
          <a:p>
            <a:r>
              <a:rPr lang="pl-PL" sz="1800" dirty="0" smtClean="0"/>
              <a:t>Przypuśćmy, że </a:t>
            </a:r>
            <a:r>
              <a:rPr lang="pl-PL" sz="1800" b="1" dirty="0" smtClean="0"/>
              <a:t>p&lt; </a:t>
            </a:r>
            <a:r>
              <a:rPr lang="pl-PL" sz="1800" b="1" dirty="0" err="1" smtClean="0"/>
              <a:t>p</a:t>
            </a:r>
            <a:r>
              <a:rPr lang="pl-PL" sz="1800" b="1" baseline="-25000" dirty="0" err="1" smtClean="0"/>
              <a:t>A</a:t>
            </a:r>
            <a:r>
              <a:rPr lang="pl-PL" sz="1800" b="1" dirty="0" err="1" smtClean="0"/>
              <a:t>+p</a:t>
            </a:r>
            <a:r>
              <a:rPr lang="pl-PL" sz="1800" b="1" baseline="-25000" dirty="0" err="1" smtClean="0"/>
              <a:t>B</a:t>
            </a:r>
            <a:r>
              <a:rPr lang="pl-PL" sz="1800" b="1" dirty="0" smtClean="0"/>
              <a:t> </a:t>
            </a:r>
            <a:r>
              <a:rPr lang="pl-PL" sz="1800" dirty="0" smtClean="0"/>
              <a:t>wbrew postulatowi</a:t>
            </a:r>
            <a:endParaRPr lang="pl-PL" sz="1800" b="1" dirty="0" smtClean="0"/>
          </a:p>
          <a:p>
            <a:r>
              <a:rPr lang="pl-PL" sz="1800" dirty="0" smtClean="0"/>
              <a:t>Wówczas przy tych cenach bukmacher nabyłby od Ciebie taki portfel :</a:t>
            </a:r>
          </a:p>
          <a:p>
            <a:pPr lvl="1"/>
            <a:r>
              <a:rPr lang="pl-PL" sz="1600" b="1" dirty="0" smtClean="0"/>
              <a:t>Kupiłby 1 zakład na </a:t>
            </a:r>
            <a:r>
              <a:rPr lang="pl-PL" sz="1600" b="1" dirty="0" err="1" smtClean="0"/>
              <a:t>A</a:t>
            </a:r>
            <a:r>
              <a:rPr lang="pl-PL" sz="1600" b="1" dirty="0" err="1" smtClean="0">
                <a:latin typeface="Cambria Math"/>
                <a:ea typeface="Cambria Math"/>
              </a:rPr>
              <a:t>∪</a:t>
            </a:r>
            <a:r>
              <a:rPr lang="pl-PL" sz="1600" b="1" dirty="0" err="1" smtClean="0"/>
              <a:t>B</a:t>
            </a:r>
            <a:r>
              <a:rPr lang="pl-PL" sz="1600" dirty="0" smtClean="0"/>
              <a:t>,</a:t>
            </a:r>
          </a:p>
          <a:p>
            <a:pPr lvl="1"/>
            <a:r>
              <a:rPr lang="pl-PL" sz="1600" b="1" dirty="0" smtClean="0"/>
              <a:t>Sprzedałby po jednym zakładzie na A i na B</a:t>
            </a:r>
          </a:p>
          <a:p>
            <a:pPr lvl="1"/>
            <a:endParaRPr lang="pl-PL" sz="1600" dirty="0" smtClean="0"/>
          </a:p>
          <a:p>
            <a:pPr lvl="1"/>
            <a:endParaRPr lang="pl-PL" sz="1600" dirty="0" smtClean="0"/>
          </a:p>
          <a:p>
            <a:pPr lvl="1"/>
            <a:endParaRPr lang="pl-PL" sz="1600" dirty="0" smtClean="0"/>
          </a:p>
          <a:p>
            <a:pPr lvl="1"/>
            <a:endParaRPr lang="pl-PL" sz="1600" dirty="0" smtClean="0"/>
          </a:p>
          <a:p>
            <a:pPr lvl="1"/>
            <a:endParaRPr lang="pl-PL" sz="1600" dirty="0" smtClean="0"/>
          </a:p>
          <a:p>
            <a:pPr lvl="1"/>
            <a:endParaRPr lang="pl-PL" sz="1600" dirty="0" smtClean="0"/>
          </a:p>
          <a:p>
            <a:r>
              <a:rPr lang="pl-PL" sz="1800" dirty="0" smtClean="0"/>
              <a:t>Gdyby z kolei </a:t>
            </a:r>
            <a:r>
              <a:rPr lang="pl-PL" sz="1800" b="1" dirty="0" err="1" smtClean="0"/>
              <a:t>p&gt;p</a:t>
            </a:r>
            <a:r>
              <a:rPr lang="pl-PL" sz="1800" b="1" baseline="-25000" dirty="0" err="1" smtClean="0"/>
              <a:t>A</a:t>
            </a:r>
            <a:r>
              <a:rPr lang="pl-PL" sz="1800" b="1" dirty="0" err="1" smtClean="0"/>
              <a:t>+p</a:t>
            </a:r>
            <a:r>
              <a:rPr lang="pl-PL" sz="1800" b="1" baseline="-25000" dirty="0" err="1" smtClean="0"/>
              <a:t>B</a:t>
            </a:r>
            <a:r>
              <a:rPr lang="pl-PL" sz="1800" dirty="0" smtClean="0"/>
              <a:t>, wówczas bukmacher </a:t>
            </a:r>
            <a:r>
              <a:rPr lang="pl-PL" sz="1800" b="1" dirty="0" smtClean="0"/>
              <a:t>sprzedałby zakład na </a:t>
            </a:r>
            <a:r>
              <a:rPr lang="pl-PL" sz="1800" b="1" dirty="0" err="1" smtClean="0"/>
              <a:t>A</a:t>
            </a:r>
            <a:r>
              <a:rPr lang="pl-PL" sz="1800" b="1" dirty="0" err="1" smtClean="0">
                <a:latin typeface="Cambria Math"/>
                <a:ea typeface="Cambria Math"/>
              </a:rPr>
              <a:t>∪</a:t>
            </a:r>
            <a:r>
              <a:rPr lang="pl-PL" sz="1800" b="1" dirty="0" err="1" smtClean="0"/>
              <a:t>B</a:t>
            </a:r>
            <a:r>
              <a:rPr lang="pl-PL" sz="1800" b="1" dirty="0" smtClean="0"/>
              <a:t> i kupiłby po zakładzie na A i na B</a:t>
            </a:r>
            <a:r>
              <a:rPr lang="pl-PL" sz="1800" dirty="0" smtClean="0"/>
              <a:t>, aby znowu osiągając zysk za darmo</a:t>
            </a:r>
          </a:p>
          <a:p>
            <a:r>
              <a:rPr lang="pl-PL" sz="1800" dirty="0" smtClean="0"/>
              <a:t>Zakład holenderski jest niemożliwy tylko wtedy, gdy </a:t>
            </a:r>
            <a:r>
              <a:rPr lang="pl-PL" sz="1800" b="1" dirty="0" smtClean="0">
                <a:solidFill>
                  <a:srgbClr val="FF0000"/>
                </a:solidFill>
              </a:rPr>
              <a:t>p= </a:t>
            </a:r>
            <a:r>
              <a:rPr lang="pl-PL" sz="1800" b="1" dirty="0" err="1" smtClean="0">
                <a:solidFill>
                  <a:srgbClr val="FF0000"/>
                </a:solidFill>
              </a:rPr>
              <a:t>p</a:t>
            </a:r>
            <a:r>
              <a:rPr lang="pl-PL" sz="1800" b="1" baseline="-25000" dirty="0" err="1" smtClean="0">
                <a:solidFill>
                  <a:srgbClr val="FF0000"/>
                </a:solidFill>
              </a:rPr>
              <a:t>A</a:t>
            </a:r>
            <a:r>
              <a:rPr lang="pl-PL" sz="1800" b="1" dirty="0" err="1" smtClean="0">
                <a:solidFill>
                  <a:srgbClr val="FF0000"/>
                </a:solidFill>
              </a:rPr>
              <a:t>+p</a:t>
            </a:r>
            <a:r>
              <a:rPr lang="pl-PL" sz="1800" b="1" baseline="-25000" dirty="0" err="1" smtClean="0">
                <a:solidFill>
                  <a:srgbClr val="FF0000"/>
                </a:solidFill>
              </a:rPr>
              <a:t>B</a:t>
            </a:r>
            <a:endParaRPr lang="pl-PL" sz="1800" b="1" dirty="0" smtClean="0">
              <a:solidFill>
                <a:srgbClr val="FF0000"/>
              </a:solidFill>
            </a:endParaRPr>
          </a:p>
          <a:p>
            <a:endParaRPr lang="pl-PL" sz="2000" dirty="0" smtClean="0"/>
          </a:p>
          <a:p>
            <a:endParaRPr lang="pl-PL" sz="2000" dirty="0" smtClean="0"/>
          </a:p>
          <a:p>
            <a:pPr>
              <a:buNone/>
            </a:pPr>
            <a:endParaRPr lang="pl-PL" sz="2000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9552" y="3356992"/>
          <a:ext cx="7560841" cy="13716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79707"/>
                <a:gridCol w="1179707"/>
                <a:gridCol w="1733809"/>
                <a:gridCol w="1733809"/>
                <a:gridCol w="173380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Zdarzenie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B</a:t>
                      </a:r>
                      <a:endParaRPr lang="pl-PL" sz="1800" b="0" i="0" u="none" strike="noStrike" dirty="0" smtClean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dirty="0" smtClean="0">
                          <a:solidFill>
                            <a:schemeClr val="bg1"/>
                          </a:solidFill>
                          <a:latin typeface="Czcionka tekstu podstawowego"/>
                        </a:rPr>
                        <a:t>¬(</a:t>
                      </a:r>
                      <a:r>
                        <a:rPr lang="pl-PL" sz="1800" b="0" i="0" u="none" strike="noStrike" dirty="0" err="1" smtClean="0">
                          <a:solidFill>
                            <a:schemeClr val="bg1"/>
                          </a:solidFill>
                          <a:latin typeface="Czcionka tekstu podstawowego"/>
                        </a:rPr>
                        <a:t>A</a:t>
                      </a:r>
                      <a:r>
                        <a:rPr lang="pl-PL" sz="1800" b="0" i="0" u="none" strike="noStrike" dirty="0" err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a:t>∪</a:t>
                      </a:r>
                      <a:r>
                        <a:rPr lang="pl-PL" sz="1800" b="0" i="0" u="none" strike="noStrike" dirty="0" err="1" smtClean="0">
                          <a:solidFill>
                            <a:schemeClr val="bg1"/>
                          </a:solidFill>
                          <a:latin typeface="Czcionka tekstu podstawowego"/>
                          <a:ea typeface="+mn-ea"/>
                        </a:rPr>
                        <a:t>B</a:t>
                      </a:r>
                      <a:r>
                        <a:rPr lang="pl-PL" sz="1800" b="0" i="0" u="none" strike="noStrike" dirty="0" smtClean="0">
                          <a:solidFill>
                            <a:schemeClr val="bg1"/>
                          </a:solidFill>
                          <a:latin typeface="Czcionka tekstu podstawowego"/>
                          <a:ea typeface="+mn-ea"/>
                        </a:rPr>
                        <a:t>)</a:t>
                      </a:r>
                      <a:endParaRPr lang="pl-PL" sz="1800" b="0" i="0" u="none" strike="noStrike" dirty="0" smtClean="0">
                        <a:solidFill>
                          <a:schemeClr val="bg1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Twoja WYPŁATA z zakładów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dirty="0" smtClean="0"/>
                        <a:t>na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err="1" smtClean="0"/>
                        <a:t>A</a:t>
                      </a:r>
                      <a:r>
                        <a:rPr lang="pl-PL" sz="1800" dirty="0" err="1" smtClean="0">
                          <a:latin typeface="Cambria Math"/>
                          <a:ea typeface="Cambria Math"/>
                        </a:rPr>
                        <a:t>∪</a:t>
                      </a:r>
                      <a:r>
                        <a:rPr lang="pl-PL" sz="1800" dirty="0" err="1" smtClean="0"/>
                        <a:t>B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baseline="0" dirty="0" smtClean="0"/>
                        <a:t>p-1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 smtClean="0"/>
                        <a:t>p-1</a:t>
                      </a:r>
                      <a:endParaRPr lang="pl-PL" sz="1800" u="none" strike="noStrike" baseline="0" dirty="0" smtClean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 smtClean="0"/>
                        <a:t>p</a:t>
                      </a:r>
                      <a:endParaRPr lang="pl-PL" sz="1800" u="none" strike="noStrike" baseline="0" dirty="0" smtClean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dirty="0" smtClean="0"/>
                        <a:t>na 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baseline="0" dirty="0" smtClean="0"/>
                        <a:t>1-</a:t>
                      </a:r>
                      <a:r>
                        <a:rPr lang="pl-PL" sz="1800" u="none" strike="noStrike" dirty="0" smtClean="0"/>
                        <a:t>p</a:t>
                      </a:r>
                      <a:r>
                        <a:rPr lang="pl-PL" sz="1800" u="none" strike="noStrike" baseline="-25000" dirty="0" smtClean="0"/>
                        <a:t>A</a:t>
                      </a:r>
                      <a:endParaRPr lang="pl-PL" sz="1800" u="none" strike="noStrike" baseline="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dirty="0" err="1" smtClean="0"/>
                        <a:t>-p</a:t>
                      </a:r>
                      <a:r>
                        <a:rPr lang="pl-PL" sz="1800" u="none" strike="noStrike" baseline="-25000" dirty="0" smtClean="0"/>
                        <a:t>A</a:t>
                      </a:r>
                      <a:endParaRPr lang="pl-PL" sz="1800" u="none" strike="noStrike" baseline="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dirty="0" err="1" smtClean="0"/>
                        <a:t>-p</a:t>
                      </a:r>
                      <a:r>
                        <a:rPr lang="pl-PL" sz="1800" u="none" strike="noStrike" baseline="-25000" dirty="0" smtClean="0"/>
                        <a:t>A</a:t>
                      </a:r>
                      <a:endParaRPr lang="pl-PL" sz="1800" u="none" strike="noStrike" baseline="0" dirty="0" smtClean="0"/>
                    </a:p>
                  </a:txBody>
                  <a:tcPr marL="0" marR="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na B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dirty="0" smtClean="0">
                          <a:solidFill>
                            <a:schemeClr val="bg1"/>
                          </a:solidFill>
                        </a:rPr>
                        <a:t>-p</a:t>
                      </a:r>
                      <a:r>
                        <a:rPr lang="pl-PL" sz="1800" u="none" strike="noStrike" baseline="-250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pl-PL" sz="1800" u="none" strike="noStrike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dirty="0" smtClean="0">
                          <a:solidFill>
                            <a:schemeClr val="bg1"/>
                          </a:solidFill>
                        </a:rPr>
                        <a:t>1-p</a:t>
                      </a:r>
                      <a:r>
                        <a:rPr lang="pl-PL" sz="1800" u="none" strike="noStrike" baseline="-250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pl-PL" sz="1800" u="none" strike="noStrike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dirty="0" smtClean="0">
                          <a:solidFill>
                            <a:schemeClr val="bg1"/>
                          </a:solidFill>
                        </a:rPr>
                        <a:t>-p</a:t>
                      </a:r>
                      <a:r>
                        <a:rPr lang="pl-PL" sz="1800" u="none" strike="noStrike" baseline="-250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pl-PL" sz="1800" u="none" strike="noStrike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Łącznie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baseline="0" dirty="0" smtClean="0"/>
                        <a:t>p-(</a:t>
                      </a:r>
                      <a:r>
                        <a:rPr lang="pl-PL" sz="1800" u="none" strike="noStrike" dirty="0" err="1" smtClean="0"/>
                        <a:t>p</a:t>
                      </a:r>
                      <a:r>
                        <a:rPr lang="pl-PL" sz="1800" u="none" strike="noStrike" baseline="-25000" dirty="0" err="1" smtClean="0"/>
                        <a:t>A</a:t>
                      </a:r>
                      <a:r>
                        <a:rPr lang="pl-PL" sz="1800" u="none" strike="noStrike" baseline="0" dirty="0" err="1" smtClean="0"/>
                        <a:t>+</a:t>
                      </a:r>
                      <a:r>
                        <a:rPr lang="pl-PL" sz="1800" u="none" strike="noStrike" dirty="0" err="1" smtClean="0"/>
                        <a:t>p</a:t>
                      </a:r>
                      <a:r>
                        <a:rPr lang="pl-PL" sz="1800" u="none" strike="noStrike" baseline="-25000" dirty="0" err="1" smtClean="0"/>
                        <a:t>B</a:t>
                      </a:r>
                      <a:r>
                        <a:rPr lang="pl-PL" sz="1800" u="none" strike="noStrike" baseline="0" dirty="0" smtClean="0"/>
                        <a:t>)&lt;0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baseline="0" dirty="0" smtClean="0"/>
                        <a:t>p-(</a:t>
                      </a:r>
                      <a:r>
                        <a:rPr lang="pl-PL" sz="1800" u="none" strike="noStrike" dirty="0" err="1" smtClean="0"/>
                        <a:t>p</a:t>
                      </a:r>
                      <a:r>
                        <a:rPr lang="pl-PL" sz="1800" u="none" strike="noStrike" baseline="-25000" dirty="0" err="1" smtClean="0"/>
                        <a:t>A</a:t>
                      </a:r>
                      <a:r>
                        <a:rPr lang="pl-PL" sz="1800" u="none" strike="noStrike" baseline="0" dirty="0" err="1" smtClean="0"/>
                        <a:t>+</a:t>
                      </a:r>
                      <a:r>
                        <a:rPr lang="pl-PL" sz="1800" u="none" strike="noStrike" dirty="0" err="1" smtClean="0"/>
                        <a:t>p</a:t>
                      </a:r>
                      <a:r>
                        <a:rPr lang="pl-PL" sz="1800" u="none" strike="noStrike" baseline="-25000" dirty="0" err="1" smtClean="0"/>
                        <a:t>B</a:t>
                      </a:r>
                      <a:r>
                        <a:rPr lang="pl-PL" sz="1800" u="none" strike="noStrike" baseline="0" dirty="0" smtClean="0"/>
                        <a:t>)&lt;0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baseline="0" dirty="0" smtClean="0"/>
                        <a:t>p-(</a:t>
                      </a:r>
                      <a:r>
                        <a:rPr lang="pl-PL" sz="1800" u="none" strike="noStrike" dirty="0" err="1" smtClean="0"/>
                        <a:t>p</a:t>
                      </a:r>
                      <a:r>
                        <a:rPr lang="pl-PL" sz="1800" u="none" strike="noStrike" baseline="-25000" dirty="0" err="1" smtClean="0"/>
                        <a:t>A</a:t>
                      </a:r>
                      <a:r>
                        <a:rPr lang="pl-PL" sz="1800" u="none" strike="noStrike" baseline="0" dirty="0" err="1" smtClean="0"/>
                        <a:t>+</a:t>
                      </a:r>
                      <a:r>
                        <a:rPr lang="pl-PL" sz="1800" u="none" strike="noStrike" dirty="0" err="1" smtClean="0"/>
                        <a:t>p</a:t>
                      </a:r>
                      <a:r>
                        <a:rPr lang="pl-PL" sz="1800" u="none" strike="noStrike" baseline="-25000" dirty="0" err="1" smtClean="0"/>
                        <a:t>B</a:t>
                      </a:r>
                      <a:r>
                        <a:rPr lang="pl-PL" sz="1800" u="none" strike="noStrike" baseline="0" dirty="0" smtClean="0"/>
                        <a:t>)&lt;0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d) Prawdopodobieństwo warunkowe</a:t>
            </a:r>
            <a:endParaRPr lang="pl-PL" sz="2400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Rozważmy zakłady na zdarzenia </a:t>
            </a:r>
            <a:r>
              <a:rPr lang="pl-PL" sz="1800" dirty="0" err="1" smtClean="0"/>
              <a:t>A</a:t>
            </a:r>
            <a:r>
              <a:rPr lang="pl-PL" sz="1800" dirty="0" err="1" smtClean="0">
                <a:latin typeface="Cambria Math"/>
                <a:ea typeface="Cambria Math"/>
              </a:rPr>
              <a:t>∩</a:t>
            </a:r>
            <a:r>
              <a:rPr lang="pl-PL" sz="1800" dirty="0" err="1" smtClean="0"/>
              <a:t>B</a:t>
            </a:r>
            <a:r>
              <a:rPr lang="pl-PL" sz="1800" dirty="0" smtClean="0"/>
              <a:t>, B i </a:t>
            </a:r>
            <a:r>
              <a:rPr lang="pl-PL" sz="1800" dirty="0" err="1" smtClean="0"/>
              <a:t>A|B</a:t>
            </a:r>
            <a:endParaRPr lang="pl-PL" sz="1800" dirty="0" smtClean="0"/>
          </a:p>
          <a:p>
            <a:r>
              <a:rPr lang="pl-PL" sz="1800" dirty="0" smtClean="0"/>
              <a:t>Ty wyznaczasz ceny za te zakłady: </a:t>
            </a:r>
            <a:r>
              <a:rPr lang="pl-PL" sz="1800" dirty="0" err="1" smtClean="0"/>
              <a:t>p</a:t>
            </a:r>
            <a:r>
              <a:rPr lang="pl-PL" sz="1800" baseline="-25000" dirty="0" err="1" smtClean="0"/>
              <a:t>AB</a:t>
            </a:r>
            <a:r>
              <a:rPr lang="pl-PL" sz="1800" dirty="0" smtClean="0"/>
              <a:t>, p</a:t>
            </a:r>
            <a:r>
              <a:rPr lang="pl-PL" sz="1800" baseline="-25000" dirty="0" smtClean="0"/>
              <a:t>B</a:t>
            </a:r>
            <a:r>
              <a:rPr lang="pl-PL" sz="1800" dirty="0" smtClean="0"/>
              <a:t> oraz p</a:t>
            </a:r>
            <a:endParaRPr lang="pl-PL" sz="1800" baseline="-25000" dirty="0" smtClean="0"/>
          </a:p>
          <a:p>
            <a:r>
              <a:rPr lang="pl-PL" sz="1800" dirty="0" smtClean="0"/>
              <a:t>Przypuśćmy, że </a:t>
            </a:r>
            <a:r>
              <a:rPr lang="pl-PL" sz="1800" b="1" dirty="0" err="1" smtClean="0"/>
              <a:t>p&gt;p</a:t>
            </a:r>
            <a:r>
              <a:rPr lang="pl-PL" sz="1800" b="1" baseline="-25000" dirty="0" err="1" smtClean="0"/>
              <a:t>AB</a:t>
            </a:r>
            <a:r>
              <a:rPr lang="pl-PL" sz="1800" b="1" dirty="0" smtClean="0"/>
              <a:t>/p</a:t>
            </a:r>
            <a:r>
              <a:rPr lang="pl-PL" sz="1800" b="1" baseline="-25000" dirty="0" smtClean="0"/>
              <a:t>B</a:t>
            </a:r>
            <a:r>
              <a:rPr lang="pl-PL" sz="1800" dirty="0" smtClean="0"/>
              <a:t> wbrew postulatowi</a:t>
            </a:r>
          </a:p>
          <a:p>
            <a:r>
              <a:rPr lang="pl-PL" sz="1800" dirty="0" smtClean="0"/>
              <a:t>Wówczas przy tych cenach bukmacher nabyłby od Ciebie taki portfel zakładów:</a:t>
            </a:r>
          </a:p>
          <a:p>
            <a:pPr lvl="1"/>
            <a:r>
              <a:rPr lang="pl-PL" sz="1600" b="1" dirty="0" smtClean="0"/>
              <a:t>Sprzedałby 1 zakład na </a:t>
            </a:r>
            <a:r>
              <a:rPr lang="pl-PL" sz="1600" b="1" dirty="0" err="1" smtClean="0"/>
              <a:t>A</a:t>
            </a:r>
            <a:r>
              <a:rPr lang="pl-PL" sz="1600" b="1" dirty="0" err="1" smtClean="0">
                <a:latin typeface="Cambria Math"/>
                <a:ea typeface="Cambria Math"/>
              </a:rPr>
              <a:t>|</a:t>
            </a:r>
            <a:r>
              <a:rPr lang="pl-PL" sz="1600" b="1" dirty="0" err="1" smtClean="0"/>
              <a:t>B</a:t>
            </a:r>
            <a:r>
              <a:rPr lang="pl-PL" sz="1600" b="1" dirty="0" smtClean="0"/>
              <a:t> oraz p jednostek zakładu na B</a:t>
            </a:r>
          </a:p>
          <a:p>
            <a:pPr lvl="1"/>
            <a:r>
              <a:rPr lang="pl-PL" sz="1600" b="1" dirty="0" smtClean="0"/>
              <a:t>Kupiłby 1 zakład na </a:t>
            </a:r>
            <a:r>
              <a:rPr lang="pl-PL" sz="1600" b="1" dirty="0" err="1" smtClean="0"/>
              <a:t>A</a:t>
            </a:r>
            <a:r>
              <a:rPr lang="pl-PL" sz="1600" b="1" dirty="0" err="1" smtClean="0">
                <a:latin typeface="Cambria Math"/>
                <a:ea typeface="Cambria Math"/>
              </a:rPr>
              <a:t>∩</a:t>
            </a:r>
            <a:r>
              <a:rPr lang="pl-PL" sz="1600" b="1" dirty="0" err="1" smtClean="0"/>
              <a:t>B</a:t>
            </a:r>
            <a:endParaRPr lang="pl-PL" sz="1600" b="1" dirty="0" smtClean="0"/>
          </a:p>
          <a:p>
            <a:pPr lvl="1"/>
            <a:endParaRPr lang="pl-PL" sz="1600" dirty="0" smtClean="0"/>
          </a:p>
          <a:p>
            <a:pPr lvl="1"/>
            <a:endParaRPr lang="pl-PL" sz="1600" dirty="0" smtClean="0"/>
          </a:p>
          <a:p>
            <a:pPr lvl="1"/>
            <a:endParaRPr lang="pl-PL" sz="1600" dirty="0" smtClean="0"/>
          </a:p>
          <a:p>
            <a:pPr lvl="1"/>
            <a:endParaRPr lang="pl-PL" sz="1600" dirty="0" smtClean="0"/>
          </a:p>
          <a:p>
            <a:pPr lvl="1"/>
            <a:endParaRPr lang="pl-PL" sz="1600" dirty="0" smtClean="0"/>
          </a:p>
          <a:p>
            <a:pPr lvl="1"/>
            <a:endParaRPr lang="pl-PL" sz="1600" dirty="0" smtClean="0"/>
          </a:p>
          <a:p>
            <a:r>
              <a:rPr lang="pl-PL" sz="1800" dirty="0" smtClean="0"/>
              <a:t>Gdyby z kolei </a:t>
            </a:r>
            <a:r>
              <a:rPr lang="pl-PL" sz="1800" b="1" dirty="0" err="1" smtClean="0"/>
              <a:t>p&lt;p</a:t>
            </a:r>
            <a:r>
              <a:rPr lang="pl-PL" sz="1800" b="1" baseline="-25000" dirty="0" err="1" smtClean="0"/>
              <a:t>AB</a:t>
            </a:r>
            <a:r>
              <a:rPr lang="pl-PL" sz="1800" b="1" dirty="0" smtClean="0"/>
              <a:t>/p</a:t>
            </a:r>
            <a:r>
              <a:rPr lang="pl-PL" sz="1800" b="1" baseline="-25000" dirty="0" smtClean="0"/>
              <a:t>B</a:t>
            </a:r>
            <a:r>
              <a:rPr lang="pl-PL" sz="1800" dirty="0" smtClean="0"/>
              <a:t>, wtedy bukmacher </a:t>
            </a:r>
            <a:r>
              <a:rPr lang="pl-PL" sz="1800" b="1" dirty="0" smtClean="0"/>
              <a:t>sprzedałby zakład na </a:t>
            </a:r>
            <a:r>
              <a:rPr lang="pl-PL" sz="1800" b="1" dirty="0" err="1" smtClean="0"/>
              <a:t>A</a:t>
            </a:r>
            <a:r>
              <a:rPr lang="pl-PL" sz="1800" b="1" dirty="0" err="1" smtClean="0">
                <a:latin typeface="Cambria Math"/>
                <a:ea typeface="Cambria Math"/>
              </a:rPr>
              <a:t>|</a:t>
            </a:r>
            <a:r>
              <a:rPr lang="pl-PL" sz="1800" b="1" dirty="0" err="1" smtClean="0"/>
              <a:t>B</a:t>
            </a:r>
            <a:r>
              <a:rPr lang="pl-PL" sz="1800" b="1" dirty="0" smtClean="0"/>
              <a:t>  i p jednostek zakładu na B i kupiłby 1 zakład na </a:t>
            </a:r>
            <a:r>
              <a:rPr lang="pl-PL" sz="1800" b="1" dirty="0" err="1" smtClean="0"/>
              <a:t>A</a:t>
            </a:r>
            <a:r>
              <a:rPr lang="pl-PL" sz="1800" b="1" dirty="0" err="1" smtClean="0">
                <a:latin typeface="Cambria Math"/>
                <a:ea typeface="Cambria Math"/>
              </a:rPr>
              <a:t>∩</a:t>
            </a:r>
            <a:r>
              <a:rPr lang="pl-PL" sz="1800" b="1" dirty="0" err="1" smtClean="0"/>
              <a:t>B</a:t>
            </a:r>
            <a:r>
              <a:rPr lang="pl-PL" sz="1800" dirty="0" smtClean="0"/>
              <a:t>, aby osiągnąć pewny zysk </a:t>
            </a:r>
          </a:p>
          <a:p>
            <a:r>
              <a:rPr lang="pl-PL" sz="1800" dirty="0" smtClean="0"/>
              <a:t>Zakład holenderski jest niemożliwy tylko wtedy, gdy </a:t>
            </a:r>
            <a:r>
              <a:rPr lang="pl-PL" sz="1800" b="1" dirty="0" err="1" smtClean="0">
                <a:solidFill>
                  <a:srgbClr val="FF0000"/>
                </a:solidFill>
              </a:rPr>
              <a:t>p=p</a:t>
            </a:r>
            <a:r>
              <a:rPr lang="pl-PL" sz="1800" b="1" baseline="-25000" dirty="0" err="1" smtClean="0">
                <a:solidFill>
                  <a:srgbClr val="FF0000"/>
                </a:solidFill>
              </a:rPr>
              <a:t>AB</a:t>
            </a:r>
            <a:r>
              <a:rPr lang="pl-PL" sz="1800" b="1" dirty="0" smtClean="0">
                <a:solidFill>
                  <a:srgbClr val="FF0000"/>
                </a:solidFill>
              </a:rPr>
              <a:t>/p</a:t>
            </a:r>
            <a:r>
              <a:rPr lang="pl-PL" sz="1800" b="1" baseline="-25000" dirty="0" smtClean="0">
                <a:solidFill>
                  <a:srgbClr val="FF0000"/>
                </a:solidFill>
              </a:rPr>
              <a:t>B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pPr>
              <a:buNone/>
            </a:pPr>
            <a:endParaRPr lang="pl-PL" sz="2000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9552" y="3356992"/>
          <a:ext cx="7560841" cy="13716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79707"/>
                <a:gridCol w="1179707"/>
                <a:gridCol w="1733809"/>
                <a:gridCol w="1733809"/>
                <a:gridCol w="173380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Zdarzenie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 err="1" smtClean="0"/>
                        <a:t>A</a:t>
                      </a:r>
                      <a:r>
                        <a:rPr lang="pl-PL" sz="1800" u="none" strike="noStrike" dirty="0" err="1" smtClean="0">
                          <a:latin typeface="Cambria Math"/>
                          <a:ea typeface="Cambria Math"/>
                        </a:rPr>
                        <a:t>∩</a:t>
                      </a:r>
                      <a:r>
                        <a:rPr lang="pl-PL" sz="1800" u="none" strike="noStrike" dirty="0" err="1" smtClean="0">
                          <a:latin typeface="+mn-lt"/>
                          <a:ea typeface="+mn-ea"/>
                        </a:rPr>
                        <a:t>B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 smtClean="0"/>
                        <a:t>¬</a:t>
                      </a:r>
                      <a:r>
                        <a:rPr lang="pl-PL" sz="1800" u="none" strike="noStrike" dirty="0" err="1" smtClean="0"/>
                        <a:t>A</a:t>
                      </a:r>
                      <a:r>
                        <a:rPr lang="pl-PL" sz="1800" u="none" strike="noStrike" dirty="0" err="1" smtClean="0">
                          <a:latin typeface="Cambria Math"/>
                          <a:ea typeface="Cambria Math"/>
                        </a:rPr>
                        <a:t>∩</a:t>
                      </a:r>
                      <a:r>
                        <a:rPr lang="pl-PL" sz="1800" u="none" strike="noStrike" dirty="0" err="1" smtClean="0">
                          <a:latin typeface="+mn-lt"/>
                          <a:ea typeface="+mn-ea"/>
                        </a:rPr>
                        <a:t>B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dirty="0" smtClean="0">
                          <a:solidFill>
                            <a:schemeClr val="bg1"/>
                          </a:solidFill>
                          <a:latin typeface="Czcionka tekstu podstawowego"/>
                        </a:rPr>
                        <a:t>¬</a:t>
                      </a:r>
                      <a:r>
                        <a:rPr lang="pl-PL" sz="1800" b="0" i="0" u="none" strike="noStrike" dirty="0" smtClean="0">
                          <a:solidFill>
                            <a:schemeClr val="bg1"/>
                          </a:solidFill>
                          <a:latin typeface="Czcionka tekstu podstawowego"/>
                          <a:ea typeface="+mn-ea"/>
                        </a:rPr>
                        <a:t>B</a:t>
                      </a:r>
                      <a:endParaRPr lang="pl-PL" sz="1800" b="0" i="0" u="none" strike="noStrike" dirty="0" smtClean="0">
                        <a:solidFill>
                          <a:schemeClr val="bg1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Twoja WYPŁATA z zakładów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dirty="0" smtClean="0"/>
                        <a:t>na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err="1" smtClean="0"/>
                        <a:t>A</a:t>
                      </a:r>
                      <a:r>
                        <a:rPr lang="pl-PL" sz="1800" u="none" strike="noStrike" dirty="0" err="1" smtClean="0">
                          <a:latin typeface="Cambria Math"/>
                          <a:ea typeface="Cambria Math"/>
                        </a:rPr>
                        <a:t>|</a:t>
                      </a:r>
                      <a:r>
                        <a:rPr lang="pl-PL" sz="1800" dirty="0" err="1" smtClean="0"/>
                        <a:t>B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baseline="0" dirty="0" smtClean="0"/>
                        <a:t>1-p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baseline="0" dirty="0" smtClean="0"/>
                        <a:t>-p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baseline="0" dirty="0" smtClean="0"/>
                        <a:t>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dirty="0" smtClean="0"/>
                        <a:t>na p jedn. B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baseline="0" dirty="0" smtClean="0"/>
                        <a:t>p(1-p</a:t>
                      </a:r>
                      <a:r>
                        <a:rPr lang="pl-PL" sz="1800" u="none" strike="noStrike" baseline="-250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pl-PL" sz="1800" u="none" strike="noStrike" baseline="0" dirty="0" smtClean="0">
                          <a:solidFill>
                            <a:schemeClr val="lt1"/>
                          </a:solidFill>
                        </a:rPr>
                        <a:t>)</a:t>
                      </a:r>
                      <a:endParaRPr lang="pl-PL" sz="1800" u="none" strike="noStrike" baseline="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baseline="0" dirty="0" smtClean="0"/>
                        <a:t>p(1-p</a:t>
                      </a:r>
                      <a:r>
                        <a:rPr lang="pl-PL" sz="1800" u="none" strike="noStrike" baseline="-250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pl-PL" sz="1800" u="none" strike="noStrike" baseline="0" dirty="0" smtClean="0">
                          <a:solidFill>
                            <a:schemeClr val="lt1"/>
                          </a:solidFill>
                        </a:rPr>
                        <a:t>)</a:t>
                      </a:r>
                      <a:endParaRPr lang="pl-PL" sz="1800" u="none" strike="noStrike" baseline="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dirty="0" smtClean="0"/>
                        <a:t>-</a:t>
                      </a:r>
                      <a:r>
                        <a:rPr lang="pl-PL" sz="1800" u="none" strike="noStrike" dirty="0" err="1" smtClean="0"/>
                        <a:t>p</a:t>
                      </a:r>
                      <a:r>
                        <a:rPr lang="pl-PL" sz="1800" u="none" strike="noStrike" baseline="0" dirty="0" err="1" smtClean="0"/>
                        <a:t>p</a:t>
                      </a:r>
                      <a:r>
                        <a:rPr lang="pl-PL" sz="1800" u="none" strike="noStrike" baseline="-25000" dirty="0" err="1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pl-PL" sz="1800" u="none" strike="noStrike" baseline="0" dirty="0" smtClean="0"/>
                    </a:p>
                  </a:txBody>
                  <a:tcPr marL="0" marR="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na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l-PL" sz="1800" u="none" strike="noStrike" dirty="0" err="1" smtClean="0"/>
                        <a:t>A</a:t>
                      </a:r>
                      <a:r>
                        <a:rPr lang="pl-PL" sz="1800" u="none" strike="noStrike" dirty="0" err="1" smtClean="0">
                          <a:latin typeface="Cambria Math"/>
                          <a:ea typeface="Cambria Math"/>
                        </a:rPr>
                        <a:t>∩</a:t>
                      </a:r>
                      <a:r>
                        <a:rPr lang="pl-PL" sz="1800" u="none" strike="noStrike" dirty="0" err="1" smtClean="0">
                          <a:latin typeface="+mn-lt"/>
                          <a:ea typeface="+mn-ea"/>
                        </a:rPr>
                        <a:t>B</a:t>
                      </a:r>
                      <a:endParaRPr lang="pl-PL" sz="1800" b="0" i="0" u="none" strike="noStrike" dirty="0" smtClean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p</a:t>
                      </a:r>
                      <a:r>
                        <a:rPr lang="pl-PL" sz="1800" baseline="-25000" dirty="0" smtClean="0"/>
                        <a:t>AB</a:t>
                      </a:r>
                      <a:r>
                        <a:rPr lang="pl-PL" sz="1800" baseline="0" dirty="0" smtClean="0"/>
                        <a:t>-1</a:t>
                      </a:r>
                      <a:endParaRPr lang="pl-PL" sz="1800" u="none" strike="noStrike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 smtClean="0"/>
                        <a:t>p</a:t>
                      </a:r>
                      <a:r>
                        <a:rPr lang="pl-PL" sz="1800" baseline="-25000" dirty="0" err="1" smtClean="0"/>
                        <a:t>AB</a:t>
                      </a:r>
                      <a:endParaRPr lang="pl-PL" sz="1800" u="none" strike="noStrike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 smtClean="0"/>
                        <a:t>p</a:t>
                      </a:r>
                      <a:r>
                        <a:rPr lang="pl-PL" sz="1800" baseline="-25000" dirty="0" err="1" smtClean="0"/>
                        <a:t>AB</a:t>
                      </a:r>
                      <a:endParaRPr lang="pl-PL" sz="1800" u="none" strike="noStrike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Łącznie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p</a:t>
                      </a:r>
                      <a:r>
                        <a:rPr lang="pl-PL" sz="1800" baseline="-25000" dirty="0" smtClean="0"/>
                        <a:t>AB</a:t>
                      </a:r>
                      <a:r>
                        <a:rPr lang="pl-PL" sz="1800" u="none" strike="noStrike" dirty="0" smtClean="0"/>
                        <a:t>-p</a:t>
                      </a:r>
                      <a:r>
                        <a:rPr lang="pl-PL" sz="1800" u="none" strike="noStrike" baseline="0" dirty="0" smtClean="0"/>
                        <a:t>p</a:t>
                      </a:r>
                      <a:r>
                        <a:rPr lang="pl-PL" sz="1800" u="none" strike="noStrike" baseline="-250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pl-PL" sz="1800" u="none" strike="noStrike" baseline="0" dirty="0" smtClean="0">
                          <a:solidFill>
                            <a:schemeClr val="lt1"/>
                          </a:solidFill>
                        </a:rPr>
                        <a:t>&lt;0</a:t>
                      </a:r>
                      <a:endParaRPr lang="pl-PL" sz="1800" u="none" strike="noStrike" baseline="0" dirty="0" smtClean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p</a:t>
                      </a:r>
                      <a:r>
                        <a:rPr lang="pl-PL" sz="1800" baseline="-25000" dirty="0" smtClean="0"/>
                        <a:t>AB</a:t>
                      </a:r>
                      <a:r>
                        <a:rPr lang="pl-PL" sz="1800" u="none" strike="noStrike" dirty="0" smtClean="0"/>
                        <a:t>-p</a:t>
                      </a:r>
                      <a:r>
                        <a:rPr lang="pl-PL" sz="1800" u="none" strike="noStrike" baseline="0" dirty="0" smtClean="0"/>
                        <a:t>p</a:t>
                      </a:r>
                      <a:r>
                        <a:rPr lang="pl-PL" sz="1800" u="none" strike="noStrike" baseline="-250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pl-PL" sz="1800" u="none" strike="noStrike" baseline="0" dirty="0" smtClean="0">
                          <a:solidFill>
                            <a:schemeClr val="lt1"/>
                          </a:solidFill>
                        </a:rPr>
                        <a:t>&lt;0</a:t>
                      </a:r>
                      <a:endParaRPr lang="pl-PL" sz="1800" u="none" strike="noStrike" baseline="0" dirty="0" smtClean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p</a:t>
                      </a:r>
                      <a:r>
                        <a:rPr lang="pl-PL" sz="1800" baseline="-25000" dirty="0" smtClean="0"/>
                        <a:t>AB</a:t>
                      </a:r>
                      <a:r>
                        <a:rPr lang="pl-PL" sz="1800" u="none" strike="noStrike" dirty="0" smtClean="0"/>
                        <a:t>-p</a:t>
                      </a:r>
                      <a:r>
                        <a:rPr lang="pl-PL" sz="1800" u="none" strike="noStrike" baseline="0" dirty="0" smtClean="0"/>
                        <a:t>p</a:t>
                      </a:r>
                      <a:r>
                        <a:rPr lang="pl-PL" sz="1800" u="none" strike="noStrike" baseline="-250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pl-PL" sz="1800" u="none" strike="noStrike" baseline="0" dirty="0" smtClean="0">
                          <a:solidFill>
                            <a:schemeClr val="lt1"/>
                          </a:solidFill>
                        </a:rPr>
                        <a:t>&lt;0</a:t>
                      </a:r>
                      <a:endParaRPr lang="pl-PL" sz="1800" u="none" strike="noStrike" baseline="0" dirty="0" smtClean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Reguły rachunku prawdopodobieństwa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A zatem, aby niemożliwe było skonstruowanie zakładu holenderskiego spełnione muszą być 4 podstawowe reguły rachunku prawdopodobieństwa</a:t>
            </a:r>
          </a:p>
          <a:p>
            <a:r>
              <a:rPr lang="pl-PL" sz="2000" dirty="0" smtClean="0"/>
              <a:t>Dlaczego tylko cztery?</a:t>
            </a:r>
          </a:p>
          <a:p>
            <a:r>
              <a:rPr lang="pl-PL" sz="2000" dirty="0" smtClean="0"/>
              <a:t>Wszystkie inne reguły można wyprowadzić z tych czterech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Zależność i niezależność zdarzeń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Zdarzenia A i B są niezależne, jeśli</a:t>
            </a:r>
          </a:p>
          <a:p>
            <a:pPr lvl="1"/>
            <a:r>
              <a:rPr lang="pl-PL" dirty="0" smtClean="0"/>
              <a:t>Zajście A nie wpływa na prawdopodobieństwo B: P(</a:t>
            </a:r>
            <a:r>
              <a:rPr lang="pl-PL" dirty="0" err="1" smtClean="0"/>
              <a:t>B|A</a:t>
            </a:r>
            <a:r>
              <a:rPr lang="pl-PL" dirty="0" smtClean="0"/>
              <a:t>)=P(B)</a:t>
            </a:r>
          </a:p>
          <a:p>
            <a:pPr lvl="1"/>
            <a:r>
              <a:rPr lang="pl-PL" dirty="0" smtClean="0"/>
              <a:t>Zajście B nie wpływa na prawdopodobieństwo A: P(</a:t>
            </a:r>
            <a:r>
              <a:rPr lang="pl-PL" dirty="0" err="1" smtClean="0"/>
              <a:t>A|B</a:t>
            </a:r>
            <a:r>
              <a:rPr lang="pl-PL" dirty="0" smtClean="0"/>
              <a:t>)=P(A)</a:t>
            </a:r>
          </a:p>
          <a:p>
            <a:pPr algn="ctr">
              <a:buNone/>
            </a:pPr>
            <a:r>
              <a:rPr lang="pl-PL" b="1" dirty="0" smtClean="0"/>
              <a:t>P(</a:t>
            </a:r>
            <a:r>
              <a:rPr lang="pl-PL" b="1" dirty="0" err="1" smtClean="0"/>
              <a:t>A</a:t>
            </a:r>
            <a:r>
              <a:rPr lang="pl-PL" b="1" dirty="0" err="1" smtClean="0">
                <a:latin typeface="Cambria Math"/>
                <a:ea typeface="Cambria Math"/>
              </a:rPr>
              <a:t>∩</a:t>
            </a:r>
            <a:r>
              <a:rPr lang="pl-PL" b="1" dirty="0" err="1" smtClean="0"/>
              <a:t>B</a:t>
            </a:r>
            <a:r>
              <a:rPr lang="pl-PL" b="1" dirty="0" smtClean="0"/>
              <a:t>)=P(A)*P(B)</a:t>
            </a:r>
          </a:p>
          <a:p>
            <a:r>
              <a:rPr lang="pl-PL" dirty="0" smtClean="0"/>
              <a:t>Przykłady zdarzeń:</a:t>
            </a:r>
          </a:p>
          <a:p>
            <a:pPr>
              <a:buNone/>
            </a:pPr>
            <a:r>
              <a:rPr lang="pl-PL" dirty="0" smtClean="0"/>
              <a:t>	A = „jutro pociąg przyjedzie punktualnie”, </a:t>
            </a:r>
          </a:p>
          <a:p>
            <a:pPr>
              <a:buNone/>
            </a:pPr>
            <a:r>
              <a:rPr lang="pl-PL" dirty="0" smtClean="0"/>
              <a:t>	B = „jutro będzie padać deszcz”,</a:t>
            </a:r>
          </a:p>
          <a:p>
            <a:pPr>
              <a:buNone/>
            </a:pPr>
            <a:r>
              <a:rPr lang="pl-PL" dirty="0" smtClean="0"/>
              <a:t>	C = „jutro będzie śnieżyca”</a:t>
            </a:r>
          </a:p>
          <a:p>
            <a:pPr>
              <a:buNone/>
            </a:pPr>
            <a:r>
              <a:rPr lang="pl-PL" dirty="0" smtClean="0"/>
              <a:t>	A i B są niezależne, jeśli deszcz nie wpływa na punktualność pociągu </a:t>
            </a:r>
          </a:p>
          <a:p>
            <a:pPr>
              <a:buNone/>
            </a:pPr>
            <a:r>
              <a:rPr lang="pl-PL" dirty="0" smtClean="0"/>
              <a:t>	A i C są zależne, jeśli w razie śnieżycy pociąg może być odwołany, bądź opóźniony	</a:t>
            </a: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A zatem P(A)=P(</a:t>
            </a:r>
            <a:r>
              <a:rPr lang="pl-PL" dirty="0" err="1" smtClean="0"/>
              <a:t>A|B</a:t>
            </a:r>
            <a:r>
              <a:rPr lang="pl-PL" dirty="0" smtClean="0"/>
              <a:t>)=0,9	 ale: P(A)&gt;P(</a:t>
            </a:r>
            <a:r>
              <a:rPr lang="pl-PL" dirty="0" err="1" smtClean="0"/>
              <a:t>A|C</a:t>
            </a:r>
            <a:r>
              <a:rPr lang="pl-PL" dirty="0" smtClean="0"/>
              <a:t>)=0,1</a:t>
            </a:r>
          </a:p>
          <a:p>
            <a:pPr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03648" y="465313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P(A)</a:t>
                      </a:r>
                      <a:endParaRPr lang="pl-PL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P(B)</a:t>
                      </a:r>
                      <a:endParaRPr lang="pl-PL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P(C)</a:t>
                      </a:r>
                      <a:endParaRPr lang="pl-PL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P(</a:t>
                      </a:r>
                      <a:r>
                        <a:rPr lang="pl-PL" b="0" dirty="0" err="1" smtClean="0"/>
                        <a:t>A</a:t>
                      </a:r>
                      <a:r>
                        <a:rPr lang="pl-PL" b="0" dirty="0" err="1" smtClean="0">
                          <a:latin typeface="Cambria Math"/>
                          <a:ea typeface="Cambria Math"/>
                        </a:rPr>
                        <a:t>∩</a:t>
                      </a:r>
                      <a:r>
                        <a:rPr lang="pl-PL" b="0" dirty="0" err="1" smtClean="0">
                          <a:latin typeface="+mn-lt"/>
                          <a:ea typeface="+mn-ea"/>
                        </a:rPr>
                        <a:t>B</a:t>
                      </a:r>
                      <a:r>
                        <a:rPr lang="pl-PL" b="0" dirty="0" smtClean="0"/>
                        <a:t>)</a:t>
                      </a:r>
                      <a:endParaRPr lang="pl-PL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P(</a:t>
                      </a:r>
                      <a:r>
                        <a:rPr lang="pl-PL" b="0" dirty="0" err="1" smtClean="0"/>
                        <a:t>A</a:t>
                      </a:r>
                      <a:r>
                        <a:rPr lang="pl-PL" b="0" dirty="0" err="1" smtClean="0">
                          <a:latin typeface="Cambria Math"/>
                          <a:ea typeface="Cambria Math"/>
                        </a:rPr>
                        <a:t>∩</a:t>
                      </a:r>
                      <a:r>
                        <a:rPr lang="pl-PL" b="0" dirty="0" err="1" smtClean="0">
                          <a:latin typeface="+mn-lt"/>
                          <a:ea typeface="+mn-ea"/>
                        </a:rPr>
                        <a:t>C</a:t>
                      </a:r>
                      <a:r>
                        <a:rPr lang="pl-PL" b="0" dirty="0" smtClean="0"/>
                        <a:t>)</a:t>
                      </a:r>
                      <a:endParaRPr lang="pl-PL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0,9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0,5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0,1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0,45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0,01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Prawo </a:t>
            </a:r>
            <a:r>
              <a:rPr lang="pl-PL" dirty="0"/>
              <a:t>wielkich liczb i centralne twierdzenie </a:t>
            </a:r>
            <a:r>
              <a:rPr lang="pl-PL" dirty="0" smtClean="0"/>
              <a:t>graniczne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Prawo wielkich liczb: średnia proporcji reszek zbiega do ½ im więcej obserwacji</a:t>
            </a:r>
          </a:p>
          <a:p>
            <a:r>
              <a:rPr lang="pl-PL" dirty="0" smtClean="0"/>
              <a:t>Centralne </a:t>
            </a:r>
            <a:r>
              <a:rPr lang="pl-PL" dirty="0" err="1" smtClean="0"/>
              <a:t>Tw</a:t>
            </a:r>
            <a:r>
              <a:rPr lang="pl-PL" dirty="0" smtClean="0"/>
              <a:t> graniczne: jak szybko zbiega?</a:t>
            </a:r>
          </a:p>
          <a:p>
            <a:pPr lvl="1"/>
            <a:r>
              <a:rPr lang="pl-PL" dirty="0" smtClean="0"/>
              <a:t>Pierwiastek liczby rzutów monetą proporcjonalny do typowego odchylenia od średniej</a:t>
            </a:r>
          </a:p>
          <a:p>
            <a:pPr lvl="1"/>
            <a:r>
              <a:rPr lang="pl-PL" dirty="0" smtClean="0"/>
              <a:t>Badania opinii publicznej: zwiększ próbę 4 razy jeżeli chcesz zmniejszyć błąd o połowę</a:t>
            </a:r>
          </a:p>
          <a:p>
            <a:pPr lvl="1"/>
            <a:r>
              <a:rPr lang="pl-PL" dirty="0" smtClean="0"/>
              <a:t>Kapelusz żandarma: jeżeli rzucasz N razy, </a:t>
            </a:r>
            <a:r>
              <a:rPr lang="pl-PL" dirty="0" err="1" smtClean="0"/>
              <a:t>szansza</a:t>
            </a:r>
            <a:r>
              <a:rPr lang="pl-PL" dirty="0" smtClean="0"/>
              <a:t>, że odchylenie od średniej będzie nie większe niż SQRT(N) to 95,37%</a:t>
            </a:r>
          </a:p>
          <a:p>
            <a:r>
              <a:rPr lang="pl-PL" dirty="0" smtClean="0"/>
              <a:t>Moneta nie ma pamięci: </a:t>
            </a:r>
            <a:r>
              <a:rPr lang="pl-PL" i="1" dirty="0" smtClean="0"/>
              <a:t>PWL nie równoważy tego co się już wydarzyło, tylko rozcieńcza to nowymi danymi dopóki przeszłość będzie (proporcjonalnie) tak pomijalna, że można o niej spokojnie zapomnieć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542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Prowadzący szkolenie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400" dirty="0" smtClean="0"/>
              <a:t>Doktorat z ekonomii w </a:t>
            </a:r>
            <a:r>
              <a:rPr lang="pl-PL" sz="2400" dirty="0" err="1" smtClean="0"/>
              <a:t>European</a:t>
            </a:r>
            <a:r>
              <a:rPr lang="pl-PL" sz="2400" dirty="0" smtClean="0"/>
              <a:t> </a:t>
            </a:r>
            <a:r>
              <a:rPr lang="pl-PL" sz="2400" dirty="0" err="1" smtClean="0"/>
              <a:t>University</a:t>
            </a:r>
            <a:r>
              <a:rPr lang="pl-PL" sz="2400" dirty="0" smtClean="0"/>
              <a:t> </a:t>
            </a:r>
            <a:r>
              <a:rPr lang="pl-PL" sz="2400" dirty="0" err="1" smtClean="0"/>
              <a:t>Institute</a:t>
            </a:r>
            <a:r>
              <a:rPr lang="pl-PL" sz="2400" dirty="0" smtClean="0"/>
              <a:t> we Florencji w 2010 r. 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Odtąd praca jako:</a:t>
            </a:r>
          </a:p>
          <a:p>
            <a:r>
              <a:rPr lang="pl-PL" sz="2400" dirty="0" smtClean="0"/>
              <a:t>Adiunkt w Zakładzie Wspomagania i Analizy Decyzji w SGH</a:t>
            </a:r>
          </a:p>
          <a:p>
            <a:pPr lvl="1"/>
            <a:r>
              <a:rPr lang="pl-PL" sz="2000" dirty="0" smtClean="0"/>
              <a:t>Badania koncentrują się na teorii podejmowania decyzji w warunkach ryzyka i niepewności</a:t>
            </a:r>
          </a:p>
          <a:p>
            <a:pPr lvl="1"/>
            <a:r>
              <a:rPr lang="pl-PL" sz="2000" dirty="0" smtClean="0"/>
              <a:t>Dydaktyka: teoria decyzji, teoria gier, mikroekonomia, badania operacyjne, optymalizacja</a:t>
            </a:r>
          </a:p>
          <a:p>
            <a:pPr lvl="1"/>
            <a:r>
              <a:rPr lang="pl-PL" sz="2000" dirty="0">
                <a:hlinkClick r:id="rId2"/>
              </a:rPr>
              <a:t>http://</a:t>
            </a:r>
            <a:r>
              <a:rPr lang="pl-PL" sz="2000" dirty="0" smtClean="0">
                <a:hlinkClick r:id="rId2"/>
              </a:rPr>
              <a:t>www.mlewandowski.waw.pl</a:t>
            </a:r>
            <a:endParaRPr lang="pl-PL" sz="2000" dirty="0" smtClean="0"/>
          </a:p>
          <a:p>
            <a:r>
              <a:rPr lang="pl-PL" sz="2400" dirty="0" smtClean="0"/>
              <a:t>Konsultant w Departamencie SM w GUS</a:t>
            </a:r>
          </a:p>
          <a:p>
            <a:pPr lvl="1"/>
            <a:r>
              <a:rPr lang="pl-PL" sz="2000" dirty="0" smtClean="0"/>
              <a:t>Prace koncentrują się na rozwijaniu metod dekompozycji do analizy struktury zróżnicowania terytorialnego </a:t>
            </a:r>
          </a:p>
          <a:p>
            <a:pPr lvl="1"/>
            <a:r>
              <a:rPr lang="pl-PL" sz="2000" dirty="0" smtClean="0"/>
              <a:t>Dwa szkolenia: Pułapki myślenia statystycznego i Metody data mining wg procesu CRISP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AEE8-842D-470B-A80B-35FBBD6E9A99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008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Statystyka klasyczna: testowanie </a:t>
            </a:r>
            <a:r>
              <a:rPr lang="pl-PL" dirty="0" smtClean="0"/>
              <a:t>hipotez statystycznych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Chcesz przetestować, czy jest efekt, czy go nie ma.</a:t>
            </a:r>
          </a:p>
          <a:p>
            <a:pPr marL="0" indent="0">
              <a:buNone/>
            </a:pPr>
            <a:r>
              <a:rPr lang="pl-PL" dirty="0" smtClean="0"/>
              <a:t>H0: nie ma efektu</a:t>
            </a:r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Przeprowadź eksperyment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Zakładając, że H0 jest prawdziwa, niech p będzie prawdopodobieństwem uzyskania tak ekstremalnego wyniku jak zaobserwowano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Jeżeli p jest małe, możemy odrzucić H0. Jeżeli jest duże, H0 nie może być odrzucone.</a:t>
            </a:r>
          </a:p>
          <a:p>
            <a:pPr lvl="1"/>
            <a:r>
              <a:rPr lang="pl-PL" dirty="0" smtClean="0"/>
              <a:t>Przyjmuje się, że granicą jest 5% (poziom istotności)</a:t>
            </a:r>
          </a:p>
        </p:txBody>
      </p:sp>
    </p:spTree>
    <p:extLst>
      <p:ext uri="{BB962C8B-B14F-4D97-AF65-F5344CB8AC3E}">
        <p14:creationId xmlns:p14="http://schemas.microsoft.com/office/powerpoint/2010/main" val="3174662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Przykład: Czy nowy lek jest </a:t>
            </a:r>
            <a:r>
              <a:rPr lang="pl-PL" dirty="0" smtClean="0"/>
              <a:t>skuteczny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Hipoteza zerowa H0: Lek nie jest skuteczny</a:t>
            </a:r>
          </a:p>
          <a:p>
            <a:r>
              <a:rPr lang="pl-PL" dirty="0" smtClean="0"/>
              <a:t>Przeprowadź eksperyment: spośród 100 osób</a:t>
            </a:r>
          </a:p>
          <a:p>
            <a:pPr lvl="1"/>
            <a:r>
              <a:rPr lang="pl-PL" dirty="0" smtClean="0"/>
              <a:t>50 osób zażyje lek (grupa I) a 50 placebo (grupa II)</a:t>
            </a:r>
          </a:p>
          <a:p>
            <a:r>
              <a:rPr lang="pl-PL" dirty="0" smtClean="0"/>
              <a:t>Nie wystarczy, aby dane były zgodne z testowanym stwierdzeniem (tj. mniej  zgonów w grupie I)</a:t>
            </a:r>
          </a:p>
          <a:p>
            <a:r>
              <a:rPr lang="pl-PL" dirty="0" smtClean="0"/>
              <a:t>Muszą być niezgodne z zaprzeczeniem teorii, czyli H0</a:t>
            </a:r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664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Przykład: Czy nowy lek jest skuteczny?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H0: w obu grupach ryzyko śmierci jest takie same (10%)</a:t>
            </a:r>
          </a:p>
          <a:p>
            <a:r>
              <a:rPr lang="pl-PL" dirty="0" smtClean="0"/>
              <a:t>Zakładając H0, prawdopodobieństwo, że </a:t>
            </a:r>
            <a:r>
              <a:rPr lang="pl-PL" dirty="0" smtClean="0">
                <a:solidFill>
                  <a:srgbClr val="FF0000"/>
                </a:solidFill>
              </a:rPr>
              <a:t>dokładnie 5 pacjentów umrze to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18,5%</a:t>
            </a:r>
          </a:p>
          <a:p>
            <a:r>
              <a:rPr lang="pl-PL" dirty="0" smtClean="0"/>
              <a:t>Podobnie:</a:t>
            </a:r>
          </a:p>
          <a:p>
            <a:pPr lvl="1"/>
            <a:r>
              <a:rPr lang="pl-PL" dirty="0" smtClean="0"/>
              <a:t>13,3%, że tylu samo pacjentów umrze w obu grupach</a:t>
            </a:r>
          </a:p>
          <a:p>
            <a:pPr lvl="1"/>
            <a:r>
              <a:rPr lang="pl-PL" dirty="0" smtClean="0"/>
              <a:t>43,3%, że więcej pacjentów w grupie I umrze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43,3%, że więcej pacjentów w grupie </a:t>
            </a:r>
            <a:r>
              <a:rPr lang="pl-PL" dirty="0" smtClean="0">
                <a:solidFill>
                  <a:srgbClr val="FF0000"/>
                </a:solidFill>
              </a:rPr>
              <a:t>II umrze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 smtClean="0"/>
              <a:t>A zatem to za mało, że więcej pacjentów w grupie placebo umrze</a:t>
            </a:r>
          </a:p>
          <a:p>
            <a:r>
              <a:rPr lang="pl-PL" dirty="0" smtClean="0"/>
              <a:t> Ale bardziej jeżeli dużo więcej pacjentów umrze, np. </a:t>
            </a:r>
            <a:endParaRPr lang="pl-PL" dirty="0"/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A: 5 osób umrze w grupie </a:t>
            </a:r>
            <a:r>
              <a:rPr lang="pl-PL" dirty="0">
                <a:solidFill>
                  <a:schemeClr val="tx1"/>
                </a:solidFill>
              </a:rPr>
              <a:t>II: P(</a:t>
            </a:r>
            <a:r>
              <a:rPr lang="pl-PL" dirty="0" smtClean="0">
                <a:solidFill>
                  <a:schemeClr val="tx1"/>
                </a:solidFill>
              </a:rPr>
              <a:t>A)</a:t>
            </a:r>
            <a:r>
              <a:rPr lang="pl-PL" dirty="0">
                <a:solidFill>
                  <a:schemeClr val="tx1"/>
                </a:solidFill>
              </a:rPr>
              <a:t>=18,5</a:t>
            </a:r>
            <a:r>
              <a:rPr lang="pl-PL" dirty="0" smtClean="0">
                <a:solidFill>
                  <a:schemeClr val="tx1"/>
                </a:solidFill>
              </a:rPr>
              <a:t>%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B: 0 osób umrze w grupie I: P(B|H0)=0,9^50=0,5% 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56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Filozofia wnioskowania statystycznego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i="1" dirty="0" err="1" smtClean="0"/>
              <a:t>Reductio</a:t>
            </a:r>
            <a:r>
              <a:rPr lang="pl-PL" b="1" i="1" dirty="0" smtClean="0"/>
              <a:t> ad absurdum:</a:t>
            </a:r>
          </a:p>
          <a:p>
            <a:pPr lvl="1"/>
            <a:r>
              <a:rPr lang="pl-PL" dirty="0" smtClean="0"/>
              <a:t>Załóżmy, że H jest prawdziwa</a:t>
            </a:r>
          </a:p>
          <a:p>
            <a:pPr lvl="1"/>
            <a:r>
              <a:rPr lang="pl-PL" dirty="0" smtClean="0"/>
              <a:t>Z H wynika, że fakt F nie może zaistnieć</a:t>
            </a:r>
          </a:p>
          <a:p>
            <a:pPr lvl="1"/>
            <a:r>
              <a:rPr lang="pl-PL" dirty="0" smtClean="0"/>
              <a:t>Ale F zaistniał</a:t>
            </a:r>
          </a:p>
          <a:p>
            <a:pPr lvl="1"/>
            <a:r>
              <a:rPr lang="pl-PL" dirty="0" smtClean="0"/>
              <a:t>Zatem H jest nieprawdziwe</a:t>
            </a:r>
          </a:p>
          <a:p>
            <a:r>
              <a:rPr lang="pl-PL" dirty="0" smtClean="0"/>
              <a:t>Probabilistyczna wersja </a:t>
            </a:r>
            <a:r>
              <a:rPr lang="pl-PL" b="1" i="1" dirty="0" err="1" smtClean="0"/>
              <a:t>reductio</a:t>
            </a:r>
            <a:r>
              <a:rPr lang="pl-PL" b="1" i="1" dirty="0" smtClean="0"/>
              <a:t> ad </a:t>
            </a:r>
            <a:r>
              <a:rPr lang="pl-PL" b="1" i="1" dirty="0" err="1" smtClean="0"/>
              <a:t>improbabile</a:t>
            </a:r>
            <a:endParaRPr lang="pl-PL" b="1" i="1" dirty="0" smtClean="0"/>
          </a:p>
          <a:p>
            <a:pPr lvl="1"/>
            <a:r>
              <a:rPr lang="pl-PL" dirty="0" smtClean="0"/>
              <a:t>Załóżmy, że hipoteza zerowa H jest prawdziwa</a:t>
            </a:r>
          </a:p>
          <a:p>
            <a:pPr lvl="1"/>
            <a:r>
              <a:rPr lang="pl-PL" dirty="0" smtClean="0"/>
              <a:t>Z H wynika, że pewien wynik W jest bardzo mało prawdopodobny (mniej niż 5%)</a:t>
            </a:r>
          </a:p>
          <a:p>
            <a:pPr lvl="1"/>
            <a:r>
              <a:rPr lang="pl-PL" dirty="0" smtClean="0"/>
              <a:t>Ale W został zaobserwowany</a:t>
            </a:r>
          </a:p>
          <a:p>
            <a:pPr lvl="1"/>
            <a:r>
              <a:rPr lang="pl-PL" dirty="0" smtClean="0"/>
              <a:t>Zatem H jest bardzo mało prawdopodobna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076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Rodzaje błędów związanych z prawdopodobieństwem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Błędy w ocenie prawdopodobieństw</a:t>
            </a:r>
          </a:p>
          <a:p>
            <a:pPr lvl="1"/>
            <a:r>
              <a:rPr lang="pl-PL" dirty="0" smtClean="0"/>
              <a:t>Efekt sformułowania (np. strata lub zysk)</a:t>
            </a:r>
          </a:p>
          <a:p>
            <a:pPr lvl="1"/>
            <a:r>
              <a:rPr lang="pl-PL" dirty="0" smtClean="0"/>
              <a:t>Efekt posiadania (np. kubek do kawy)</a:t>
            </a:r>
          </a:p>
          <a:p>
            <a:pPr lvl="1"/>
            <a:r>
              <a:rPr lang="pl-PL" dirty="0" smtClean="0"/>
              <a:t>Koszty utopione (np. bilet do kina)</a:t>
            </a:r>
          </a:p>
          <a:p>
            <a:pPr lvl="1"/>
            <a:r>
              <a:rPr lang="pl-PL" dirty="0" smtClean="0"/>
              <a:t>Błędy związane z heurystyką dostępności (np. słowa z końcówką -</a:t>
            </a:r>
            <a:r>
              <a:rPr lang="pl-PL" dirty="0" err="1" smtClean="0"/>
              <a:t>ing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Błędy związane z heurystyką reprezentacyjności (np. Linda)</a:t>
            </a:r>
          </a:p>
          <a:p>
            <a:pPr lvl="1"/>
            <a:r>
              <a:rPr lang="pl-PL" dirty="0" smtClean="0"/>
              <a:t>Błędy związane z heurystyką kotwicy (np. zarobki inżyniera w </a:t>
            </a:r>
            <a:r>
              <a:rPr lang="pl-PL" dirty="0" err="1" smtClean="0"/>
              <a:t>Austr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Błędy dysjunkcji i koniunkcji zdarzeń</a:t>
            </a:r>
          </a:p>
          <a:p>
            <a:pPr lvl="1">
              <a:buNone/>
            </a:pPr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pPr lvl="1"/>
            <a:r>
              <a:rPr lang="pl-PL" dirty="0" smtClean="0"/>
              <a:t>Etc.</a:t>
            </a:r>
          </a:p>
          <a:p>
            <a:r>
              <a:rPr lang="pl-PL" dirty="0" smtClean="0"/>
              <a:t>Błędy w wyznaczaniu prawdopodobieństw i średnich</a:t>
            </a:r>
          </a:p>
          <a:p>
            <a:pPr>
              <a:buNone/>
            </a:pPr>
            <a:endParaRPr lang="pl-PL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221088"/>
            <a:ext cx="4981575" cy="314325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725144"/>
            <a:ext cx="3362325" cy="26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Przykładowe problemy związane z wyznaczaniem prawdopodobieństw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Hazardowy problem Chevaliera de </a:t>
            </a:r>
            <a:r>
              <a:rPr lang="pl-PL" b="1" dirty="0" err="1" smtClean="0"/>
              <a:t>Méré</a:t>
            </a:r>
            <a:r>
              <a:rPr lang="pl-PL" dirty="0" smtClean="0"/>
              <a:t>:  Czy prawdopodobieństwa tych dwóch są takie same?</a:t>
            </a:r>
          </a:p>
          <a:p>
            <a:pPr marL="731520" lvl="1" indent="-457200">
              <a:buFont typeface="+mj-lt"/>
              <a:buAutoNum type="alphaUcPeriod"/>
            </a:pPr>
            <a:r>
              <a:rPr lang="pl-PL" dirty="0" smtClean="0"/>
              <a:t>Wyrzucenie przynajmniej 1 szóstki w 4 rzutach kostką</a:t>
            </a:r>
          </a:p>
          <a:p>
            <a:pPr marL="731520" lvl="1" indent="-457200">
              <a:buFont typeface="+mj-lt"/>
              <a:buAutoNum type="alphaUcPeriod"/>
            </a:pPr>
            <a:r>
              <a:rPr lang="pl-PL" dirty="0" smtClean="0"/>
              <a:t>Wyrzucenie przynajmniej 2 szóstek w 24 rzutach kostką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 smtClean="0"/>
              <a:t>Problem urodzinowy</a:t>
            </a:r>
            <a:r>
              <a:rPr lang="pl-PL" dirty="0" smtClean="0"/>
              <a:t>:  W sali znajduje się 50 osób:</a:t>
            </a:r>
          </a:p>
          <a:p>
            <a:pPr marL="731520" lvl="1" indent="-457200">
              <a:buFont typeface="+mj-lt"/>
              <a:buAutoNum type="alphaUcPeriod"/>
            </a:pPr>
            <a:r>
              <a:rPr lang="pl-PL" dirty="0" smtClean="0"/>
              <a:t>Czy postawisz 100 zł 1:1 na to, że 2 osoby mają urodziny tego samego dnia?</a:t>
            </a:r>
          </a:p>
          <a:p>
            <a:pPr marL="731520" lvl="1" indent="-457200">
              <a:buFont typeface="+mj-lt"/>
              <a:buAutoNum type="alphaUcPeriod"/>
            </a:pPr>
            <a:r>
              <a:rPr lang="pl-PL" dirty="0" smtClean="0"/>
              <a:t>Czy postawisz 100 zł 1:1 na to, że ktoś ma urodziny w ten sam dzień co Ty?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 smtClean="0"/>
              <a:t>Problem z kapeluszami</a:t>
            </a:r>
            <a:r>
              <a:rPr lang="pl-PL" dirty="0" smtClean="0"/>
              <a:t>: Kapelusze/kurtki w szatni zostały przemieszane i zwrócone losowo właścicielom. Jakie jest prawdopodobieństwo, że przynajmniej jedna osoba dostanie swój kapelusz z powrotem?</a:t>
            </a:r>
          </a:p>
          <a:p>
            <a:pPr marL="731520" lvl="1" indent="-457200">
              <a:buFont typeface="+mj-lt"/>
              <a:buAutoNum type="alphaUcPeriod"/>
            </a:pPr>
            <a:r>
              <a:rPr lang="pl-PL" dirty="0" smtClean="0"/>
              <a:t>Dla 5 osób</a:t>
            </a:r>
          </a:p>
          <a:p>
            <a:pPr marL="731520" lvl="1" indent="-457200">
              <a:buFont typeface="+mj-lt"/>
              <a:buAutoNum type="alphaUcPeriod"/>
            </a:pPr>
            <a:r>
              <a:rPr lang="pl-PL" dirty="0" smtClean="0"/>
              <a:t>Dla 1000 osób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 smtClean="0"/>
              <a:t>Błądzenie losowe w 1, 2 i 3 wymiarach</a:t>
            </a:r>
          </a:p>
          <a:p>
            <a:pPr marL="514350" indent="-514350"/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Rozwiązania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6580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100" dirty="0" smtClean="0"/>
              <a:t>Hazardowy problem Chevaliera de </a:t>
            </a:r>
            <a:r>
              <a:rPr lang="pl-PL" sz="2100" dirty="0" err="1" smtClean="0"/>
              <a:t>Méré</a:t>
            </a:r>
            <a:r>
              <a:rPr lang="pl-PL" sz="2100" dirty="0" smtClean="0"/>
              <a:t>:  Czy prawdopodobieństwa tych dwóch są takie same?</a:t>
            </a:r>
          </a:p>
          <a:p>
            <a:pPr marL="731520" lvl="1" indent="-457200">
              <a:buFont typeface="+mj-lt"/>
              <a:buAutoNum type="alphaUcPeriod"/>
            </a:pPr>
            <a:r>
              <a:rPr lang="pl-PL" sz="1800" dirty="0" smtClean="0"/>
              <a:t>Wyrzucenie przynajmniej 1 szóstki w 4 rzutach kostką</a:t>
            </a:r>
          </a:p>
          <a:p>
            <a:pPr marL="731520" lvl="1" indent="-457200">
              <a:buFont typeface="+mj-lt"/>
              <a:buAutoNum type="alphaUcPeriod"/>
            </a:pPr>
            <a:endParaRPr lang="pl-PL" sz="1800" dirty="0" smtClean="0"/>
          </a:p>
          <a:p>
            <a:pPr marL="731520" lvl="1" indent="-457200">
              <a:buFont typeface="+mj-lt"/>
              <a:buAutoNum type="alphaUcPeriod"/>
            </a:pPr>
            <a:endParaRPr lang="pl-PL" sz="1800" dirty="0" smtClean="0"/>
          </a:p>
          <a:p>
            <a:pPr marL="731520" lvl="1" indent="-457200">
              <a:buFont typeface="+mj-lt"/>
              <a:buAutoNum type="alphaUcPeriod"/>
            </a:pPr>
            <a:r>
              <a:rPr lang="pl-PL" sz="1800" dirty="0" smtClean="0"/>
              <a:t>Wyrzucenie przynajmniej 2 szóstek w 24 rzutach kostką</a:t>
            </a:r>
          </a:p>
          <a:p>
            <a:pPr marL="731520" lvl="1" indent="-457200">
              <a:buFont typeface="+mj-lt"/>
              <a:buAutoNum type="alphaUcPeriod"/>
            </a:pPr>
            <a:endParaRPr lang="pl-PL" sz="1800" dirty="0" smtClean="0"/>
          </a:p>
          <a:p>
            <a:pPr marL="731520" lvl="1" indent="-457200">
              <a:buFont typeface="+mj-lt"/>
              <a:buAutoNum type="alphaUcPeriod"/>
            </a:pPr>
            <a:endParaRPr lang="pl-PL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100" dirty="0" smtClean="0"/>
              <a:t>Problem urodzinowy: Ile w sali musi być osób, żeby:</a:t>
            </a:r>
          </a:p>
          <a:p>
            <a:pPr marL="731520" lvl="1" indent="-457200">
              <a:buNone/>
            </a:pPr>
            <a:r>
              <a:rPr lang="pl-PL" sz="1800" dirty="0" smtClean="0"/>
              <a:t>	Być pewnym, że min 2 osoby mają urodziny tego samego dnia?</a:t>
            </a:r>
          </a:p>
          <a:p>
            <a:pPr marL="731520" lvl="1" indent="-457200">
              <a:buNone/>
            </a:pPr>
            <a:endParaRPr lang="pl-PL" sz="1800" dirty="0" smtClean="0"/>
          </a:p>
          <a:p>
            <a:pPr marL="731520" lvl="1" indent="-457200">
              <a:buFont typeface="+mj-lt"/>
              <a:buAutoNum type="alphaUcPeriod"/>
            </a:pPr>
            <a:r>
              <a:rPr lang="pl-PL" sz="1800" dirty="0" smtClean="0"/>
              <a:t>Mieć przynajmniej 50% pewność, że 2 osoby mają urodziny tego samego dnia</a:t>
            </a:r>
          </a:p>
          <a:p>
            <a:pPr marL="731520" lvl="1" indent="-457200">
              <a:buFont typeface="+mj-lt"/>
              <a:buAutoNum type="alphaUcPeriod"/>
            </a:pPr>
            <a:endParaRPr lang="pl-PL" sz="1800" dirty="0" smtClean="0"/>
          </a:p>
          <a:p>
            <a:pPr marL="731520" lvl="1" indent="-457200">
              <a:buFont typeface="+mj-lt"/>
              <a:buAutoNum type="alphaUcPeriod"/>
            </a:pPr>
            <a:endParaRPr lang="pl-PL" sz="1800" dirty="0" smtClean="0"/>
          </a:p>
          <a:p>
            <a:pPr marL="731520" lvl="1" indent="-457200">
              <a:buFont typeface="+mj-lt"/>
              <a:buAutoNum type="alphaUcPeriod"/>
            </a:pPr>
            <a:r>
              <a:rPr lang="pl-PL" sz="1800" dirty="0" smtClean="0"/>
              <a:t>Mieć przynajmniej 50% pewność, że ktoś ma urodziny  </a:t>
            </a:r>
            <a:r>
              <a:rPr lang="pl-PL" sz="1800" dirty="0" err="1" smtClean="0"/>
              <a:t>wten</a:t>
            </a:r>
            <a:r>
              <a:rPr lang="pl-PL" sz="1800" dirty="0" smtClean="0"/>
              <a:t> sam dzień co Ty</a:t>
            </a:r>
          </a:p>
          <a:p>
            <a:pPr marL="457200" indent="-457200">
              <a:buFont typeface="+mj-lt"/>
              <a:buAutoNum type="arabicPeriod"/>
            </a:pPr>
            <a:endParaRPr lang="pl-PL" sz="2100" dirty="0" smtClean="0"/>
          </a:p>
          <a:p>
            <a:pPr marL="731520" lvl="1" indent="-457200">
              <a:buFont typeface="+mj-lt"/>
              <a:buAutoNum type="alphaUcPeriod"/>
            </a:pPr>
            <a:endParaRPr lang="pl-PL" sz="1800" dirty="0" smtClean="0"/>
          </a:p>
          <a:p>
            <a:pPr marL="731520" lvl="1" indent="-457200">
              <a:buFont typeface="+mj-lt"/>
              <a:buAutoNum type="alphaUcPeriod"/>
            </a:pPr>
            <a:endParaRPr lang="pl-PL" sz="1800" dirty="0" smtClean="0"/>
          </a:p>
          <a:p>
            <a:pPr marL="731520" lvl="1" indent="-457200">
              <a:buFont typeface="+mj-lt"/>
              <a:buAutoNum type="alphaUcPeriod"/>
            </a:pPr>
            <a:endParaRPr lang="pl-PL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7908" y="2116854"/>
            <a:ext cx="1544172" cy="520058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052958"/>
            <a:ext cx="1728192" cy="520058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941168"/>
            <a:ext cx="4536504" cy="498424"/>
          </a:xfrm>
          <a:prstGeom prst="rect">
            <a:avLst/>
          </a:prstGeom>
          <a:noFill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8133" y="5722623"/>
            <a:ext cx="2592288" cy="513488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149080"/>
            <a:ext cx="772578" cy="37951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Rozwiązania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pl-PL" sz="2100" dirty="0" smtClean="0"/>
              <a:t>Problem z kapeluszami: Kapelusze/kurtki w szatni zostały przemieszane i zwrócone losowo właścicielom. Jakie jest prawdopodobieństwo, że żadna osoba nie dostanie swojego kapelusza z powrotem?</a:t>
            </a:r>
          </a:p>
          <a:p>
            <a:pPr marL="731520" lvl="1" indent="-457200">
              <a:buFont typeface="+mj-lt"/>
              <a:buAutoNum type="alphaUcPeriod"/>
            </a:pPr>
            <a:r>
              <a:rPr lang="pl-PL" sz="1800" dirty="0" smtClean="0"/>
              <a:t>Dla 5 osób</a:t>
            </a:r>
          </a:p>
          <a:p>
            <a:pPr marL="731520" lvl="1" indent="-457200">
              <a:buFont typeface="+mj-lt"/>
              <a:buAutoNum type="alphaUcPeriod"/>
            </a:pPr>
            <a:r>
              <a:rPr lang="pl-PL" sz="1800" dirty="0" smtClean="0"/>
              <a:t>Dla 1000 osób </a:t>
            </a:r>
            <a:endParaRPr lang="pl-PL" sz="1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419872" y="2564904"/>
          <a:ext cx="3672408" cy="37719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77153"/>
                <a:gridCol w="2295255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Liczba osób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/>
                        <a:t>Prawdopodobieństwo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 smtClean="0"/>
                        <a:t>1,000000000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 smtClean="0"/>
                        <a:t>0,500000000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/>
                        <a:t>0,333333333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4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 smtClean="0"/>
                        <a:t>0,375000000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5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/>
                        <a:t>0,366666667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6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/>
                        <a:t>0,368055556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/>
                        <a:t>0,367857143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8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/>
                        <a:t>0,367881944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9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/>
                        <a:t>0,367879189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10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/>
                        <a:t>0,367879464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∞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/>
                        <a:t>0,367879441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Gill Sans MT" pitchFamily="34" charset="-18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Błędy z wyznaczaniem średniej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2100" dirty="0" err="1" smtClean="0"/>
              <a:t>Chuck-a-luck</a:t>
            </a:r>
            <a:r>
              <a:rPr lang="pl-PL" sz="2100" dirty="0" smtClean="0"/>
              <a:t>: wybierasz jedną liczbę od 1 do 6 a krupier rzuca trzema kostkami. Jeśli wybrana liczba jest </a:t>
            </a:r>
          </a:p>
          <a:p>
            <a:pPr marL="788670" lvl="1" indent="-514350"/>
            <a:r>
              <a:rPr lang="pl-PL" sz="1800" dirty="0" smtClean="0"/>
              <a:t>na 3 kostkach, dostajesz 300 złotych, </a:t>
            </a:r>
          </a:p>
          <a:p>
            <a:pPr marL="788670" lvl="1" indent="-514350"/>
            <a:r>
              <a:rPr lang="pl-PL" sz="1800" dirty="0" smtClean="0"/>
              <a:t>na 2 kostkach, dostajesz 200 złotych,</a:t>
            </a:r>
          </a:p>
          <a:p>
            <a:pPr marL="788670" lvl="1" indent="-514350"/>
            <a:r>
              <a:rPr lang="pl-PL" sz="1800" dirty="0" smtClean="0"/>
              <a:t>na 1 kostce, dostajesz 100 złotych,</a:t>
            </a:r>
          </a:p>
          <a:p>
            <a:pPr marL="788670" lvl="1" indent="-514350"/>
            <a:r>
              <a:rPr lang="pl-PL" sz="1800" dirty="0" smtClean="0"/>
              <a:t>na żadnej, płacisz 100 złotych. </a:t>
            </a:r>
            <a:endParaRPr lang="pl-PL" sz="1800" dirty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752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0691" y="2564904"/>
            <a:ext cx="3176079" cy="584872"/>
          </a:xfrm>
          <a:prstGeom prst="rect">
            <a:avLst/>
          </a:prstGeom>
          <a:noFill/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0691" y="3317379"/>
            <a:ext cx="3176079" cy="584872"/>
          </a:xfrm>
          <a:prstGeom prst="rect">
            <a:avLst/>
          </a:prstGeom>
          <a:noFill/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0691" y="4069854"/>
            <a:ext cx="3257517" cy="584872"/>
          </a:xfrm>
          <a:prstGeom prst="rect">
            <a:avLst/>
          </a:prstGeom>
          <a:noFill/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0691" y="4822329"/>
            <a:ext cx="3894213" cy="584872"/>
          </a:xfrm>
          <a:prstGeom prst="rect">
            <a:avLst/>
          </a:prstGeom>
          <a:noFill/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0691" y="5574803"/>
            <a:ext cx="4271789" cy="947641"/>
          </a:xfrm>
          <a:prstGeom prst="rect">
            <a:avLst/>
          </a:prstGeom>
          <a:noFill/>
        </p:spPr>
      </p:pic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467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468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pl-PL" sz="11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Nieporozumienia związane z prawdopodobieństwem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Jeśli mamy dwa możliwe zdarzenia i nie wiemy, które jest prawdziwe zakładamy, że prawdopodobieństwo wynosi ½</a:t>
            </a:r>
          </a:p>
          <a:p>
            <a:pPr lvl="1"/>
            <a:r>
              <a:rPr lang="pl-PL" dirty="0" smtClean="0"/>
              <a:t>Prawdopodobieństwo ½ nie oznacza niewiedzy czy zajdzie A lub nie zajdzie A, tylko wiedzę, że zajście zdarzenia A jest jednakowo prawdopodobne jak to, że zdarzenie A nie zajdzie.</a:t>
            </a:r>
          </a:p>
          <a:p>
            <a:r>
              <a:rPr lang="pl-PL" dirty="0" smtClean="0"/>
              <a:t>Bardziej ogólnie: jeśli nie wiemy które zdarzenie zajdzie, przyjmujemy rozkład jednostajny.</a:t>
            </a:r>
          </a:p>
          <a:p>
            <a:pPr lvl="1"/>
            <a:r>
              <a:rPr lang="pl-PL" dirty="0" smtClean="0"/>
              <a:t>Przykład: Rozważmy kostki w kształcie sześcianu. Nie znamy ich rozmiaru, ale wiemy, że krawędź ma długość pomiędzy 10 a 20 </a:t>
            </a:r>
            <a:r>
              <a:rPr lang="pl-PL" dirty="0" err="1" smtClean="0"/>
              <a:t>cm</a:t>
            </a:r>
            <a:r>
              <a:rPr lang="pl-PL" dirty="0" smtClean="0"/>
              <a:t>. </a:t>
            </a:r>
          </a:p>
          <a:p>
            <a:pPr lvl="2"/>
            <a:r>
              <a:rPr lang="pl-PL" dirty="0" smtClean="0"/>
              <a:t>Z braku dodatkowych informacji przyjmujemy, że bok kostki ma rozkład jednostajny pomiędzy 10 a 20 cm</a:t>
            </a:r>
          </a:p>
          <a:p>
            <a:pPr lvl="2"/>
            <a:r>
              <a:rPr lang="pl-PL" dirty="0" smtClean="0"/>
              <a:t>A co jeśli przyjęlibyśmy, że powierzchnia ścianki kostki ma rozkład jednostajny pomiędzy 100 a 400 cm</a:t>
            </a:r>
            <a:r>
              <a:rPr lang="pl-PL" baseline="30000" dirty="0" smtClean="0"/>
              <a:t>2</a:t>
            </a:r>
            <a:r>
              <a:rPr lang="pl-PL" dirty="0" smtClean="0"/>
              <a:t>?</a:t>
            </a:r>
          </a:p>
          <a:p>
            <a:pPr lvl="2"/>
            <a:r>
              <a:rPr lang="pl-PL" dirty="0" smtClean="0"/>
              <a:t>A co jeśli przyjmiemy, że objętość kostki ma rozkład jednostajny pomiędzy 1000 a 8000 cm</a:t>
            </a:r>
            <a:r>
              <a:rPr lang="pl-PL" baseline="30000" dirty="0" smtClean="0"/>
              <a:t>3</a:t>
            </a:r>
            <a:r>
              <a:rPr lang="pl-PL" dirty="0" smtClean="0"/>
              <a:t>?</a:t>
            </a:r>
          </a:p>
          <a:p>
            <a:pPr lvl="1"/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229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szkolenia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Podstawy rachunku prawdopodobieństwa i statystyki</a:t>
            </a:r>
          </a:p>
          <a:p>
            <a:pPr marL="788670" lvl="1" indent="-514350">
              <a:buFont typeface="+mj-lt"/>
              <a:buAutoNum type="alphaLcParenR"/>
            </a:pPr>
            <a:r>
              <a:rPr lang="pl-PL" dirty="0" smtClean="0"/>
              <a:t>Zdarzenia, zmienne losowe, niezależność</a:t>
            </a:r>
          </a:p>
          <a:p>
            <a:pPr marL="788670" lvl="1" indent="-514350">
              <a:buFont typeface="+mj-lt"/>
              <a:buAutoNum type="alphaLcParenR"/>
            </a:pPr>
            <a:r>
              <a:rPr lang="pl-PL" dirty="0" smtClean="0"/>
              <a:t>Prawo wielkich liczb, centralne twierdzenie graniczne</a:t>
            </a:r>
          </a:p>
          <a:p>
            <a:pPr marL="788670" lvl="1" indent="-514350">
              <a:buFont typeface="+mj-lt"/>
              <a:buAutoNum type="alphaLcParenR"/>
            </a:pPr>
            <a:r>
              <a:rPr lang="pl-PL" dirty="0" smtClean="0"/>
              <a:t>Aksjomaty prawdopodobieństwa</a:t>
            </a:r>
          </a:p>
          <a:p>
            <a:pPr marL="788670" lvl="1" indent="-514350">
              <a:buFont typeface="+mj-lt"/>
              <a:buAutoNum type="alphaLcParenR"/>
            </a:pPr>
            <a:r>
              <a:rPr lang="pl-PL" dirty="0" smtClean="0"/>
              <a:t>Prawdopodobieństwo subiektywne i </a:t>
            </a:r>
            <a:r>
              <a:rPr lang="pl-PL" dirty="0"/>
              <a:t>z</a:t>
            </a:r>
            <a:r>
              <a:rPr lang="pl-PL" dirty="0" smtClean="0"/>
              <a:t>akłady holenderskie</a:t>
            </a:r>
          </a:p>
          <a:p>
            <a:pPr marL="788670" lvl="1" indent="-514350">
              <a:buFont typeface="+mj-lt"/>
              <a:buAutoNum type="alphaLcParenR"/>
            </a:pPr>
            <a:r>
              <a:rPr lang="pl-PL" dirty="0" smtClean="0"/>
              <a:t>Podstawy wnioskowania statystycznego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Pułapki związane z prawdopodobieństwem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dirty="0" smtClean="0"/>
              <a:t>Heurystyki związane z prawdopodobieństwem </a:t>
            </a:r>
            <a:r>
              <a:rPr lang="mr-IN" dirty="0" smtClean="0"/>
              <a:t>–</a:t>
            </a:r>
            <a:r>
              <a:rPr lang="pl-PL" dirty="0" smtClean="0"/>
              <a:t> subiektywne postrzeganie prawdopodobieństwa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dirty="0" smtClean="0"/>
              <a:t>Problemy z wyznaczaniem prawdopodobieństwa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Pułapki myślenia statystycznego: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dirty="0" smtClean="0"/>
              <a:t>Pułapki </a:t>
            </a:r>
            <a:r>
              <a:rPr lang="pl-PL" dirty="0"/>
              <a:t>statystyki </a:t>
            </a:r>
            <a:r>
              <a:rPr lang="pl-PL" dirty="0" smtClean="0"/>
              <a:t>klasycznej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dirty="0" smtClean="0"/>
              <a:t>Pułapki </a:t>
            </a:r>
            <a:r>
              <a:rPr lang="pl-PL" dirty="0"/>
              <a:t>statystyki </a:t>
            </a:r>
            <a:r>
              <a:rPr lang="pl-PL" dirty="0" err="1" smtClean="0"/>
              <a:t>Bayesowskiej</a:t>
            </a:r>
            <a:endParaRPr lang="pl-PL" dirty="0" smtClean="0"/>
          </a:p>
          <a:p>
            <a:pPr marL="731520" lvl="1" indent="-457200">
              <a:buFont typeface="+mj-lt"/>
              <a:buAutoNum type="alphaLcParenR"/>
            </a:pPr>
            <a:r>
              <a:rPr lang="pl-PL" dirty="0" smtClean="0"/>
              <a:t>Obciążone próby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dirty="0" smtClean="0"/>
              <a:t>Regresja </a:t>
            </a:r>
            <a:r>
              <a:rPr lang="pl-PL" dirty="0"/>
              <a:t>do </a:t>
            </a:r>
            <a:r>
              <a:rPr lang="pl-PL" dirty="0" smtClean="0"/>
              <a:t>średniej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dirty="0" smtClean="0"/>
              <a:t>Korelacja </a:t>
            </a:r>
            <a:r>
              <a:rPr lang="pl-PL" dirty="0"/>
              <a:t>i </a:t>
            </a:r>
            <a:r>
              <a:rPr lang="pl-PL" dirty="0" smtClean="0"/>
              <a:t>przyczynowość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dirty="0" smtClean="0"/>
              <a:t>Inne pułapki statystyczne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Typy dany i różne rodzaje wartości przeciętnych</a:t>
            </a:r>
          </a:p>
          <a:p>
            <a:pPr marL="731520" lvl="1" indent="-457200">
              <a:buFont typeface="+mj-lt"/>
              <a:buAutoNum type="alphaLcParenR"/>
            </a:pPr>
            <a:endParaRPr lang="pl-PL" dirty="0" smtClean="0"/>
          </a:p>
          <a:p>
            <a:pPr marL="731520" lvl="1" indent="-457200">
              <a:buFont typeface="+mj-lt"/>
              <a:buAutoNum type="alphaLcParenR"/>
            </a:pPr>
            <a:endParaRPr lang="pl-PL" dirty="0" smtClean="0"/>
          </a:p>
          <a:p>
            <a:pPr lvl="1"/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1379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Pułapki myślenia statystycznego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Pułapki statystyki klasycznej: 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sz="2100" dirty="0" smtClean="0"/>
              <a:t>testowanie hipotez statystycznych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sz="2100" dirty="0" smtClean="0"/>
              <a:t>inżynieria wartości p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sz="2000" dirty="0"/>
              <a:t>Istotność </a:t>
            </a:r>
            <a:r>
              <a:rPr lang="pl-PL" sz="2000" dirty="0" smtClean="0"/>
              <a:t>statystyczna</a:t>
            </a:r>
            <a:endParaRPr lang="pl-PL" sz="21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Pułapki statystyki </a:t>
            </a:r>
            <a:r>
              <a:rPr lang="pl-PL" sz="2400" dirty="0" err="1" smtClean="0"/>
              <a:t>Bayesowskiej</a:t>
            </a:r>
            <a:r>
              <a:rPr lang="pl-PL" sz="2400" dirty="0" smtClean="0"/>
              <a:t>: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sz="2100" dirty="0"/>
              <a:t>p</a:t>
            </a:r>
            <a:r>
              <a:rPr lang="pl-PL" sz="2100" dirty="0" smtClean="0"/>
              <a:t>odstawy wnioskowania </a:t>
            </a:r>
            <a:r>
              <a:rPr lang="pl-PL" sz="2100" dirty="0" err="1" smtClean="0"/>
              <a:t>Bayesowskiego</a:t>
            </a:r>
            <a:r>
              <a:rPr lang="pl-PL" sz="2100" dirty="0" smtClean="0"/>
              <a:t> 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sz="2100" dirty="0" smtClean="0"/>
              <a:t>pro</a:t>
            </a:r>
            <a:r>
              <a:rPr lang="pl-PL" sz="2100" dirty="0" smtClean="0"/>
              <a:t>gnozowanie </a:t>
            </a:r>
            <a:r>
              <a:rPr lang="pl-PL" sz="2100" dirty="0" smtClean="0"/>
              <a:t>prawdopodobieństw bazowych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sz="2100" dirty="0" smtClean="0"/>
              <a:t>inne </a:t>
            </a:r>
            <a:r>
              <a:rPr lang="pl-PL" sz="2100" dirty="0" smtClean="0"/>
              <a:t>błędy związane z prawdopodobieństwem warunkowym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Obciążone próby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Regresja do średniej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Korelacja i </a:t>
            </a:r>
            <a:r>
              <a:rPr lang="pl-PL" sz="2400" dirty="0" smtClean="0"/>
              <a:t>przyczynowość</a:t>
            </a:r>
            <a:endParaRPr lang="pl-PL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Dyskurs </a:t>
            </a:r>
            <a:r>
              <a:rPr lang="pl-PL" dirty="0" err="1" smtClean="0"/>
              <a:t>Arbuthnota</a:t>
            </a:r>
            <a:r>
              <a:rPr lang="pl-PL" dirty="0" smtClean="0"/>
              <a:t> z Nicholasem Bernoulli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Jeżeli przyjąć, że prawd. urodzenia się chłopca to ½, to zaobserwowanie 82 lat z rzędu przewagi urodzeń chłopców jest bardzo mało prawdopodobne</a:t>
            </a:r>
          </a:p>
          <a:p>
            <a:r>
              <a:rPr lang="pl-PL" dirty="0" smtClean="0"/>
              <a:t>Nicholas Bernoulli przyjął hipotezę, że prawd. urodzenia się chłopca to 18/35.  Wówczas przy tej samej obserwacji p-</a:t>
            </a:r>
            <a:r>
              <a:rPr lang="pl-PL" dirty="0" err="1" smtClean="0"/>
              <a:t>value</a:t>
            </a:r>
            <a:r>
              <a:rPr lang="pl-PL" dirty="0" smtClean="0"/>
              <a:t> jest bardzo wysokie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5180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Nieznaczność statystycznej istotności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9200"/>
            <a:ext cx="8219256" cy="1921768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Istotność w języku potocznym to ważność</a:t>
            </a:r>
          </a:p>
          <a:p>
            <a:r>
              <a:rPr lang="pl-PL" dirty="0"/>
              <a:t>W statystyce chodzi tylko, że efekt jest niezerowy z dużym prawdopodobieństwem </a:t>
            </a:r>
          </a:p>
          <a:p>
            <a:r>
              <a:rPr lang="pl-PL" dirty="0" smtClean="0"/>
              <a:t>Użycie </a:t>
            </a:r>
            <a:r>
              <a:rPr lang="pl-PL" dirty="0" smtClean="0"/>
              <a:t>telefonu komórkowego zwiększa prawdopodobieństwo raka mózgu z 0.0000302 na 0.0000303. Ten wniosek może być </a:t>
            </a:r>
            <a:r>
              <a:rPr lang="pl-PL" b="1" dirty="0" smtClean="0"/>
              <a:t>statystycznie istotny </a:t>
            </a:r>
            <a:r>
              <a:rPr lang="pl-PL" dirty="0" smtClean="0"/>
              <a:t>(np. przy poziomie istotności 1%) dla odpowiednio dużej próby.  Ale czy jest to </a:t>
            </a:r>
            <a:r>
              <a:rPr lang="pl-PL" b="1" dirty="0" smtClean="0"/>
              <a:t>istotna zmiana</a:t>
            </a:r>
            <a:r>
              <a:rPr lang="pl-PL" dirty="0" smtClean="0"/>
              <a:t>? </a:t>
            </a:r>
          </a:p>
          <a:p>
            <a:endParaRPr lang="pl-PL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/>
          </a:p>
        </p:txBody>
      </p:sp>
      <p:pic>
        <p:nvPicPr>
          <p:cNvPr id="4" name="Picture 3" descr="gir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12976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Błąd I i II rodzaju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2313891"/>
              </p:ext>
            </p:extLst>
          </p:nvPr>
        </p:nvGraphicFramePr>
        <p:xfrm>
          <a:off x="457200" y="1219200"/>
          <a:ext cx="4041775" cy="3261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0412"/>
                <a:gridCol w="1204105"/>
                <a:gridCol w="1347258"/>
              </a:tblGrid>
              <a:tr h="370840">
                <a:tc>
                  <a:txBody>
                    <a:bodyPr/>
                    <a:lstStyle/>
                    <a:p>
                      <a:endParaRPr lang="pl-PL" sz="2800" dirty="0"/>
                    </a:p>
                  </a:txBody>
                  <a:tcPr marL="44909" marR="44909"/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Efekt jest </a:t>
                      </a:r>
                      <a:endParaRPr lang="pl-PL" sz="2800" dirty="0"/>
                    </a:p>
                  </a:txBody>
                  <a:tcPr marL="44909" marR="44909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Efektu nie ma</a:t>
                      </a:r>
                      <a:endParaRPr lang="pl-PL" sz="2800" dirty="0"/>
                    </a:p>
                  </a:txBody>
                  <a:tcPr marL="44909" marR="44909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Wykryto</a:t>
                      </a:r>
                      <a:r>
                        <a:rPr lang="pl-PL" sz="2800" baseline="0" dirty="0" smtClean="0"/>
                        <a:t> efekt</a:t>
                      </a:r>
                      <a:endParaRPr lang="pl-PL" sz="2800" dirty="0"/>
                    </a:p>
                  </a:txBody>
                  <a:tcPr marL="44909" marR="4490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sz="2800" dirty="0"/>
                    </a:p>
                  </a:txBody>
                  <a:tcPr marL="44909" marR="4490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Błąd I rodzaju</a:t>
                      </a:r>
                      <a:endParaRPr lang="pl-PL" sz="2800" dirty="0"/>
                    </a:p>
                  </a:txBody>
                  <a:tcPr marL="44909" marR="4490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Nie wykryto efektu</a:t>
                      </a:r>
                      <a:endParaRPr lang="pl-PL" sz="2800" dirty="0"/>
                    </a:p>
                  </a:txBody>
                  <a:tcPr marL="44909" marR="4490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Błąd II rodzaju</a:t>
                      </a:r>
                      <a:endParaRPr lang="pl-PL" sz="2800" dirty="0"/>
                    </a:p>
                  </a:txBody>
                  <a:tcPr marL="44909" marR="4490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2800" dirty="0"/>
                    </a:p>
                  </a:txBody>
                  <a:tcPr marL="44909" marR="4490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b="1" dirty="0" smtClean="0"/>
              <a:t>Moc testu</a:t>
            </a:r>
            <a:r>
              <a:rPr lang="pl-PL" dirty="0" smtClean="0"/>
              <a:t>: prawdopodobieństwo niepopełnienia błędu II rodzaju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Testy o zbyt małej mocy: efekt jest ale test go nie wykrywa</a:t>
            </a:r>
          </a:p>
          <a:p>
            <a:r>
              <a:rPr lang="pl-PL" dirty="0" smtClean="0"/>
              <a:t>Błąd I rodzaju: 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Testy, które wykrywają efekt mimo iż go nie ma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87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Testy o zbyt małej mocy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Aliteracja Szekspira</a:t>
            </a:r>
            <a:r>
              <a:rPr lang="pl-PL" dirty="0" smtClean="0"/>
              <a:t>  </a:t>
            </a:r>
            <a:r>
              <a:rPr lang="pl-PL" i="1" dirty="0" smtClean="0"/>
              <a:t>Full </a:t>
            </a:r>
            <a:r>
              <a:rPr lang="pl-PL" i="1" dirty="0" err="1" smtClean="0"/>
              <a:t>fathom</a:t>
            </a:r>
            <a:r>
              <a:rPr lang="pl-PL" i="1" dirty="0" smtClean="0"/>
              <a:t> five </a:t>
            </a:r>
            <a:r>
              <a:rPr lang="pl-PL" i="1" dirty="0" err="1" smtClean="0"/>
              <a:t>thy</a:t>
            </a:r>
            <a:r>
              <a:rPr lang="pl-PL" i="1" dirty="0" smtClean="0"/>
              <a:t> </a:t>
            </a:r>
            <a:r>
              <a:rPr lang="pl-PL" i="1" dirty="0" err="1" smtClean="0"/>
              <a:t>father</a:t>
            </a:r>
            <a:r>
              <a:rPr lang="pl-PL" i="1" dirty="0" smtClean="0"/>
              <a:t> </a:t>
            </a:r>
            <a:r>
              <a:rPr lang="pl-PL" i="1" dirty="0" err="1" smtClean="0"/>
              <a:t>lies</a:t>
            </a:r>
            <a:r>
              <a:rPr lang="pl-PL" i="1" dirty="0" smtClean="0"/>
              <a:t>, </a:t>
            </a:r>
          </a:p>
          <a:p>
            <a:pPr lvl="1"/>
            <a:r>
              <a:rPr lang="pl-PL" i="1" dirty="0" err="1" smtClean="0"/>
              <a:t>Crambe</a:t>
            </a:r>
            <a:r>
              <a:rPr lang="pl-PL" i="1" dirty="0" smtClean="0"/>
              <a:t> bis </a:t>
            </a:r>
            <a:r>
              <a:rPr lang="pl-PL" i="1" dirty="0" err="1" smtClean="0"/>
              <a:t>positum</a:t>
            </a:r>
            <a:r>
              <a:rPr lang="pl-PL" i="1" dirty="0" smtClean="0"/>
              <a:t> mors </a:t>
            </a:r>
            <a:r>
              <a:rPr lang="pl-PL" i="1" dirty="0" err="1" smtClean="0"/>
              <a:t>est</a:t>
            </a:r>
            <a:r>
              <a:rPr lang="pl-PL" i="1" dirty="0" smtClean="0"/>
              <a:t> </a:t>
            </a:r>
            <a:r>
              <a:rPr lang="pl-PL" dirty="0" smtClean="0"/>
              <a:t>(odgrzewana kiełbasa)</a:t>
            </a:r>
          </a:p>
          <a:p>
            <a:r>
              <a:rPr lang="pl-PL" dirty="0" smtClean="0">
                <a:hlinkClick r:id="rId3"/>
              </a:rPr>
              <a:t>Hot hands</a:t>
            </a:r>
            <a:r>
              <a:rPr lang="pl-PL" dirty="0" smtClean="0"/>
              <a:t> </a:t>
            </a:r>
            <a:r>
              <a:rPr lang="pl-PL" dirty="0" smtClean="0">
                <a:hlinkClick r:id="rId4"/>
              </a:rPr>
              <a:t>Krytyka 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2191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Plejady są </a:t>
            </a:r>
            <a:r>
              <a:rPr lang="pl-PL" dirty="0" err="1" smtClean="0"/>
              <a:t>clustrem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5" name="Obraz 4" descr="clust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18470"/>
            <a:ext cx="3744416" cy="3510390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97832"/>
          </a:xfrm>
        </p:spPr>
        <p:txBody>
          <a:bodyPr/>
          <a:lstStyle/>
          <a:p>
            <a:r>
              <a:rPr lang="pl-PL" dirty="0" smtClean="0"/>
              <a:t>Który wygląda bardziej przypadkowo?</a:t>
            </a:r>
            <a:endParaRPr lang="pl-PL" dirty="0"/>
          </a:p>
        </p:txBody>
      </p:sp>
      <p:pic>
        <p:nvPicPr>
          <p:cNvPr id="8" name="Obraz 7" descr="clus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767205" cy="35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1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Nieuczciwe testy statystyczne i file </a:t>
            </a:r>
            <a:r>
              <a:rPr lang="pl-PL" dirty="0" err="1" smtClean="0"/>
              <a:t>drawer</a:t>
            </a:r>
            <a:r>
              <a:rPr lang="pl-PL" dirty="0" smtClean="0"/>
              <a:t> problem (znamy tylko te, które mają efekt)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Przekręt giełdowy i fundusze inwestycyjne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Equidistant</a:t>
            </a:r>
            <a:r>
              <a:rPr lang="pl-PL" dirty="0" smtClean="0"/>
              <a:t> </a:t>
            </a:r>
            <a:r>
              <a:rPr lang="pl-PL" dirty="0" err="1" smtClean="0"/>
              <a:t>letter</a:t>
            </a:r>
            <a:r>
              <a:rPr lang="pl-PL" dirty="0" smtClean="0"/>
              <a:t> </a:t>
            </a:r>
            <a:r>
              <a:rPr lang="pl-PL" dirty="0" err="1" smtClean="0"/>
              <a:t>sequence</a:t>
            </a:r>
            <a:r>
              <a:rPr lang="pl-PL" dirty="0" smtClean="0"/>
              <a:t> i </a:t>
            </a:r>
            <a:r>
              <a:rPr lang="pl-PL" dirty="0" smtClean="0">
                <a:hlinkClick r:id="rId2"/>
              </a:rPr>
              <a:t>Imiona rabbich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Test genów odpowiedzialnych za schizofrenię</a:t>
            </a:r>
          </a:p>
          <a:p>
            <a:pPr lvl="1"/>
            <a:r>
              <a:rPr lang="pl-PL" dirty="0" smtClean="0"/>
              <a:t>Ze 100,000 genów 10 ma klinicznie potwierdzony związek</a:t>
            </a:r>
          </a:p>
          <a:p>
            <a:pPr lvl="1"/>
            <a:r>
              <a:rPr lang="pl-PL" dirty="0" smtClean="0"/>
              <a:t>Z powodu słabej mocy, z tych 10 tylko 5 rzeczywiście ma związek</a:t>
            </a:r>
          </a:p>
          <a:p>
            <a:pPr lvl="1"/>
            <a:r>
              <a:rPr lang="pl-PL" dirty="0" smtClean="0"/>
              <a:t>Spośród pozostałych 99,990 5% przejdzie test statystycznej istotności</a:t>
            </a:r>
          </a:p>
          <a:p>
            <a:pPr lvl="1"/>
            <a:r>
              <a:rPr lang="pl-PL" dirty="0" smtClean="0"/>
              <a:t>Spośród opublikowanych wyników 500 razy więcej tych nieprawdziwych</a:t>
            </a:r>
          </a:p>
          <a:p>
            <a:pPr lvl="2"/>
            <a:r>
              <a:rPr lang="pl-PL" dirty="0" smtClean="0"/>
              <a:t>Te, które mają efekt: w połowie wykryte przez test</a:t>
            </a:r>
          </a:p>
          <a:p>
            <a:pPr lvl="2"/>
            <a:r>
              <a:rPr lang="pl-PL" dirty="0" smtClean="0"/>
              <a:t>Te, które nie mają efektu: 5% wykrytych przez test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Klątwa zwycięzcy i jak draże wpływają na trądzik</a:t>
            </a:r>
          </a:p>
          <a:p>
            <a:pPr lvl="1"/>
            <a:endParaRPr lang="pl-PL" dirty="0">
              <a:hlinkClick r:id="rId3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8535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Inżynieria wartości p i przedziały ufności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i="1" dirty="0" err="1" smtClean="0"/>
              <a:t>Torture</a:t>
            </a:r>
            <a:r>
              <a:rPr lang="pl-PL" i="1" dirty="0" smtClean="0"/>
              <a:t> the data </a:t>
            </a:r>
            <a:r>
              <a:rPr lang="pl-PL" i="1" dirty="0" err="1" smtClean="0"/>
              <a:t>until</a:t>
            </a:r>
            <a:r>
              <a:rPr lang="pl-PL" i="1" dirty="0" smtClean="0"/>
              <a:t> </a:t>
            </a:r>
            <a:r>
              <a:rPr lang="pl-PL" i="1" dirty="0" err="1" smtClean="0"/>
              <a:t>it</a:t>
            </a:r>
            <a:r>
              <a:rPr lang="pl-PL" i="1" dirty="0" smtClean="0"/>
              <a:t> </a:t>
            </a:r>
            <a:r>
              <a:rPr lang="pl-PL" i="1" dirty="0" err="1" smtClean="0"/>
              <a:t>confesses</a:t>
            </a:r>
            <a:r>
              <a:rPr lang="pl-PL" i="1" dirty="0" smtClean="0"/>
              <a:t>, </a:t>
            </a:r>
            <a:r>
              <a:rPr lang="pl-PL" i="1" dirty="0" err="1" smtClean="0"/>
              <a:t>Lies</a:t>
            </a:r>
            <a:r>
              <a:rPr lang="pl-PL" i="1" dirty="0" smtClean="0"/>
              <a:t>, </a:t>
            </a:r>
            <a:r>
              <a:rPr lang="pl-PL" i="1" dirty="0" err="1" smtClean="0"/>
              <a:t>damn</a:t>
            </a:r>
            <a:r>
              <a:rPr lang="pl-PL" i="1" dirty="0" smtClean="0"/>
              <a:t> </a:t>
            </a:r>
            <a:r>
              <a:rPr lang="pl-PL" i="1" dirty="0" err="1" smtClean="0"/>
              <a:t>lies</a:t>
            </a:r>
            <a:r>
              <a:rPr lang="pl-PL" i="1" dirty="0" smtClean="0"/>
              <a:t>, </a:t>
            </a:r>
            <a:r>
              <a:rPr lang="pl-PL" i="1" dirty="0" err="1" smtClean="0"/>
              <a:t>statistics</a:t>
            </a:r>
            <a:endParaRPr lang="pl-PL" i="1" dirty="0" smtClean="0"/>
          </a:p>
          <a:p>
            <a:r>
              <a:rPr lang="pl-PL" dirty="0" smtClean="0"/>
              <a:t>Inżynieria wartości p (p-</a:t>
            </a:r>
            <a:r>
              <a:rPr lang="pl-PL" dirty="0" err="1" smtClean="0"/>
              <a:t>hacking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Rozkład jednostajny wartości p</a:t>
            </a:r>
          </a:p>
          <a:p>
            <a:pPr lvl="1"/>
            <a:r>
              <a:rPr lang="pl-PL" dirty="0" smtClean="0"/>
              <a:t>Jeżeli zjawiska są rzeczywiście ważne, więcej małych wartości</a:t>
            </a:r>
          </a:p>
          <a:p>
            <a:pPr lvl="1"/>
            <a:r>
              <a:rPr lang="pl-PL" dirty="0" smtClean="0"/>
              <a:t>Manipulacja: więcej wartości p w okolicach 0,05 (</a:t>
            </a:r>
            <a:r>
              <a:rPr lang="pl-PL" i="1" dirty="0" err="1" smtClean="0"/>
              <a:t>almost</a:t>
            </a:r>
            <a:r>
              <a:rPr lang="pl-PL" i="1" dirty="0" smtClean="0"/>
              <a:t> </a:t>
            </a:r>
            <a:r>
              <a:rPr lang="pl-PL" i="1" dirty="0" err="1" smtClean="0"/>
              <a:t>statistically</a:t>
            </a:r>
            <a:r>
              <a:rPr lang="pl-PL" i="1" dirty="0" smtClean="0"/>
              <a:t> </a:t>
            </a:r>
            <a:r>
              <a:rPr lang="pl-PL" i="1" dirty="0" err="1" smtClean="0"/>
              <a:t>significant</a:t>
            </a:r>
            <a:r>
              <a:rPr lang="pl-PL" dirty="0" smtClean="0"/>
              <a:t>)</a:t>
            </a:r>
          </a:p>
          <a:p>
            <a:r>
              <a:rPr lang="pl-PL" dirty="0" smtClean="0"/>
              <a:t>Przedziały ufności zamiast </a:t>
            </a:r>
            <a:r>
              <a:rPr lang="pl-PL" dirty="0" err="1" smtClean="0"/>
              <a:t>pojedyncznej</a:t>
            </a:r>
            <a:r>
              <a:rPr lang="pl-PL" dirty="0" smtClean="0"/>
              <a:t> p-</a:t>
            </a:r>
            <a:r>
              <a:rPr lang="pl-PL" dirty="0" err="1" smtClean="0"/>
              <a:t>value</a:t>
            </a:r>
            <a:endParaRPr lang="pl-PL" dirty="0" smtClean="0"/>
          </a:p>
          <a:p>
            <a:pPr lvl="1"/>
            <a:r>
              <a:rPr lang="pl-PL" dirty="0" smtClean="0"/>
              <a:t>Cała seria hipotez zerowych</a:t>
            </a:r>
          </a:p>
          <a:p>
            <a:pPr lvl="1"/>
            <a:r>
              <a:rPr lang="pl-PL" dirty="0" smtClean="0"/>
              <a:t>Więcej informacji:</a:t>
            </a:r>
          </a:p>
          <a:p>
            <a:pPr lvl="2"/>
            <a:r>
              <a:rPr lang="pl-PL" dirty="0" smtClean="0"/>
              <a:t>[+3%;+17%] vs. [+9%;+11%]</a:t>
            </a:r>
          </a:p>
          <a:p>
            <a:pPr lvl="2"/>
            <a:r>
              <a:rPr lang="pl-PL" dirty="0" smtClean="0"/>
              <a:t>[-0,5%;+0,5%] vs. [-20%;+20%]</a:t>
            </a:r>
          </a:p>
        </p:txBody>
      </p:sp>
    </p:spTree>
    <p:extLst>
      <p:ext uri="{BB962C8B-B14F-4D97-AF65-F5344CB8AC3E}">
        <p14:creationId xmlns:p14="http://schemas.microsoft.com/office/powerpoint/2010/main" val="1376230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Test istotności jest detektywem a nie sędzią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Podejście Fishera: </a:t>
            </a:r>
          </a:p>
          <a:p>
            <a:pPr lvl="1"/>
            <a:r>
              <a:rPr lang="pl-PL" dirty="0" smtClean="0"/>
              <a:t>szukanie udowodnionych faktów: „A </a:t>
            </a:r>
            <a:r>
              <a:rPr lang="pl-PL" dirty="0" err="1" smtClean="0"/>
              <a:t>scientific</a:t>
            </a:r>
            <a:r>
              <a:rPr lang="pl-PL" dirty="0" smtClean="0"/>
              <a:t> </a:t>
            </a:r>
            <a:r>
              <a:rPr lang="pl-PL" dirty="0" err="1" smtClean="0"/>
              <a:t>fact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be </a:t>
            </a:r>
            <a:r>
              <a:rPr lang="pl-PL" dirty="0" err="1" smtClean="0"/>
              <a:t>regarded</a:t>
            </a:r>
            <a:r>
              <a:rPr lang="pl-PL" dirty="0" smtClean="0"/>
              <a:t> as </a:t>
            </a:r>
            <a:r>
              <a:rPr lang="pl-PL" dirty="0" err="1" smtClean="0"/>
              <a:t>experimentally</a:t>
            </a:r>
            <a:r>
              <a:rPr lang="pl-PL" dirty="0" smtClean="0"/>
              <a:t> </a:t>
            </a:r>
            <a:r>
              <a:rPr lang="pl-PL" dirty="0" err="1" smtClean="0"/>
              <a:t>established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a </a:t>
            </a:r>
            <a:r>
              <a:rPr lang="pl-PL" dirty="0" err="1" smtClean="0"/>
              <a:t>properly</a:t>
            </a:r>
            <a:r>
              <a:rPr lang="pl-PL" dirty="0" smtClean="0"/>
              <a:t> </a:t>
            </a:r>
            <a:r>
              <a:rPr lang="pl-PL" dirty="0" err="1" smtClean="0"/>
              <a:t>designed</a:t>
            </a:r>
            <a:r>
              <a:rPr lang="pl-PL" dirty="0" smtClean="0"/>
              <a:t> </a:t>
            </a:r>
            <a:r>
              <a:rPr lang="pl-PL" dirty="0" err="1" smtClean="0"/>
              <a:t>experiment</a:t>
            </a:r>
            <a:r>
              <a:rPr lang="pl-PL" dirty="0" smtClean="0"/>
              <a:t> </a:t>
            </a:r>
            <a:r>
              <a:rPr lang="pl-PL" dirty="0" err="1" smtClean="0"/>
              <a:t>rarely</a:t>
            </a:r>
            <a:r>
              <a:rPr lang="pl-PL" dirty="0" smtClean="0"/>
              <a:t> </a:t>
            </a:r>
            <a:r>
              <a:rPr lang="pl-PL" dirty="0" err="1" smtClean="0"/>
              <a:t>fails</a:t>
            </a:r>
            <a:r>
              <a:rPr lang="pl-PL" dirty="0" smtClean="0"/>
              <a:t> to </a:t>
            </a:r>
            <a:r>
              <a:rPr lang="pl-PL" dirty="0" err="1" smtClean="0"/>
              <a:t>give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r>
              <a:rPr lang="pl-PL" dirty="0" smtClean="0"/>
              <a:t> of </a:t>
            </a:r>
            <a:r>
              <a:rPr lang="pl-PL" dirty="0" err="1" smtClean="0"/>
              <a:t>significance</a:t>
            </a:r>
            <a:r>
              <a:rPr lang="pl-PL" dirty="0" smtClean="0"/>
              <a:t>”</a:t>
            </a:r>
          </a:p>
          <a:p>
            <a:pPr lvl="1"/>
            <a:r>
              <a:rPr lang="pl-PL" dirty="0" smtClean="0"/>
              <a:t>Replikacja wyników </a:t>
            </a:r>
          </a:p>
          <a:p>
            <a:r>
              <a:rPr lang="pl-PL" dirty="0" smtClean="0"/>
              <a:t>Podejście </a:t>
            </a:r>
            <a:r>
              <a:rPr lang="pl-PL" dirty="0" err="1" smtClean="0"/>
              <a:t>Neymana</a:t>
            </a:r>
            <a:r>
              <a:rPr lang="pl-PL" dirty="0" smtClean="0"/>
              <a:t> i Pearsona: </a:t>
            </a:r>
          </a:p>
          <a:p>
            <a:pPr lvl="1"/>
            <a:r>
              <a:rPr lang="pl-PL" dirty="0" smtClean="0"/>
              <a:t>Zamiast szukać prawdy, statystyka powinna nam powiedzieć co robić.</a:t>
            </a:r>
          </a:p>
          <a:p>
            <a:pPr lvl="1"/>
            <a:r>
              <a:rPr lang="pl-PL" dirty="0" smtClean="0"/>
              <a:t>Podobnie jak proces sądowy: Nie „podejrzany jest winny”, tylko „podejrzany zosta</a:t>
            </a:r>
            <a:r>
              <a:rPr lang="pl-PL" dirty="0"/>
              <a:t>ł</a:t>
            </a:r>
            <a:r>
              <a:rPr lang="pl-PL" dirty="0" smtClean="0"/>
              <a:t> skazany”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7302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Prawdopodobieństwo warunkowe: przykład 1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Załóżmy, że powstał nowy test na wykrywanie rzadkiej choroby genetycznej występującej u 1 na 100 osób</a:t>
            </a:r>
          </a:p>
          <a:p>
            <a:r>
              <a:rPr lang="pl-PL" sz="2000" dirty="0" smtClean="0"/>
              <a:t>W wyniku badań klinicznych na próbie 10000 reprezentatywnych osób okazało się, że prawdopodobieństwo błędu I rodzaju (</a:t>
            </a:r>
            <a:r>
              <a:rPr lang="pl-PL" sz="2000" dirty="0" err="1" smtClean="0"/>
              <a:t>False</a:t>
            </a:r>
            <a:r>
              <a:rPr lang="pl-PL" sz="2000" dirty="0" smtClean="0"/>
              <a:t> </a:t>
            </a:r>
            <a:r>
              <a:rPr lang="pl-PL" sz="2000" dirty="0" err="1" smtClean="0"/>
              <a:t>negative</a:t>
            </a:r>
            <a:r>
              <a:rPr lang="pl-PL" sz="2000" dirty="0" smtClean="0"/>
              <a:t>) wynosi 2% a prawdopodobieństwo błędu II rodzaju wynosi 1% (</a:t>
            </a:r>
            <a:r>
              <a:rPr lang="pl-PL" sz="2000" dirty="0" err="1" smtClean="0"/>
              <a:t>False</a:t>
            </a:r>
            <a:r>
              <a:rPr lang="pl-PL" sz="2000" dirty="0" smtClean="0"/>
              <a:t> </a:t>
            </a:r>
            <a:r>
              <a:rPr lang="pl-PL" sz="2000" dirty="0" err="1" smtClean="0"/>
              <a:t>positive</a:t>
            </a:r>
            <a:r>
              <a:rPr lang="pl-PL" sz="2000" dirty="0" smtClean="0"/>
              <a:t>)</a:t>
            </a:r>
          </a:p>
          <a:p>
            <a:r>
              <a:rPr lang="pl-PL" sz="2000" dirty="0" smtClean="0"/>
              <a:t>Jakie jest prawdopodobieństwo, że losowo wybrana osoba jest chora, pod warunkiem, że test wskazał, że jest chora?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1560" y="4221088"/>
          <a:ext cx="7920879" cy="192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2376264"/>
                <a:gridCol w="2304255"/>
              </a:tblGrid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Test                           Faktyczne</a:t>
                      </a:r>
                      <a:endParaRPr lang="pl-PL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TlToB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Chory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Zdrowy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Pozytywny +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98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Negatywny -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9801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SUMA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bg1"/>
                          </a:solidFill>
                        </a:rPr>
                        <a:t>9900</a:t>
                      </a:r>
                      <a:endParaRPr lang="pl-PL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Wyznaczanie prawdopodobieństwa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Są trzy sposoby wyznaczania prawdopodobieństwa: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Poprzez symetrię:</a:t>
            </a:r>
          </a:p>
          <a:p>
            <a:pPr marL="788670" lvl="1" indent="-514350"/>
            <a:r>
              <a:rPr lang="pl-PL" dirty="0" smtClean="0"/>
              <a:t>Przykłady: moneta, kostka do gry, karty w potasowanej talii</a:t>
            </a:r>
          </a:p>
          <a:p>
            <a:pPr marL="788670" lvl="1" indent="-514350"/>
            <a:r>
              <a:rPr lang="pl-PL" dirty="0" smtClean="0"/>
              <a:t>Sugeruje rozkład jednostajny, nie może wynikać z niewiedzy</a:t>
            </a:r>
          </a:p>
          <a:p>
            <a:pPr marL="1062990" lvl="2" indent="-514350"/>
            <a:r>
              <a:rPr lang="pl-PL" dirty="0" smtClean="0"/>
              <a:t>Płeć nowonarodzonego dziecka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Poprzez obserwacje statystyczne</a:t>
            </a:r>
          </a:p>
          <a:p>
            <a:pPr marL="788670" lvl="1" indent="-514350"/>
            <a:r>
              <a:rPr lang="pl-PL" dirty="0" smtClean="0"/>
              <a:t>Eksperyment musi być powtarzany wielokrotnie w podobnych warunkach (niezależne i identyczne rozkłady: </a:t>
            </a:r>
            <a:r>
              <a:rPr lang="pl-PL" dirty="0" err="1" smtClean="0"/>
              <a:t>iid</a:t>
            </a:r>
            <a:r>
              <a:rPr lang="pl-PL" dirty="0" smtClean="0"/>
              <a:t>)</a:t>
            </a:r>
          </a:p>
          <a:p>
            <a:pPr marL="788670" lvl="1" indent="-514350"/>
            <a:r>
              <a:rPr lang="pl-PL" dirty="0" smtClean="0"/>
              <a:t>Najczęściej spotykana </a:t>
            </a:r>
            <a:r>
              <a:rPr lang="pl-PL" dirty="0" smtClean="0">
                <a:solidFill>
                  <a:srgbClr val="FF0000"/>
                </a:solidFill>
              </a:rPr>
              <a:t>interpretacja frekwencyjna</a:t>
            </a:r>
          </a:p>
          <a:p>
            <a:pPr marL="788670" lvl="1" indent="-514350"/>
            <a:r>
              <a:rPr lang="pl-PL" dirty="0" smtClean="0"/>
              <a:t>A co jeśli nie może być powtarzany:</a:t>
            </a:r>
          </a:p>
          <a:p>
            <a:pPr marL="1062990" lvl="2" indent="-514350"/>
            <a:r>
              <a:rPr lang="pl-PL" dirty="0" smtClean="0"/>
              <a:t>Wynik przyszłego meczu pomiędzy Polską a Niemcami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Poprzez szanse powodzenia</a:t>
            </a:r>
          </a:p>
          <a:p>
            <a:pPr marL="788670" lvl="1" indent="-514350"/>
            <a:r>
              <a:rPr lang="pl-PL" dirty="0" smtClean="0"/>
              <a:t>Wyznaczanie szans powodzenia związane z zakładami np. sportowymi</a:t>
            </a:r>
          </a:p>
          <a:p>
            <a:pPr marL="788670" lvl="1" indent="-514350"/>
            <a:r>
              <a:rPr lang="pl-PL" dirty="0" smtClean="0"/>
              <a:t>Najbardziej ogólna interpretacja </a:t>
            </a:r>
            <a:r>
              <a:rPr lang="pl-PL" dirty="0" smtClean="0">
                <a:solidFill>
                  <a:srgbClr val="FF0000"/>
                </a:solidFill>
              </a:rPr>
              <a:t>prawdopodobieństwa subiektywnego </a:t>
            </a:r>
            <a:r>
              <a:rPr lang="pl-PL" dirty="0" smtClean="0"/>
              <a:t>(de </a:t>
            </a:r>
            <a:r>
              <a:rPr lang="pl-PL" dirty="0" err="1" smtClean="0"/>
              <a:t>Finetti</a:t>
            </a:r>
            <a:r>
              <a:rPr lang="pl-PL" dirty="0" smtClean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Czwarta możliwość: prawdopodobieństwo nie istnieje 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Prawdopodobieństwo warunkowe: przykład 1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Twierdzenie </a:t>
            </a:r>
            <a:r>
              <a:rPr lang="pl-PL" dirty="0" err="1" smtClean="0"/>
              <a:t>Bayesa</a:t>
            </a:r>
            <a:r>
              <a:rPr lang="pl-PL" dirty="0" smtClean="0"/>
              <a:t> i prawdopodobieństwo całkowite</a:t>
            </a:r>
            <a:endParaRPr lang="pl-PL" dirty="0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590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448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78" name="Picture 2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772816"/>
            <a:ext cx="911588" cy="360039"/>
          </a:xfrm>
          <a:prstGeom prst="rect">
            <a:avLst/>
          </a:prstGeom>
          <a:noFill/>
        </p:spPr>
      </p:pic>
      <p:pic>
        <p:nvPicPr>
          <p:cNvPr id="23577" name="Picture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294" y="2161034"/>
            <a:ext cx="968432" cy="313906"/>
          </a:xfrm>
          <a:prstGeom prst="rect">
            <a:avLst/>
          </a:prstGeom>
          <a:noFill/>
        </p:spPr>
      </p:pic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521" y="2514228"/>
            <a:ext cx="1863397" cy="313906"/>
          </a:xfrm>
          <a:prstGeom prst="rect">
            <a:avLst/>
          </a:prstGeom>
          <a:noFill/>
        </p:spPr>
      </p:pic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3395" y="1772816"/>
            <a:ext cx="2604749" cy="313906"/>
          </a:xfrm>
          <a:prstGeom prst="rect">
            <a:avLst/>
          </a:prstGeom>
          <a:noFill/>
        </p:spPr>
      </p:pic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3395" y="2204864"/>
            <a:ext cx="2604749" cy="313906"/>
          </a:xfrm>
          <a:prstGeom prst="rect">
            <a:avLst/>
          </a:prstGeom>
          <a:noFill/>
        </p:spPr>
      </p:pic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4305" y="2636912"/>
            <a:ext cx="2865223" cy="313906"/>
          </a:xfrm>
          <a:prstGeom prst="rect">
            <a:avLst/>
          </a:prstGeom>
          <a:noFill/>
        </p:spPr>
      </p:pic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3587" name="Picture 3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8922" y="3980681"/>
            <a:ext cx="4498096" cy="586359"/>
          </a:xfrm>
          <a:prstGeom prst="rect">
            <a:avLst/>
          </a:prstGeom>
          <a:noFill/>
        </p:spPr>
      </p:pic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91" name="Picture 3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8922" y="2968377"/>
            <a:ext cx="2353122" cy="643004"/>
          </a:xfrm>
          <a:prstGeom prst="rect">
            <a:avLst/>
          </a:prstGeom>
          <a:noFill/>
        </p:spPr>
      </p:pic>
      <p:pic>
        <p:nvPicPr>
          <p:cNvPr id="23590" name="Picture 3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645024"/>
            <a:ext cx="3673334" cy="321502"/>
          </a:xfrm>
          <a:prstGeom prst="rect">
            <a:avLst/>
          </a:prstGeom>
          <a:noFill/>
        </p:spPr>
      </p:pic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96" name="Picture 4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4866" y="4662661"/>
            <a:ext cx="2301668" cy="622712"/>
          </a:xfrm>
          <a:prstGeom prst="rect">
            <a:avLst/>
          </a:prstGeom>
          <a:noFill/>
        </p:spPr>
      </p:pic>
      <p:pic>
        <p:nvPicPr>
          <p:cNvPr id="23595" name="Picture 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4563" y="4653136"/>
            <a:ext cx="2955909" cy="622712"/>
          </a:xfrm>
          <a:prstGeom prst="rect">
            <a:avLst/>
          </a:prstGeom>
          <a:noFill/>
        </p:spPr>
      </p:pic>
      <p:pic>
        <p:nvPicPr>
          <p:cNvPr id="23594" name="Picture 4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7307" y="5335117"/>
            <a:ext cx="3578621" cy="575416"/>
          </a:xfrm>
          <a:prstGeom prst="rect">
            <a:avLst/>
          </a:prstGeom>
          <a:noFill/>
        </p:spPr>
      </p:pic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764" y="2780928"/>
            <a:ext cx="1872208" cy="409545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67763"/>
          </a:xfrm>
        </p:spPr>
        <p:txBody>
          <a:bodyPr>
            <a:normAutofit fontScale="85000" lnSpcReduction="20000"/>
          </a:bodyPr>
          <a:lstStyle/>
          <a:p>
            <a:pPr marL="514350" indent="-514350"/>
            <a:r>
              <a:rPr lang="pl-PL" dirty="0" smtClean="0"/>
              <a:t>Martwisz się, że możesz być chory na pewną chorobę</a:t>
            </a:r>
          </a:p>
          <a:p>
            <a:pPr marL="514350" indent="-514350"/>
            <a:r>
              <a:rPr lang="pl-PL" dirty="0" smtClean="0"/>
              <a:t>Poddajesz się testowi, który:</a:t>
            </a:r>
          </a:p>
          <a:p>
            <a:pPr marL="788670" lvl="1" indent="-514350"/>
            <a:r>
              <a:rPr lang="pl-PL" dirty="0" smtClean="0"/>
              <a:t>W 95% wskaże, że jesteś chory, pod warunkiem, że rzeczywiście jesteś. </a:t>
            </a:r>
          </a:p>
          <a:p>
            <a:pPr marL="788670" lvl="1" indent="-514350"/>
            <a:r>
              <a:rPr lang="pl-PL" dirty="0" smtClean="0"/>
              <a:t>W 10% może wskazać, że jesteś chory, pomimo iż w rzeczywistości nie jesteś chory</a:t>
            </a:r>
          </a:p>
          <a:p>
            <a:pPr marL="514350" indent="-514350"/>
            <a:r>
              <a:rPr lang="pl-PL" dirty="0" smtClean="0"/>
              <a:t>Test pokazał, że jesteś chory. Jakie jest prawdopodobieństwo, że rzeczywiście jesteś chory?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Prawdopodobieństwo warunkowe: przykład 2</a:t>
            </a:r>
            <a:endParaRPr lang="pl-PL" sz="2800" b="0" dirty="0">
              <a:solidFill>
                <a:schemeClr val="tx1"/>
              </a:solidFill>
            </a:endParaRPr>
          </a:p>
        </p:txBody>
      </p:sp>
      <p:pic>
        <p:nvPicPr>
          <p:cNvPr id="69634" name="Picture 2" descr="E:\!!! teaching2011\DecisionTheory\lecture9\tes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849" y="4394200"/>
            <a:ext cx="3275351" cy="2171700"/>
          </a:xfrm>
          <a:prstGeom prst="rect">
            <a:avLst/>
          </a:prstGeom>
          <a:noFill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0988" y="4394200"/>
            <a:ext cx="2028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0" y="5478463"/>
            <a:ext cx="1371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26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Prawdopodobieństwo warunkowe: przykład 2</a:t>
            </a:r>
            <a:endParaRPr lang="pl-PL" sz="2800" b="0" dirty="0">
              <a:solidFill>
                <a:schemeClr val="tx1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4140880"/>
            <a:ext cx="8229600" cy="1304344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Załóżmy, że choroba obecnie nie występuje na świecie. Wówczas P(</a:t>
            </a:r>
            <a:r>
              <a:rPr lang="pl-PL" dirty="0" err="1" smtClean="0"/>
              <a:t>D|T</a:t>
            </a:r>
            <a:r>
              <a:rPr lang="pl-PL" dirty="0" smtClean="0"/>
              <a:t>)=0</a:t>
            </a:r>
          </a:p>
          <a:p>
            <a:r>
              <a:rPr lang="pl-PL" dirty="0" smtClean="0"/>
              <a:t>A jeśli choroba jest bardzo częsta np. P(D)=0.9, </a:t>
            </a:r>
          </a:p>
          <a:p>
            <a:pPr>
              <a:buNone/>
            </a:pPr>
            <a:r>
              <a:rPr lang="pl-PL" dirty="0" smtClean="0"/>
              <a:t>	wówczas P(</a:t>
            </a:r>
            <a:r>
              <a:rPr lang="pl-PL" dirty="0" err="1" smtClean="0"/>
              <a:t>D|T</a:t>
            </a:r>
            <a:r>
              <a:rPr lang="pl-PL" dirty="0" smtClean="0"/>
              <a:t>)=0,9884 </a:t>
            </a:r>
          </a:p>
          <a:p>
            <a:endParaRPr lang="pl-PL" dirty="0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667" y="1156835"/>
            <a:ext cx="51911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 descr="E:\!!! teaching2011\DecisionTheory\lecture9\war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120" y="4749067"/>
            <a:ext cx="3015343" cy="2050877"/>
          </a:xfrm>
          <a:prstGeom prst="rect">
            <a:avLst/>
          </a:prstGeom>
          <a:noFill/>
        </p:spPr>
      </p:pic>
      <p:pic>
        <p:nvPicPr>
          <p:cNvPr id="70663" name="Picture 7" descr="E:\!!! teaching2011\DecisionTheory\lecture9\extin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76892"/>
            <a:ext cx="2543175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53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Prawdopodobieństwo warunkowe: przykład 3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4997151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Prawdopodobieństwo, że dana osoba jest zakażona wirusem HIV w danej populacji jest 0,1%</a:t>
            </a:r>
          </a:p>
          <a:p>
            <a:r>
              <a:rPr lang="pl-PL" dirty="0" smtClean="0"/>
              <a:t>Test się myli w 1% przypadków, jeśli osoba jest zakażona (</a:t>
            </a:r>
            <a:r>
              <a:rPr lang="pl-PL" dirty="0" err="1" smtClean="0"/>
              <a:t>sensitivity</a:t>
            </a:r>
            <a:r>
              <a:rPr lang="pl-PL" dirty="0"/>
              <a:t> </a:t>
            </a:r>
            <a:r>
              <a:rPr lang="pl-PL" dirty="0" smtClean="0"/>
              <a:t>= 99%)</a:t>
            </a:r>
          </a:p>
          <a:p>
            <a:r>
              <a:rPr lang="pl-PL" dirty="0" smtClean="0"/>
              <a:t>Test się myli w 5% przypadków, jeśli osoba jest niezakażona (</a:t>
            </a:r>
            <a:r>
              <a:rPr lang="pl-PL" dirty="0" err="1" smtClean="0"/>
              <a:t>specificity</a:t>
            </a:r>
            <a:r>
              <a:rPr lang="pl-PL" dirty="0" smtClean="0"/>
              <a:t> = 95%)</a:t>
            </a:r>
          </a:p>
          <a:p>
            <a:r>
              <a:rPr lang="pl-PL" dirty="0" smtClean="0"/>
              <a:t>Jakie jest prawdopodobieństwo, że dana osoba jest zakażona pod warunkiem, że test wskazał „</a:t>
            </a:r>
            <a:r>
              <a:rPr lang="pl-PL" dirty="0" err="1" smtClean="0"/>
              <a:t>positive</a:t>
            </a:r>
            <a:r>
              <a:rPr lang="pl-PL" dirty="0" smtClean="0"/>
              <a:t>”?</a:t>
            </a:r>
          </a:p>
          <a:p>
            <a:r>
              <a:rPr lang="pl-PL" dirty="0" smtClean="0"/>
              <a:t>Jakie jest prawdopodobieństwo, że dana osoba nie jest zakażona pod warunkiem, że test wskazał „</a:t>
            </a:r>
            <a:r>
              <a:rPr lang="pl-PL" dirty="0" err="1" smtClean="0"/>
              <a:t>negative</a:t>
            </a:r>
            <a:r>
              <a:rPr lang="pl-PL" dirty="0" smtClean="0"/>
              <a:t>”? </a:t>
            </a:r>
            <a:endParaRPr lang="pl-PL" dirty="0"/>
          </a:p>
        </p:txBody>
      </p:sp>
      <p:pic>
        <p:nvPicPr>
          <p:cNvPr id="43010" name="Picture 2" descr="E:\!!! teaching2011\MAD\wyklad7\HIV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00808"/>
            <a:ext cx="2047875" cy="2228850"/>
          </a:xfrm>
          <a:prstGeom prst="rect">
            <a:avLst/>
          </a:prstGeom>
          <a:noFill/>
        </p:spPr>
      </p:pic>
      <p:pic>
        <p:nvPicPr>
          <p:cNvPr id="43011" name="Picture 3" descr="E:\!!! teaching2011\MAD\wyklad7\hivt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365104"/>
            <a:ext cx="219075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!!! teaching2011\MAD\wyklad7\probHIV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052954" cy="2376264"/>
          </a:xfrm>
          <a:prstGeom prst="rect">
            <a:avLst/>
          </a:prstGeom>
          <a:noFill/>
        </p:spPr>
      </p:pic>
      <p:pic>
        <p:nvPicPr>
          <p:cNvPr id="4099" name="Picture 3" descr="E:\!!! teaching2011\MAD\wyklad7\probHIV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81822"/>
            <a:ext cx="7940396" cy="2471514"/>
          </a:xfrm>
          <a:prstGeom prst="rect">
            <a:avLst/>
          </a:prstGeom>
          <a:noFill/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012160" y="1176428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zcionka tekstu podstawowego"/>
                        </a:rPr>
                        <a:t>0,099%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012160" y="176087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zcionka tekstu podstawowego"/>
                        </a:rPr>
                        <a:t>0,001%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038956" y="2375040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zcionka tekstu podstawowego"/>
                        </a:rPr>
                        <a:t>4,995%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6046068" y="2959612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zcionka tekstu podstawowego"/>
                        </a:rPr>
                        <a:t>94,905%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7092280" y="420203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zcionka tekstu podstawowego"/>
                        </a:rPr>
                        <a:t>0,099%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7067004" y="544331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zcionka tekstu podstawowego"/>
                        </a:rPr>
                        <a:t>0,001%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7092280" y="482267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zcionka tekstu podstawowego"/>
                        </a:rPr>
                        <a:t>4,995%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7085292" y="6046812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zcionka tekstu podstawowego"/>
                        </a:rPr>
                        <a:t>94,905%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Prostokąt 15"/>
          <p:cNvSpPr/>
          <p:nvPr/>
        </p:nvSpPr>
        <p:spPr>
          <a:xfrm>
            <a:off x="7210896" y="4125838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7236296" y="4773910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7236296" y="5421982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7236296" y="5926038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6007844" y="3888606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6012160" y="4498578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5940152" y="5125442"/>
            <a:ext cx="7793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5868144" y="5743922"/>
            <a:ext cx="8089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2966616" y="5438874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2983632" y="4197846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zaokrąglony 25"/>
          <p:cNvSpPr/>
          <p:nvPr/>
        </p:nvSpPr>
        <p:spPr>
          <a:xfrm>
            <a:off x="5796136" y="5638006"/>
            <a:ext cx="100811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zaokrąglony 26"/>
          <p:cNvSpPr/>
          <p:nvPr/>
        </p:nvSpPr>
        <p:spPr>
          <a:xfrm>
            <a:off x="5796136" y="3789040"/>
            <a:ext cx="100811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Tytuł 27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Prawdopodobieństwo warunkowe: przykład 3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Prawdopodobieństwo warunkowe: przykład 4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Oznaczenia:</a:t>
            </a:r>
          </a:p>
          <a:p>
            <a:pPr lvl="1"/>
            <a:r>
              <a:rPr lang="pl-PL" dirty="0" smtClean="0"/>
              <a:t>hipotezy:</a:t>
            </a:r>
          </a:p>
          <a:p>
            <a:pPr lvl="2"/>
            <a:r>
              <a:rPr lang="pl-PL" dirty="0" smtClean="0"/>
              <a:t>H1 – jest ropa</a:t>
            </a:r>
          </a:p>
          <a:p>
            <a:pPr lvl="2"/>
            <a:r>
              <a:rPr lang="pl-PL" dirty="0" smtClean="0"/>
              <a:t>H2 – nie ma ropy</a:t>
            </a:r>
          </a:p>
          <a:p>
            <a:pPr lvl="1"/>
            <a:r>
              <a:rPr lang="pl-PL" dirty="0" smtClean="0"/>
              <a:t>zdarzenie A – pozytywny wynik testu</a:t>
            </a:r>
          </a:p>
          <a:p>
            <a:endParaRPr lang="pl-PL" dirty="0" smtClean="0"/>
          </a:p>
          <a:p>
            <a:r>
              <a:rPr lang="pl-PL" dirty="0" smtClean="0"/>
              <a:t>Dane:</a:t>
            </a:r>
          </a:p>
          <a:p>
            <a:pPr lvl="1"/>
            <a:r>
              <a:rPr lang="pl-PL" dirty="0" smtClean="0"/>
              <a:t>P(H1)=	50%</a:t>
            </a:r>
          </a:p>
          <a:p>
            <a:pPr lvl="1"/>
            <a:r>
              <a:rPr lang="pl-PL" dirty="0" smtClean="0"/>
              <a:t>P(H2)=	50%</a:t>
            </a:r>
          </a:p>
          <a:p>
            <a:pPr lvl="1"/>
            <a:r>
              <a:rPr lang="pl-PL" dirty="0" smtClean="0"/>
              <a:t>P(A|H1)=	90%</a:t>
            </a:r>
          </a:p>
          <a:p>
            <a:pPr lvl="1"/>
            <a:r>
              <a:rPr lang="pl-PL" dirty="0" smtClean="0"/>
              <a:t>P(A|H2)=	30%</a:t>
            </a:r>
          </a:p>
          <a:p>
            <a:pPr lvl="1"/>
            <a:r>
              <a:rPr lang="pl-PL" dirty="0" smtClean="0"/>
              <a:t>P(~A|H1)=	10%</a:t>
            </a:r>
          </a:p>
          <a:p>
            <a:pPr lvl="1"/>
            <a:r>
              <a:rPr lang="pl-PL" dirty="0" smtClean="0"/>
              <a:t>P(~A|H2)=	70%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281518" cy="4623816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Potrzebujemy:</a:t>
            </a:r>
          </a:p>
          <a:p>
            <a:pPr lvl="1"/>
            <a:r>
              <a:rPr lang="pl-PL" dirty="0" smtClean="0"/>
              <a:t>P(A)=…</a:t>
            </a:r>
          </a:p>
          <a:p>
            <a:pPr lvl="1"/>
            <a:r>
              <a:rPr lang="pl-PL" dirty="0" smtClean="0"/>
              <a:t>P(H1|A)=…</a:t>
            </a:r>
          </a:p>
          <a:p>
            <a:pPr lvl="1"/>
            <a:r>
              <a:rPr lang="pl-PL" dirty="0" smtClean="0"/>
              <a:t>P(H1|~A)=…</a:t>
            </a:r>
          </a:p>
          <a:p>
            <a:endParaRPr lang="pl-PL" dirty="0" smtClean="0"/>
          </a:p>
          <a:p>
            <a:r>
              <a:rPr lang="pl-PL" dirty="0" smtClean="0"/>
              <a:t>Obliczenia:</a:t>
            </a:r>
          </a:p>
          <a:p>
            <a:pPr>
              <a:buNone/>
            </a:pPr>
            <a:r>
              <a:rPr lang="pl-PL" dirty="0" smtClean="0"/>
              <a:t>P(A) = </a:t>
            </a:r>
          </a:p>
          <a:p>
            <a:pPr>
              <a:buNone/>
            </a:pPr>
            <a:r>
              <a:rPr lang="pl-PL" dirty="0" smtClean="0"/>
              <a:t>P(A|H1)P(H1)+P(A|H2)P(H2)=</a:t>
            </a:r>
          </a:p>
          <a:p>
            <a:pPr>
              <a:buNone/>
            </a:pPr>
            <a:r>
              <a:rPr lang="pl-PL" dirty="0" smtClean="0"/>
              <a:t>=90%*50%+30%*50%=60%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P(H1|A)=P(A|H1)P(H1)/P(A)=</a:t>
            </a:r>
          </a:p>
          <a:p>
            <a:pPr>
              <a:buNone/>
            </a:pPr>
            <a:r>
              <a:rPr lang="pl-PL" dirty="0" smtClean="0"/>
              <a:t>90%*50%/60% = 75%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P(H1|~A)=P(~A|H1)P(H1)/P(~A)=</a:t>
            </a:r>
          </a:p>
          <a:p>
            <a:pPr>
              <a:buNone/>
            </a:pPr>
            <a:r>
              <a:rPr lang="pl-PL" dirty="0" smtClean="0"/>
              <a:t>10%*50%/40% = 12,5%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!!! teaching2011\MAD\wyklad7\probtre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184" y="1349912"/>
            <a:ext cx="6734176" cy="1790700"/>
          </a:xfrm>
          <a:prstGeom prst="rect">
            <a:avLst/>
          </a:prstGeom>
          <a:noFill/>
        </p:spPr>
      </p:pic>
      <p:pic>
        <p:nvPicPr>
          <p:cNvPr id="3075" name="Picture 3" descr="E:\!!! teaching2011\MAD\wyklad7\probtre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7467600" cy="179070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6372200" y="3761608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6390488" y="4194800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408776" y="4653136"/>
            <a:ext cx="3588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6408776" y="5094328"/>
            <a:ext cx="3588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948264" y="3933056"/>
            <a:ext cx="3588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6948264" y="4355960"/>
            <a:ext cx="3588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7054944" y="4806296"/>
            <a:ext cx="3588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7065992" y="5238344"/>
            <a:ext cx="3588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4850888" y="3986776"/>
            <a:ext cx="3588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4869176" y="4878304"/>
            <a:ext cx="3588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Prawdopodobieństwo warunkowe: przykład 4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Prawdopodobieństwo warunkowe: przykład 5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Stara wersja teleturnieju Idź na całość: </a:t>
            </a:r>
          </a:p>
          <a:p>
            <a:pPr lvl="1"/>
            <a:r>
              <a:rPr lang="pl-PL" dirty="0" smtClean="0"/>
              <a:t>3 bramki A, B, C, za jedną z nich nagroda (samochód), za pozostałymi nie ma nagrody (koza)</a:t>
            </a:r>
          </a:p>
          <a:p>
            <a:pPr lvl="1"/>
            <a:r>
              <a:rPr lang="pl-PL" dirty="0" smtClean="0"/>
              <a:t>Masz wybrać jedną z bramek. Zanim ją otworzysz, gospodarz, który wie, gdzie jest nagroda otwiera bramkę:</a:t>
            </a:r>
          </a:p>
          <a:p>
            <a:pPr lvl="2"/>
            <a:r>
              <a:rPr lang="pl-PL" dirty="0" smtClean="0"/>
              <a:t>Inną niż Ty wybrałeś</a:t>
            </a:r>
          </a:p>
          <a:p>
            <a:pPr lvl="2"/>
            <a:r>
              <a:rPr lang="pl-PL" dirty="0" smtClean="0"/>
              <a:t>Nie ma w niej nagrody</a:t>
            </a:r>
          </a:p>
          <a:p>
            <a:pPr lvl="1"/>
            <a:r>
              <a:rPr lang="pl-PL" dirty="0" smtClean="0"/>
              <a:t>Masz do wyboru:</a:t>
            </a:r>
          </a:p>
          <a:p>
            <a:pPr lvl="2"/>
            <a:r>
              <a:rPr lang="pl-PL" dirty="0" smtClean="0"/>
              <a:t>Pozostać przy swoim </a:t>
            </a:r>
          </a:p>
          <a:p>
            <a:pPr lvl="2">
              <a:buNone/>
            </a:pPr>
            <a:r>
              <a:rPr lang="pl-PL" dirty="0" smtClean="0"/>
              <a:t>	pierwotnym wyborze</a:t>
            </a:r>
          </a:p>
          <a:p>
            <a:pPr lvl="2"/>
            <a:r>
              <a:rPr lang="pl-PL" dirty="0" smtClean="0"/>
              <a:t>Zmienić bramkę </a:t>
            </a:r>
          </a:p>
          <a:p>
            <a:pPr lvl="1"/>
            <a:endParaRPr lang="pl-PL" dirty="0" smtClean="0"/>
          </a:p>
          <a:p>
            <a:endParaRPr lang="pl-PL" dirty="0"/>
          </a:p>
        </p:txBody>
      </p:sp>
      <p:pic>
        <p:nvPicPr>
          <p:cNvPr id="41987" name="Picture 3" descr="E:\!!! teaching2011\MAD\wyklad7\Monty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212976"/>
            <a:ext cx="1852477" cy="2959621"/>
          </a:xfrm>
          <a:prstGeom prst="rect">
            <a:avLst/>
          </a:prstGeom>
          <a:noFill/>
        </p:spPr>
      </p:pic>
      <p:pic>
        <p:nvPicPr>
          <p:cNvPr id="79874" name="Picture 2" descr="E:\pulapki myslenia statystycznego\pomocnicze\idz_na_calosc_czolowka_1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89040"/>
            <a:ext cx="3074293" cy="225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Prawdopodobieństwo warunkowe: przykład 5</a:t>
            </a:r>
            <a:endParaRPr lang="pl-PL" sz="2800" dirty="0"/>
          </a:p>
        </p:txBody>
      </p:sp>
      <p:pic>
        <p:nvPicPr>
          <p:cNvPr id="80898" name="Picture 2" descr="E:\pulapki myslenia statystycznego\pomocnicze\samoc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382219"/>
            <a:ext cx="2787133" cy="1296144"/>
          </a:xfrm>
          <a:prstGeom prst="rect">
            <a:avLst/>
          </a:prstGeom>
          <a:noFill/>
        </p:spPr>
      </p:pic>
      <p:pic>
        <p:nvPicPr>
          <p:cNvPr id="80899" name="Picture 3" descr="E:\pulapki myslenia statystycznego\pomocnicze\k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878163"/>
            <a:ext cx="2133600" cy="2143125"/>
          </a:xfrm>
          <a:prstGeom prst="rect">
            <a:avLst/>
          </a:prstGeom>
          <a:noFill/>
        </p:spPr>
      </p:pic>
      <p:pic>
        <p:nvPicPr>
          <p:cNvPr id="6" name="Picture 3" descr="E:\pulapki myslenia statystycznego\pomocnicze\k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528" y="3950171"/>
            <a:ext cx="2133600" cy="2143125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3098742" y="3717032"/>
            <a:ext cx="273630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07504" y="3717032"/>
            <a:ext cx="273630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6084168" y="3717032"/>
            <a:ext cx="273630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1259632" y="278092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467544" y="213285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Wybieram tą</a:t>
            </a:r>
            <a:endParaRPr lang="pl-PL" sz="2800" dirty="0"/>
          </a:p>
        </p:txBody>
      </p:sp>
      <p:sp>
        <p:nvSpPr>
          <p:cNvPr id="14" name="Strzałka w dół 13"/>
          <p:cNvSpPr/>
          <p:nvPr/>
        </p:nvSpPr>
        <p:spPr>
          <a:xfrm>
            <a:off x="7236296" y="278092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6660232" y="1700808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Gospodarz pokazuje mi</a:t>
            </a:r>
            <a:endParaRPr lang="pl-PL" sz="28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67544" y="1772816"/>
            <a:ext cx="208823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Pozostaję przy swoim</a:t>
            </a:r>
            <a:endParaRPr lang="pl-PL" sz="28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491880" y="1682805"/>
            <a:ext cx="208823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Zmieniam wybór</a:t>
            </a:r>
            <a:endParaRPr lang="pl-PL" sz="2800" dirty="0"/>
          </a:p>
        </p:txBody>
      </p:sp>
      <p:sp>
        <p:nvSpPr>
          <p:cNvPr id="18" name="Strzałka w dół 17"/>
          <p:cNvSpPr/>
          <p:nvPr/>
        </p:nvSpPr>
        <p:spPr>
          <a:xfrm>
            <a:off x="4067944" y="278092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1" grpId="1" animBg="1"/>
      <p:bldP spid="12" grpId="0"/>
      <p:bldP spid="12" grpId="1"/>
      <p:bldP spid="14" grpId="0" animBg="1"/>
      <p:bldP spid="15" grpId="0"/>
      <p:bldP spid="16" grpId="0" animBg="1"/>
      <p:bldP spid="16" grpId="1" animBg="1"/>
      <p:bldP spid="17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1052736"/>
            <a:ext cx="6840760" cy="93610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Powinieneś/</a:t>
            </a:r>
            <a:r>
              <a:rPr lang="pl-PL" sz="2400" dirty="0" err="1" smtClean="0"/>
              <a:t>aś</a:t>
            </a:r>
            <a:r>
              <a:rPr lang="pl-PL" sz="2400" dirty="0" smtClean="0"/>
              <a:t> zmienić bramkę</a:t>
            </a:r>
            <a:endParaRPr lang="pl-PL" sz="2400" dirty="0"/>
          </a:p>
        </p:txBody>
      </p:sp>
      <p:pic>
        <p:nvPicPr>
          <p:cNvPr id="4" name="Picture 2" descr="E:\!!! teaching2011\MAD\wyklad7\wh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825" y="2045940"/>
            <a:ext cx="3508375" cy="3543300"/>
          </a:xfrm>
          <a:prstGeom prst="rect">
            <a:avLst/>
          </a:prstGeom>
          <a:noFill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Prawdopodobieństwo warunkowe: przykład 5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przeddzień meczu Polska - Czechy podczas Euro 2012</a:t>
            </a:r>
            <a:endParaRPr lang="pl-PL" dirty="0"/>
          </a:p>
        </p:txBody>
      </p:sp>
      <p:pic>
        <p:nvPicPr>
          <p:cNvPr id="5" name="Symbol zastępczy zawartości 4" descr="polskaczech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53990" y="1219200"/>
            <a:ext cx="6836019" cy="49371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7864" y="1124744"/>
            <a:ext cx="3816424" cy="64807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Błędna analiza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467544" y="1772816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B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1/3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1/3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1/3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2924944"/>
            <a:ext cx="8229600" cy="338437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lang="pl-PL" sz="2600" dirty="0" smtClean="0"/>
              <a:t>Gospodarz otwiera bramkę B i widzimy kozę</a:t>
            </a: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P(A|{</a:t>
            </a:r>
            <a:r>
              <a:rPr kumimoji="0" lang="pl-PL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A,C</a:t>
            </a: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})=P(</a:t>
            </a:r>
            <a:r>
              <a:rPr kumimoji="0" lang="pl-PL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l-PL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∩</a:t>
            </a:r>
            <a:r>
              <a:rPr lang="pl-PL" sz="2600" dirty="0" smtClean="0"/>
              <a:t>{</a:t>
            </a:r>
            <a:r>
              <a:rPr lang="pl-PL" sz="2600" dirty="0" err="1" smtClean="0"/>
              <a:t>A,C</a:t>
            </a:r>
            <a:r>
              <a:rPr lang="pl-PL" sz="2600" dirty="0" smtClean="0"/>
              <a:t>})/P({</a:t>
            </a:r>
            <a:r>
              <a:rPr lang="pl-PL" sz="2600" dirty="0" err="1" smtClean="0"/>
              <a:t>A,C</a:t>
            </a:r>
            <a:r>
              <a:rPr lang="pl-PL" sz="2600" dirty="0" smtClean="0"/>
              <a:t>})=P(A)/P({A.C})</a:t>
            </a: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pl-PL" sz="2600" dirty="0" smtClean="0"/>
              <a:t>	=(1/3)/(2/3)=1/2</a:t>
            </a: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 jest błędnego w tym rozumowaniu?</a:t>
            </a: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r>
              <a:rPr lang="pl-PL" sz="2600" dirty="0" smtClean="0"/>
              <a:t>Jest to dobra analiza złego modelu</a:t>
            </a: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r>
              <a:rPr lang="pl-PL" sz="2600" dirty="0" smtClean="0"/>
              <a:t>Sugeruje on, że wszystko, co jest ważne w problemie to gdzie jest nagroda</a:t>
            </a: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r>
              <a:rPr lang="pl-PL" sz="2600" dirty="0" smtClean="0"/>
              <a:t>Jednak tutaj ważne jest również jak zdobywamy informacje na temat zdarzeń lub ważny jest sam fakt zdobycia danej informacji</a:t>
            </a: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Prawdopodobieństwo warunkowe: przykład 5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99060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Definiowanie stanów świata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3933056"/>
            <a:ext cx="8229600" cy="2511936"/>
          </a:xfrm>
        </p:spPr>
        <p:txBody>
          <a:bodyPr>
            <a:normAutofit lnSpcReduction="10000"/>
          </a:bodyPr>
          <a:lstStyle/>
          <a:p>
            <a:r>
              <a:rPr lang="pl-PL" sz="2000" dirty="0" smtClean="0"/>
              <a:t>Gospodarz nie może otworzyć bramki z nagrodą</a:t>
            </a:r>
          </a:p>
          <a:p>
            <a:r>
              <a:rPr lang="pl-PL" sz="2000" dirty="0" smtClean="0"/>
              <a:t>Gospodarz nie może otworzyć bramki, którą Ty wybrałeś</a:t>
            </a:r>
          </a:p>
          <a:p>
            <a:r>
              <a:rPr lang="pl-PL" sz="2000" dirty="0" smtClean="0"/>
              <a:t> Aby się sumowało do właściwej wartości</a:t>
            </a:r>
          </a:p>
          <a:p>
            <a:r>
              <a:rPr lang="pl-PL" sz="2000" dirty="0" smtClean="0"/>
              <a:t>Założenie upraszczające: jak gospodarz ma wybór, to z równym prawdopodobieństwem wybiera jedną bramkę lub drugą</a:t>
            </a:r>
          </a:p>
          <a:p>
            <a:r>
              <a:rPr lang="pl-PL" sz="2000" dirty="0" smtClean="0"/>
              <a:t>P(nagroda w A| gospodarz otworzył B)=(1/6)/(1/2)=1/3</a:t>
            </a:r>
          </a:p>
          <a:p>
            <a:r>
              <a:rPr lang="pl-PL" sz="2000" dirty="0" smtClean="0"/>
              <a:t>P(nagroda w C| gospodarz otworzył B)=(1/3)/(1/2)=</a:t>
            </a:r>
            <a:r>
              <a:rPr lang="pl-PL" sz="2000" dirty="0" err="1" smtClean="0"/>
              <a:t>2</a:t>
            </a:r>
            <a:r>
              <a:rPr lang="pl-PL" sz="2000" dirty="0" smtClean="0"/>
              <a:t>/3</a:t>
            </a:r>
            <a:endParaRPr lang="pl-PL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Gospodarz</a:t>
                      </a:r>
                      <a:r>
                        <a:rPr lang="pl-PL" baseline="0" dirty="0" smtClean="0"/>
                        <a:t> otwiera</a:t>
                      </a:r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</a:t>
                      </a:r>
                      <a:endParaRPr lang="pl-P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B</a:t>
                      </a:r>
                      <a:endParaRPr lang="pl-P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</a:t>
                      </a:r>
                      <a:endParaRPr lang="pl-P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Łącznie</a:t>
                      </a:r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Nagroda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jest w </a:t>
                      </a:r>
                      <a:endParaRPr lang="pl-P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</a:t>
                      </a:r>
                      <a:endParaRPr lang="pl-P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1/6</a:t>
                      </a:r>
                      <a:endParaRPr lang="pl-P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1/6</a:t>
                      </a:r>
                      <a:endParaRPr lang="pl-P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1/3</a:t>
                      </a:r>
                      <a:endParaRPr lang="pl-P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B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1/3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1/3</a:t>
                      </a:r>
                      <a:endParaRPr lang="pl-PL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1/3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1/3</a:t>
                      </a:r>
                      <a:endParaRPr lang="pl-P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Łącznie</a:t>
                      </a:r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1/2</a:t>
                      </a:r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1/2</a:t>
                      </a:r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3923928" y="2204864"/>
            <a:ext cx="288032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923928" y="2564904"/>
            <a:ext cx="288032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3923928" y="2996952"/>
            <a:ext cx="288032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3923928" y="3323894"/>
            <a:ext cx="288032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4945683" y="2204864"/>
            <a:ext cx="288032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4945683" y="2564904"/>
            <a:ext cx="288032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951495" y="2958042"/>
            <a:ext cx="288032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945683" y="3323894"/>
            <a:ext cx="288032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940152" y="3323894"/>
            <a:ext cx="288032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5940152" y="2996952"/>
            <a:ext cx="288032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5940152" y="2598002"/>
            <a:ext cx="288032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5940152" y="2199052"/>
            <a:ext cx="288032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zaokrąglony 20"/>
          <p:cNvSpPr/>
          <p:nvPr/>
        </p:nvSpPr>
        <p:spPr>
          <a:xfrm>
            <a:off x="4716016" y="2132856"/>
            <a:ext cx="720080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Prawdopodobieństwo warunkowe: przykład 5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pl-PL" sz="2800" dirty="0" smtClean="0"/>
              <a:t>Prawdopodobieństwo warunkowe: przykład 6</a:t>
            </a:r>
            <a:endParaRPr lang="pl-P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Rozważmy</a:t>
            </a:r>
            <a:r>
              <a:rPr lang="en-US" sz="1600" dirty="0" smtClean="0"/>
              <a:t> </a:t>
            </a:r>
            <a:r>
              <a:rPr lang="en-US" sz="1600" dirty="0" err="1" smtClean="0"/>
              <a:t>rodzinę</a:t>
            </a:r>
            <a:r>
              <a:rPr lang="en-US" sz="1600" dirty="0" smtClean="0"/>
              <a:t> z </a:t>
            </a:r>
            <a:r>
              <a:rPr lang="en-US" sz="1600" dirty="0" err="1" smtClean="0"/>
              <a:t>dwójką</a:t>
            </a:r>
            <a:r>
              <a:rPr lang="en-US" sz="1600" dirty="0" smtClean="0"/>
              <a:t> </a:t>
            </a:r>
            <a:r>
              <a:rPr lang="en-US" sz="1600" dirty="0" err="1" smtClean="0"/>
              <a:t>dzieci</a:t>
            </a:r>
            <a:r>
              <a:rPr lang="en-US" sz="1600" dirty="0" smtClean="0"/>
              <a:t>. </a:t>
            </a:r>
            <a:r>
              <a:rPr lang="en-US" sz="1600" dirty="0" err="1" smtClean="0"/>
              <a:t>Jakie</a:t>
            </a:r>
            <a:r>
              <a:rPr lang="en-US" sz="1600" dirty="0" smtClean="0"/>
              <a:t> jest </a:t>
            </a:r>
            <a:r>
              <a:rPr lang="en-US" sz="1600" dirty="0" err="1" smtClean="0"/>
              <a:t>prawdopodobieństwo</a:t>
            </a:r>
            <a:r>
              <a:rPr lang="en-US" sz="1600" dirty="0" smtClean="0"/>
              <a:t>, </a:t>
            </a:r>
            <a:r>
              <a:rPr lang="en-US" sz="1600" dirty="0" err="1" smtClean="0"/>
              <a:t>że</a:t>
            </a:r>
            <a:r>
              <a:rPr lang="en-US" sz="1600" dirty="0" smtClean="0"/>
              <a:t> </a:t>
            </a:r>
            <a:r>
              <a:rPr lang="en-US" sz="1600" dirty="0" err="1" smtClean="0"/>
              <a:t>oboje</a:t>
            </a:r>
            <a:r>
              <a:rPr lang="en-US" sz="1600" dirty="0" smtClean="0"/>
              <a:t> </a:t>
            </a:r>
            <a:r>
              <a:rPr lang="en-US" sz="1600" dirty="0" err="1" smtClean="0"/>
              <a:t>dzieci</a:t>
            </a:r>
            <a:r>
              <a:rPr lang="en-US" sz="1600" dirty="0" smtClean="0"/>
              <a:t> </a:t>
            </a:r>
            <a:r>
              <a:rPr lang="en-US" sz="1600" dirty="0" err="1" smtClean="0"/>
              <a:t>są</a:t>
            </a:r>
            <a:r>
              <a:rPr lang="en-US" sz="1600" dirty="0" smtClean="0"/>
              <a:t> </a:t>
            </a:r>
            <a:r>
              <a:rPr lang="en-US" sz="1600" dirty="0" err="1" smtClean="0"/>
              <a:t>chłopcami</a:t>
            </a:r>
            <a:r>
              <a:rPr lang="en-US" sz="1600" dirty="0" smtClean="0"/>
              <a:t> pod </a:t>
            </a:r>
            <a:r>
              <a:rPr lang="en-US" sz="1600" dirty="0" err="1" smtClean="0"/>
              <a:t>warunkiem</a:t>
            </a:r>
            <a:r>
              <a:rPr lang="en-US" sz="1600" dirty="0" smtClean="0"/>
              <a:t>, </a:t>
            </a:r>
            <a:r>
              <a:rPr lang="en-US" sz="1600" dirty="0" err="1" smtClean="0"/>
              <a:t>że</a:t>
            </a:r>
            <a:r>
              <a:rPr lang="en-US" sz="1600" dirty="0" smtClean="0"/>
              <a:t> </a:t>
            </a:r>
            <a:r>
              <a:rPr lang="en-US" sz="1600" dirty="0" err="1" smtClean="0"/>
              <a:t>jedno</a:t>
            </a:r>
            <a:r>
              <a:rPr lang="en-US" sz="1600" dirty="0" smtClean="0"/>
              <a:t> </a:t>
            </a:r>
            <a:r>
              <a:rPr lang="en-US" sz="1600" dirty="0" err="1" smtClean="0"/>
              <a:t>dziecko</a:t>
            </a:r>
            <a:r>
              <a:rPr lang="en-US" sz="1600" dirty="0" smtClean="0"/>
              <a:t> jest </a:t>
            </a:r>
            <a:r>
              <a:rPr lang="en-US" sz="1600" dirty="0" err="1" smtClean="0"/>
              <a:t>chłopcem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2 </a:t>
            </a:r>
            <a:r>
              <a:rPr lang="en-US" sz="1600" dirty="0" err="1" smtClean="0"/>
              <a:t>interpretacje</a:t>
            </a:r>
            <a:r>
              <a:rPr lang="en-US" sz="1600" dirty="0" smtClean="0"/>
              <a:t>:</a:t>
            </a:r>
          </a:p>
          <a:p>
            <a:pPr marL="514350" indent="-514350">
              <a:buAutoNum type="arabicParenR"/>
            </a:pPr>
            <a:r>
              <a:rPr lang="en-US" sz="1600" dirty="0" smtClean="0"/>
              <a:t>Pan X jest </a:t>
            </a:r>
            <a:r>
              <a:rPr lang="en-US" sz="1600" dirty="0" err="1" smtClean="0"/>
              <a:t>ojcem</a:t>
            </a:r>
            <a:r>
              <a:rPr lang="en-US" sz="1600" dirty="0" smtClean="0"/>
              <a:t> 2 </a:t>
            </a:r>
            <a:r>
              <a:rPr lang="en-US" sz="1600" dirty="0" err="1" smtClean="0"/>
              <a:t>dzieci</a:t>
            </a:r>
            <a:r>
              <a:rPr lang="en-US" sz="1600" dirty="0" smtClean="0"/>
              <a:t>. </a:t>
            </a:r>
            <a:r>
              <a:rPr lang="en-US" sz="1600" dirty="0" err="1" smtClean="0"/>
              <a:t>Spotykamy</a:t>
            </a:r>
            <a:r>
              <a:rPr lang="en-US" sz="1600" dirty="0" smtClean="0"/>
              <a:t> go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spacerze</a:t>
            </a:r>
            <a:r>
              <a:rPr lang="en-US" sz="1600" dirty="0" smtClean="0"/>
              <a:t> z </a:t>
            </a:r>
            <a:r>
              <a:rPr lang="en-US" sz="1600" dirty="0" err="1" smtClean="0"/>
              <a:t>małym</a:t>
            </a:r>
            <a:r>
              <a:rPr lang="en-US" sz="1600" dirty="0" smtClean="0"/>
              <a:t> </a:t>
            </a:r>
            <a:r>
              <a:rPr lang="en-US" sz="1600" dirty="0" err="1" smtClean="0"/>
              <a:t>chłopcem</a:t>
            </a:r>
            <a:r>
              <a:rPr lang="en-US" sz="1600" dirty="0" smtClean="0"/>
              <a:t>, </a:t>
            </a:r>
            <a:r>
              <a:rPr lang="en-US" sz="1600" dirty="0" err="1" smtClean="0"/>
              <a:t>swoim</a:t>
            </a:r>
            <a:r>
              <a:rPr lang="en-US" sz="1600" dirty="0" smtClean="0"/>
              <a:t> </a:t>
            </a:r>
            <a:r>
              <a:rPr lang="en-US" sz="1600" dirty="0" err="1" smtClean="0"/>
              <a:t>synem</a:t>
            </a:r>
            <a:r>
              <a:rPr lang="en-US" sz="1600" dirty="0" smtClean="0"/>
              <a:t>. </a:t>
            </a:r>
            <a:r>
              <a:rPr lang="en-US" sz="1600" dirty="0" err="1" smtClean="0"/>
              <a:t>Jakie</a:t>
            </a:r>
            <a:r>
              <a:rPr lang="en-US" sz="1600" dirty="0" smtClean="0"/>
              <a:t> jest </a:t>
            </a:r>
            <a:r>
              <a:rPr lang="en-US" sz="1600" dirty="0" err="1" smtClean="0"/>
              <a:t>prawdopodobieństwo</a:t>
            </a:r>
            <a:r>
              <a:rPr lang="en-US" sz="1600" dirty="0" smtClean="0"/>
              <a:t>, </a:t>
            </a:r>
            <a:r>
              <a:rPr lang="en-US" sz="1600" dirty="0" err="1" smtClean="0"/>
              <a:t>że</a:t>
            </a:r>
            <a:r>
              <a:rPr lang="en-US" sz="1600" dirty="0" smtClean="0"/>
              <a:t> </a:t>
            </a:r>
            <a:r>
              <a:rPr lang="en-US" sz="1600" dirty="0" err="1" smtClean="0"/>
              <a:t>drugie</a:t>
            </a:r>
            <a:r>
              <a:rPr lang="en-US" sz="1600" dirty="0" smtClean="0"/>
              <a:t> </a:t>
            </a:r>
            <a:r>
              <a:rPr lang="en-US" sz="1600" dirty="0" err="1" smtClean="0"/>
              <a:t>dziecko</a:t>
            </a:r>
            <a:r>
              <a:rPr lang="en-US" sz="1600" dirty="0" smtClean="0"/>
              <a:t> </a:t>
            </a:r>
            <a:r>
              <a:rPr lang="en-US" sz="1600" dirty="0" err="1" smtClean="0"/>
              <a:t>Pana</a:t>
            </a:r>
            <a:r>
              <a:rPr lang="en-US" sz="1600" dirty="0" smtClean="0"/>
              <a:t> X jest </a:t>
            </a:r>
            <a:r>
              <a:rPr lang="en-US" sz="1600" dirty="0" err="1" smtClean="0"/>
              <a:t>chłopcem</a:t>
            </a:r>
            <a:r>
              <a:rPr lang="en-US" sz="1600" dirty="0" smtClean="0"/>
              <a:t> [</a:t>
            </a:r>
            <a:r>
              <a:rPr lang="en-US" sz="1600" dirty="0" err="1" smtClean="0"/>
              <a:t>założenie</a:t>
            </a:r>
            <a:r>
              <a:rPr lang="en-US" sz="1600" dirty="0" smtClean="0"/>
              <a:t>: </a:t>
            </a:r>
            <a:r>
              <a:rPr lang="en-US" sz="1600" dirty="0" err="1" smtClean="0"/>
              <a:t>jeśli</a:t>
            </a:r>
            <a:r>
              <a:rPr lang="en-US" sz="1600" dirty="0" smtClean="0"/>
              <a:t> Pan X ma </a:t>
            </a:r>
            <a:r>
              <a:rPr lang="en-US" sz="1600" dirty="0" err="1" smtClean="0"/>
              <a:t>córkę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syna</a:t>
            </a:r>
            <a:r>
              <a:rPr lang="en-US" sz="1600" dirty="0" smtClean="0"/>
              <a:t>, to jest </a:t>
            </a:r>
            <a:r>
              <a:rPr lang="en-US" sz="1600" dirty="0" err="1" smtClean="0"/>
              <a:t>jednakowo</a:t>
            </a:r>
            <a:r>
              <a:rPr lang="en-US" sz="1600" dirty="0" smtClean="0"/>
              <a:t> </a:t>
            </a:r>
            <a:r>
              <a:rPr lang="en-US" sz="1600" dirty="0" err="1" smtClean="0"/>
              <a:t>prawdopodobne</a:t>
            </a:r>
            <a:r>
              <a:rPr lang="en-US" sz="1600" dirty="0" smtClean="0"/>
              <a:t>, </a:t>
            </a:r>
            <a:r>
              <a:rPr lang="en-US" sz="1600" dirty="0" err="1" smtClean="0"/>
              <a:t>że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spacer </a:t>
            </a:r>
            <a:r>
              <a:rPr lang="en-US" sz="1600" dirty="0" err="1" smtClean="0"/>
              <a:t>weźmie</a:t>
            </a:r>
            <a:r>
              <a:rPr lang="en-US" sz="1600" dirty="0" smtClean="0"/>
              <a:t> </a:t>
            </a:r>
            <a:r>
              <a:rPr lang="en-US" sz="1600" dirty="0" err="1" smtClean="0"/>
              <a:t>jedno</a:t>
            </a:r>
            <a:r>
              <a:rPr lang="en-US" sz="1600" dirty="0" smtClean="0"/>
              <a:t> </a:t>
            </a:r>
            <a:r>
              <a:rPr lang="en-US" sz="1600" dirty="0" err="1" smtClean="0"/>
              <a:t>lub</a:t>
            </a:r>
            <a:r>
              <a:rPr lang="en-US" sz="1600" dirty="0" smtClean="0"/>
              <a:t> </a:t>
            </a:r>
            <a:r>
              <a:rPr lang="en-US" sz="1600" dirty="0" err="1" smtClean="0"/>
              <a:t>drugie</a:t>
            </a:r>
            <a:r>
              <a:rPr lang="en-US" sz="1600" dirty="0" smtClean="0"/>
              <a:t>]</a:t>
            </a:r>
          </a:p>
          <a:p>
            <a:pPr marL="514350" indent="-514350">
              <a:buAutoNum type="arabicParenR"/>
            </a:pPr>
            <a:r>
              <a:rPr lang="en-US" sz="1600" dirty="0" err="1" smtClean="0"/>
              <a:t>Ekspedientka</a:t>
            </a:r>
            <a:r>
              <a:rPr lang="en-US" sz="1600" dirty="0" smtClean="0"/>
              <a:t> </a:t>
            </a:r>
            <a:r>
              <a:rPr lang="en-US" sz="1600" dirty="0" err="1" smtClean="0"/>
              <a:t>mówi</a:t>
            </a:r>
            <a:r>
              <a:rPr lang="en-US" sz="1600" dirty="0" smtClean="0"/>
              <a:t>, </a:t>
            </a:r>
            <a:r>
              <a:rPr lang="en-US" sz="1600" dirty="0" err="1" smtClean="0"/>
              <a:t>że</a:t>
            </a:r>
            <a:r>
              <a:rPr lang="en-US" sz="1600" dirty="0" smtClean="0"/>
              <a:t> ma 2 </a:t>
            </a:r>
            <a:r>
              <a:rPr lang="en-US" sz="1600" dirty="0" err="1" smtClean="0"/>
              <a:t>szczeniaczki</a:t>
            </a:r>
            <a:r>
              <a:rPr lang="en-US" sz="1600" dirty="0" smtClean="0"/>
              <a:t> do </a:t>
            </a:r>
            <a:r>
              <a:rPr lang="en-US" sz="1600" dirty="0" err="1" smtClean="0"/>
              <a:t>pokazania</a:t>
            </a:r>
            <a:r>
              <a:rPr lang="en-US" sz="1600" dirty="0" smtClean="0"/>
              <a:t> </a:t>
            </a:r>
            <a:r>
              <a:rPr lang="en-US" sz="1600" dirty="0" err="1" smtClean="0"/>
              <a:t>Tobie</a:t>
            </a:r>
            <a:r>
              <a:rPr lang="en-US" sz="1600" dirty="0" smtClean="0"/>
              <a:t>, ale </a:t>
            </a:r>
            <a:r>
              <a:rPr lang="en-US" sz="1600" dirty="0" err="1" smtClean="0"/>
              <a:t>nie</a:t>
            </a:r>
            <a:r>
              <a:rPr lang="en-US" sz="1600" dirty="0" smtClean="0"/>
              <a:t> </a:t>
            </a:r>
            <a:r>
              <a:rPr lang="en-US" sz="1600" dirty="0" err="1" smtClean="0"/>
              <a:t>wie</a:t>
            </a:r>
            <a:r>
              <a:rPr lang="en-US" sz="1600" dirty="0"/>
              <a:t> </a:t>
            </a:r>
            <a:r>
              <a:rPr lang="en-US" sz="1600" dirty="0" err="1" smtClean="0"/>
              <a:t>jakiej</a:t>
            </a:r>
            <a:r>
              <a:rPr lang="en-US" sz="1600" dirty="0" smtClean="0"/>
              <a:t> </a:t>
            </a:r>
            <a:r>
              <a:rPr lang="en-US" sz="1600" dirty="0" err="1" smtClean="0"/>
              <a:t>są</a:t>
            </a:r>
            <a:r>
              <a:rPr lang="en-US" sz="1600" dirty="0" smtClean="0"/>
              <a:t> </a:t>
            </a:r>
            <a:r>
              <a:rPr lang="en-US" sz="1600" dirty="0" err="1" smtClean="0"/>
              <a:t>płci</a:t>
            </a:r>
            <a:r>
              <a:rPr lang="en-US" sz="1600" dirty="0" smtClean="0"/>
              <a:t>. Ty </a:t>
            </a:r>
            <a:r>
              <a:rPr lang="en-US" sz="1600" dirty="0" err="1" smtClean="0"/>
              <a:t>mówisz</a:t>
            </a:r>
            <a:r>
              <a:rPr lang="en-US" sz="1600" dirty="0" smtClean="0"/>
              <a:t>, </a:t>
            </a:r>
            <a:r>
              <a:rPr lang="en-US" sz="1600" dirty="0" err="1" smtClean="0"/>
              <a:t>że</a:t>
            </a:r>
            <a:r>
              <a:rPr lang="en-US" sz="1600" dirty="0" smtClean="0"/>
              <a:t> </a:t>
            </a:r>
            <a:r>
              <a:rPr lang="en-US" sz="1600" dirty="0" err="1" smtClean="0"/>
              <a:t>chcesz</a:t>
            </a:r>
            <a:r>
              <a:rPr lang="en-US" sz="1600" dirty="0" smtClean="0"/>
              <a:t> </a:t>
            </a:r>
            <a:r>
              <a:rPr lang="en-US" sz="1600" dirty="0" err="1" smtClean="0"/>
              <a:t>tylko</a:t>
            </a:r>
            <a:r>
              <a:rPr lang="en-US" sz="1600" dirty="0" smtClean="0"/>
              <a:t> </a:t>
            </a:r>
            <a:r>
              <a:rPr lang="en-US" sz="1600" dirty="0" err="1" smtClean="0"/>
              <a:t>psa</a:t>
            </a:r>
            <a:r>
              <a:rPr lang="en-US" sz="1600" dirty="0" smtClean="0"/>
              <a:t>, </a:t>
            </a:r>
            <a:r>
              <a:rPr lang="en-US" sz="1600" dirty="0" err="1" smtClean="0"/>
              <a:t>żadnej</a:t>
            </a:r>
            <a:r>
              <a:rPr lang="en-US" sz="1600" dirty="0" smtClean="0"/>
              <a:t> </a:t>
            </a:r>
            <a:r>
              <a:rPr lang="en-US" sz="1600" dirty="0" err="1" smtClean="0"/>
              <a:t>suczki</a:t>
            </a:r>
            <a:r>
              <a:rPr lang="en-US" sz="1600" dirty="0" smtClean="0"/>
              <a:t>. </a:t>
            </a:r>
            <a:r>
              <a:rPr lang="en-US" sz="1600" dirty="0" err="1" smtClean="0"/>
              <a:t>Sprzedawczyni</a:t>
            </a:r>
            <a:r>
              <a:rPr lang="en-US" sz="1600" dirty="0" smtClean="0"/>
              <a:t> </a:t>
            </a:r>
            <a:r>
              <a:rPr lang="en-US" sz="1600" dirty="0" err="1" smtClean="0"/>
              <a:t>dzwoni</a:t>
            </a:r>
            <a:r>
              <a:rPr lang="en-US" sz="1600" dirty="0" smtClean="0"/>
              <a:t> o </a:t>
            </a:r>
            <a:r>
              <a:rPr lang="en-US" sz="1600" dirty="0" err="1" smtClean="0"/>
              <a:t>człowieka</a:t>
            </a:r>
            <a:r>
              <a:rPr lang="en-US" sz="1600" dirty="0" smtClean="0"/>
              <a:t>, </a:t>
            </a:r>
            <a:r>
              <a:rPr lang="en-US" sz="1600" dirty="0" err="1" smtClean="0"/>
              <a:t>który</a:t>
            </a:r>
            <a:r>
              <a:rPr lang="en-US" sz="1600" dirty="0" smtClean="0"/>
              <a:t> </a:t>
            </a:r>
            <a:r>
              <a:rPr lang="en-US" sz="1600" dirty="0" err="1" smtClean="0"/>
              <a:t>właśnie</a:t>
            </a:r>
            <a:r>
              <a:rPr lang="en-US" sz="1600" dirty="0" smtClean="0"/>
              <a:t> </a:t>
            </a:r>
            <a:r>
              <a:rPr lang="en-US" sz="1600" dirty="0" err="1" smtClean="0"/>
              <a:t>kąpie</a:t>
            </a:r>
            <a:r>
              <a:rPr lang="en-US" sz="1600" dirty="0" smtClean="0"/>
              <a:t> </a:t>
            </a:r>
            <a:r>
              <a:rPr lang="en-US" sz="1600" dirty="0" err="1" smtClean="0"/>
              <a:t>szczeniaki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pyta</a:t>
            </a:r>
            <a:r>
              <a:rPr lang="en-US" sz="1600" dirty="0" smtClean="0"/>
              <a:t>: “</a:t>
            </a:r>
            <a:r>
              <a:rPr lang="en-US" sz="1600" dirty="0" err="1" smtClean="0"/>
              <a:t>czy</a:t>
            </a:r>
            <a:r>
              <a:rPr lang="en-US" sz="1600" dirty="0" smtClean="0"/>
              <a:t> </a:t>
            </a:r>
            <a:r>
              <a:rPr lang="en-US" sz="1600" dirty="0" err="1" smtClean="0"/>
              <a:t>przynajmniej</a:t>
            </a:r>
            <a:r>
              <a:rPr lang="en-US" sz="1600" dirty="0" smtClean="0"/>
              <a:t> </a:t>
            </a:r>
            <a:r>
              <a:rPr lang="en-US" sz="1600" dirty="0" err="1" smtClean="0"/>
              <a:t>jednen</a:t>
            </a:r>
            <a:r>
              <a:rPr lang="en-US" sz="1600" dirty="0" smtClean="0"/>
              <a:t> jest </a:t>
            </a:r>
            <a:r>
              <a:rPr lang="en-US" sz="1600" dirty="0" err="1" smtClean="0"/>
              <a:t>psem</a:t>
            </a:r>
            <a:r>
              <a:rPr lang="en-US" sz="1600" dirty="0" smtClean="0"/>
              <a:t>?” I </a:t>
            </a:r>
            <a:r>
              <a:rPr lang="en-US" sz="1600" dirty="0" err="1" smtClean="0"/>
              <a:t>po</a:t>
            </a:r>
            <a:r>
              <a:rPr lang="en-US" sz="1600" dirty="0" smtClean="0"/>
              <a:t> </a:t>
            </a:r>
            <a:r>
              <a:rPr lang="en-US" sz="1600" dirty="0" err="1" smtClean="0"/>
              <a:t>chwili</a:t>
            </a:r>
            <a:r>
              <a:rPr lang="en-US" sz="1600" dirty="0" smtClean="0"/>
              <a:t> </a:t>
            </a:r>
            <a:r>
              <a:rPr lang="en-US" sz="1600" dirty="0" err="1" smtClean="0"/>
              <a:t>odpowiada</a:t>
            </a:r>
            <a:r>
              <a:rPr lang="en-US" sz="1600" dirty="0" smtClean="0"/>
              <a:t> z </a:t>
            </a:r>
            <a:r>
              <a:rPr lang="en-US" sz="1600" dirty="0" err="1" smtClean="0"/>
              <a:t>uśmiechem</a:t>
            </a:r>
            <a:r>
              <a:rPr lang="en-US" sz="1600" dirty="0" smtClean="0"/>
              <a:t>, </a:t>
            </a:r>
            <a:r>
              <a:rPr lang="en-US" sz="1600" dirty="0" err="1" smtClean="0"/>
              <a:t>że</a:t>
            </a:r>
            <a:r>
              <a:rPr lang="en-US" sz="1600" dirty="0" smtClean="0"/>
              <a:t> </a:t>
            </a:r>
            <a:r>
              <a:rPr lang="en-US" sz="1600" dirty="0" err="1" smtClean="0"/>
              <a:t>tak</a:t>
            </a:r>
            <a:r>
              <a:rPr lang="en-US" sz="1600" dirty="0" smtClean="0"/>
              <a:t>. </a:t>
            </a:r>
            <a:r>
              <a:rPr lang="en-US" sz="1600" dirty="0" err="1" smtClean="0"/>
              <a:t>Jakie</a:t>
            </a:r>
            <a:r>
              <a:rPr lang="en-US" sz="1600" dirty="0" smtClean="0"/>
              <a:t> jest </a:t>
            </a:r>
            <a:r>
              <a:rPr lang="en-US" sz="1600" dirty="0" err="1" smtClean="0"/>
              <a:t>prawdopodobieństwo</a:t>
            </a:r>
            <a:r>
              <a:rPr lang="en-US" sz="1600" dirty="0" smtClean="0"/>
              <a:t>, </a:t>
            </a:r>
            <a:r>
              <a:rPr lang="en-US" sz="1600" dirty="0" err="1" smtClean="0"/>
              <a:t>że</a:t>
            </a:r>
            <a:r>
              <a:rPr lang="en-US" sz="1600" dirty="0" smtClean="0"/>
              <a:t> </a:t>
            </a:r>
            <a:r>
              <a:rPr lang="en-US" sz="1600" dirty="0" err="1" smtClean="0"/>
              <a:t>oba</a:t>
            </a:r>
            <a:r>
              <a:rPr lang="en-US" sz="1600" dirty="0" smtClean="0"/>
              <a:t> </a:t>
            </a:r>
            <a:r>
              <a:rPr lang="en-US" sz="1600" dirty="0" err="1" smtClean="0"/>
              <a:t>są</a:t>
            </a:r>
            <a:r>
              <a:rPr lang="en-US" sz="1600" dirty="0" smtClean="0"/>
              <a:t> </a:t>
            </a:r>
            <a:r>
              <a:rPr lang="en-US" sz="1600" dirty="0" err="1" smtClean="0"/>
              <a:t>psami</a:t>
            </a:r>
            <a:r>
              <a:rPr lang="en-US" sz="1600" dirty="0"/>
              <a:t>?</a:t>
            </a:r>
            <a:endParaRPr lang="en-US" sz="1800" dirty="0"/>
          </a:p>
        </p:txBody>
      </p:sp>
      <p:pic>
        <p:nvPicPr>
          <p:cNvPr id="4" name="Picture 3" descr="ps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2808628" cy="2103760"/>
          </a:xfrm>
          <a:prstGeom prst="rect">
            <a:avLst/>
          </a:prstGeom>
        </p:spPr>
      </p:pic>
      <p:pic>
        <p:nvPicPr>
          <p:cNvPr id="5" name="Picture 4" descr="dzieck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04" y="4301051"/>
            <a:ext cx="2776116" cy="186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8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395536" y="1388294"/>
            <a:ext cx="8153400" cy="2544762"/>
          </a:xfrm>
        </p:spPr>
        <p:txBody>
          <a:bodyPr>
            <a:normAutofit/>
          </a:bodyPr>
          <a:lstStyle/>
          <a:p>
            <a:pPr marL="514350" indent="-514350"/>
            <a:r>
              <a:rPr lang="pl-PL" sz="2000" dirty="0" smtClean="0"/>
              <a:t>Wsiadasz do samolotu i boisz się, że na pokładzie może się znajdować bomba.</a:t>
            </a:r>
          </a:p>
          <a:p>
            <a:pPr marL="514350" indent="-514350"/>
            <a:r>
              <a:rPr lang="pl-PL" sz="2000" dirty="0" smtClean="0"/>
              <a:t>Zgodnie ze starym kawałem powinieneś wziąć ze sobą bombę na pokład, ponieważ prawdopodobieństwo dwóch bomb na pokładzie jest dużo niższe niż jednej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Prawdopodobieństwo warunkowe: przykład 7</a:t>
            </a:r>
            <a:endParaRPr lang="pl-PL" sz="2800" b="0" dirty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7544" y="1268760"/>
            <a:ext cx="828092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Zakładając niezależność postępowania Twojego i innych pasażerów, prawdopodobieństwo dwóch bomb na pokładzie pod warunkiem, że jedną z bomb wniosłeś Ty jest równe prawdopodobieństwu jednej bomby pod warunkiem, że Ty nie wniosłeś żadnej</a:t>
            </a:r>
            <a:r>
              <a:rPr lang="en-US" sz="2000" dirty="0" smtClean="0"/>
              <a:t>. </a:t>
            </a:r>
            <a:endParaRPr lang="pl-PL" sz="2000" dirty="0" smtClean="0"/>
          </a:p>
          <a:p>
            <a:endParaRPr lang="pl-PL" sz="2000" dirty="0" smtClean="0"/>
          </a:p>
          <a:p>
            <a:endParaRPr lang="pl-PL" sz="2000" dirty="0"/>
          </a:p>
        </p:txBody>
      </p:sp>
      <p:pic>
        <p:nvPicPr>
          <p:cNvPr id="8" name="Picture 7" descr="Its-a-Bird-Its-a-Plane-Its-Mobile-Paymen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32" y="3109782"/>
            <a:ext cx="5004048" cy="31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3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Prawdopodobieństwo warunkowe: przykład 8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9200"/>
            <a:ext cx="6347048" cy="493776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Stereotypy I:</a:t>
            </a:r>
          </a:p>
          <a:p>
            <a:pPr lvl="1"/>
            <a:r>
              <a:rPr lang="pl-PL" dirty="0" smtClean="0"/>
              <a:t>Załóżmy, że większość najlepszych graczy w </a:t>
            </a:r>
            <a:r>
              <a:rPr lang="pl-PL" dirty="0" err="1" smtClean="0"/>
              <a:t>squasha</a:t>
            </a:r>
            <a:r>
              <a:rPr lang="pl-PL" dirty="0" smtClean="0"/>
              <a:t> to Pakistańczycy</a:t>
            </a:r>
          </a:p>
          <a:p>
            <a:pPr lvl="1"/>
            <a:r>
              <a:rPr lang="pl-PL" dirty="0" smtClean="0"/>
              <a:t>Nie oznacza to jednak, że większość Pakistańczyków to najlepsi gracze w </a:t>
            </a:r>
            <a:r>
              <a:rPr lang="pl-PL" dirty="0" err="1" smtClean="0"/>
              <a:t>squasha</a:t>
            </a:r>
            <a:endParaRPr lang="pl-PL" dirty="0" smtClean="0"/>
          </a:p>
          <a:p>
            <a:r>
              <a:rPr lang="pl-PL" dirty="0" smtClean="0"/>
              <a:t>Stereotypy II:</a:t>
            </a:r>
          </a:p>
          <a:p>
            <a:pPr lvl="1"/>
            <a:r>
              <a:rPr lang="pl-PL" dirty="0" smtClean="0"/>
              <a:t>Załóżmy, że większość kradzieży w Berlinie dokonują Turcy.</a:t>
            </a:r>
          </a:p>
          <a:p>
            <a:pPr lvl="1"/>
            <a:r>
              <a:rPr lang="pl-PL" dirty="0" smtClean="0"/>
              <a:t>Nie oznacza to jednak, że większość Turków to złodzieje.</a:t>
            </a:r>
          </a:p>
          <a:p>
            <a:pPr lvl="1">
              <a:buNone/>
            </a:pPr>
            <a:r>
              <a:rPr lang="pl-PL" dirty="0" smtClean="0"/>
              <a:t>T – dana osoba jest Turkiem</a:t>
            </a:r>
          </a:p>
          <a:p>
            <a:pPr lvl="1">
              <a:buNone/>
            </a:pPr>
            <a:r>
              <a:rPr lang="pl-PL" dirty="0" smtClean="0"/>
              <a:t>Z – dana osoba jest złodziejem</a:t>
            </a:r>
          </a:p>
          <a:p>
            <a:pPr lvl="1">
              <a:buNone/>
            </a:pPr>
            <a:r>
              <a:rPr lang="pl-PL" dirty="0" smtClean="0"/>
              <a:t>P(</a:t>
            </a:r>
            <a:r>
              <a:rPr lang="pl-PL" dirty="0" err="1" smtClean="0"/>
              <a:t>T|Z</a:t>
            </a:r>
            <a:r>
              <a:rPr lang="pl-PL" dirty="0" smtClean="0"/>
              <a:t>)=0.6</a:t>
            </a:r>
          </a:p>
          <a:p>
            <a:pPr lvl="1">
              <a:buNone/>
            </a:pPr>
            <a:r>
              <a:rPr lang="pl-PL" dirty="0" smtClean="0"/>
              <a:t>P(</a:t>
            </a:r>
            <a:r>
              <a:rPr lang="pl-PL" dirty="0" err="1" smtClean="0"/>
              <a:t>Z|T</a:t>
            </a:r>
            <a:r>
              <a:rPr lang="pl-PL" dirty="0" smtClean="0"/>
              <a:t>)=0.6*P(Z)/P(T)</a:t>
            </a:r>
          </a:p>
          <a:p>
            <a:pPr lvl="1">
              <a:buNone/>
            </a:pPr>
            <a:r>
              <a:rPr lang="pl-PL" dirty="0" smtClean="0"/>
              <a:t>Jeśli P(T)&gt;&gt;P(Z), wówczas P(</a:t>
            </a:r>
            <a:r>
              <a:rPr lang="pl-PL" dirty="0" err="1" smtClean="0"/>
              <a:t>Z|T</a:t>
            </a:r>
            <a:r>
              <a:rPr lang="pl-PL" dirty="0" smtClean="0"/>
              <a:t>) jest bardzo małe</a:t>
            </a:r>
          </a:p>
        </p:txBody>
      </p:sp>
      <p:pic>
        <p:nvPicPr>
          <p:cNvPr id="4" name="Picture 3" descr="squa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12776"/>
            <a:ext cx="2277751" cy="1515740"/>
          </a:xfrm>
          <a:prstGeom prst="rect">
            <a:avLst/>
          </a:prstGeom>
        </p:spPr>
      </p:pic>
      <p:pic>
        <p:nvPicPr>
          <p:cNvPr id="5" name="Picture 4" descr="thie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60" y="3789040"/>
            <a:ext cx="2557536" cy="2074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E:\pulapki myslenia statystycznego\pomocnicze\US-roulette-wh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970412" cy="397041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Prawdopodobieństwo warunkowe: przykład 9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62872" cy="493776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Grasz w ruletkę i obserwujesz, że ostatnie 5 razy kulka zatrzymała się na polu czarnym. Czy postawiłbyś/</a:t>
            </a:r>
            <a:r>
              <a:rPr lang="pl-PL" sz="1800" dirty="0" err="1" smtClean="0"/>
              <a:t>łabyś</a:t>
            </a:r>
            <a:r>
              <a:rPr lang="pl-PL" sz="1800" dirty="0" smtClean="0"/>
              <a:t> na czerwony czy na czarny? </a:t>
            </a:r>
          </a:p>
          <a:p>
            <a:r>
              <a:rPr lang="pl-PL" sz="1800" dirty="0" smtClean="0"/>
              <a:t>Dużo osób postawiłoby na czerwony</a:t>
            </a:r>
          </a:p>
          <a:p>
            <a:pPr>
              <a:buNone/>
            </a:pPr>
            <a:r>
              <a:rPr lang="pl-PL" sz="1800" dirty="0" smtClean="0"/>
              <a:t>Dwa przypadki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 smtClean="0"/>
              <a:t>Jesteś pewien, że koło jest symetryczne (losowania </a:t>
            </a:r>
            <a:r>
              <a:rPr lang="pl-PL" sz="1800" dirty="0" err="1" smtClean="0"/>
              <a:t>iid</a:t>
            </a:r>
            <a:r>
              <a:rPr lang="pl-PL" sz="1800" dirty="0" smtClean="0"/>
              <a:t>)</a:t>
            </a:r>
            <a:r>
              <a:rPr lang="pl-PL" sz="900" dirty="0" smtClean="0"/>
              <a:t>  </a:t>
            </a:r>
          </a:p>
          <a:p>
            <a:pPr marL="617220" lvl="1" indent="-342900"/>
            <a:r>
              <a:rPr lang="pl-PL" sz="1500" dirty="0" smtClean="0"/>
              <a:t>Wówczas nic z przeszłości się nie dowiemy na temat przyszłego wyniku: nie ma znaczenia, na który kolor postawisz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 smtClean="0"/>
              <a:t>Nie jesteś pewien, że koło jest symetryczne</a:t>
            </a:r>
          </a:p>
          <a:p>
            <a:pPr marL="617220" lvl="1" indent="-342900"/>
            <a:r>
              <a:rPr lang="pl-PL" sz="1500" dirty="0" smtClean="0"/>
              <a:t>Wówczas losowania mogą być </a:t>
            </a:r>
            <a:r>
              <a:rPr lang="pl-PL" sz="1500" dirty="0" err="1" smtClean="0"/>
              <a:t>iid</a:t>
            </a:r>
            <a:r>
              <a:rPr lang="pl-PL" sz="1500" dirty="0" smtClean="0"/>
              <a:t>, ale my nie wiemy z jakiego rozkładu, a poprzez próby losowania możemy się czegoś na temat tego rozkładu dowiedzieć</a:t>
            </a:r>
          </a:p>
          <a:p>
            <a:pPr marL="617220" lvl="1" indent="-342900"/>
            <a:r>
              <a:rPr lang="pl-PL" sz="1500" dirty="0" smtClean="0"/>
              <a:t>Lepiej postawić na czarny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Prawdopodobieństwo warunkowe: przykład 9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15401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Klasyfikacja podobnych wyników</a:t>
            </a:r>
          </a:p>
          <a:p>
            <a:pPr lvl="1"/>
            <a:r>
              <a:rPr lang="pl-PL" dirty="0" smtClean="0"/>
              <a:t>Np. w lotto ludzie uważają, że bardziej prawdopodobne jest, że wypadnie 2, 5, 17, 18, 23, 45, niż że wypadnie 1, 2, 3, 4, 5, 6</a:t>
            </a:r>
          </a:p>
          <a:p>
            <a:pPr lvl="2"/>
            <a:r>
              <a:rPr lang="pl-PL" dirty="0" smtClean="0"/>
              <a:t>Jak ludzie widzą odpowiednią regularność, to zdają sobie sprawę, jak mało prawdopodobne jest to zdarzenie</a:t>
            </a:r>
          </a:p>
          <a:p>
            <a:pPr lvl="2"/>
            <a:r>
              <a:rPr lang="pl-PL" dirty="0" smtClean="0"/>
              <a:t>Jak nie widzą regularności, to wrzucają podobne wyniki do jednego worka i uważają, że dany wynik jest bardziej prawdopodobny niż w rzeczywistości</a:t>
            </a:r>
          </a:p>
          <a:p>
            <a:pPr lvl="1"/>
            <a:r>
              <a:rPr lang="pl-PL" dirty="0" smtClean="0"/>
              <a:t>W naszym przykładzie: </a:t>
            </a:r>
            <a:r>
              <a:rPr lang="pl-PL" dirty="0" err="1" smtClean="0">
                <a:latin typeface="Arial"/>
                <a:cs typeface="Arial"/>
              </a:rPr>
              <a:t>●●●●●●</a:t>
            </a:r>
            <a:r>
              <a:rPr lang="pl-PL" dirty="0" smtClean="0"/>
              <a:t> wydaje się bardziej wyjątkowy niż </a:t>
            </a:r>
            <a:r>
              <a:rPr lang="pl-PL" dirty="0" err="1" smtClean="0">
                <a:latin typeface="Arial"/>
                <a:cs typeface="Arial"/>
              </a:rPr>
              <a:t>●●●●●</a:t>
            </a:r>
            <a:r>
              <a:rPr lang="pl-PL" dirty="0" err="1" smtClean="0">
                <a:solidFill>
                  <a:srgbClr val="FF0000"/>
                </a:solidFill>
                <a:latin typeface="Arial"/>
                <a:cs typeface="Arial"/>
              </a:rPr>
              <a:t>●</a:t>
            </a:r>
            <a:r>
              <a:rPr lang="pl-PL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pl-PL" dirty="0" smtClean="0">
              <a:latin typeface="Arial"/>
              <a:cs typeface="Arial"/>
            </a:endParaRPr>
          </a:p>
          <a:p>
            <a:pPr lvl="2"/>
            <a:r>
              <a:rPr lang="pl-PL" dirty="0" smtClean="0"/>
              <a:t>1 czerwony w 6 rzutach jest bardziej prawdopodobne niż 0 czerwonych w 6 rzutach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Mylenie prawdopodobieństw warunkowych z bezwarunkowymi</a:t>
            </a:r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E:\!!! teaching2011\DecisionTheory\lecture9\dig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844824"/>
            <a:ext cx="2857500" cy="2857500"/>
          </a:xfrm>
          <a:prstGeom prst="rect">
            <a:avLst/>
          </a:prstGeom>
          <a:noFill/>
        </p:spPr>
      </p:pic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203200" y="1417638"/>
            <a:ext cx="6833181" cy="3241448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pl-PL" dirty="0" smtClean="0"/>
              <a:t>Wybory prezydenckie 1936: Roosevelt (demokrata) </a:t>
            </a:r>
            <a:r>
              <a:rPr lang="pl-PL" dirty="0" err="1" smtClean="0"/>
              <a:t>vs</a:t>
            </a:r>
            <a:r>
              <a:rPr lang="pl-PL" dirty="0" smtClean="0"/>
              <a:t> </a:t>
            </a:r>
            <a:r>
              <a:rPr lang="pl-PL" dirty="0" err="1" smtClean="0"/>
              <a:t>Landon</a:t>
            </a:r>
            <a:r>
              <a:rPr lang="pl-PL" dirty="0" smtClean="0"/>
              <a:t> (republikanin)</a:t>
            </a:r>
          </a:p>
          <a:p>
            <a:pPr marL="914400" lvl="1" indent="-514350"/>
            <a:r>
              <a:rPr lang="pl-PL" dirty="0" smtClean="0"/>
              <a:t>Badania opinii w </a:t>
            </a:r>
            <a:r>
              <a:rPr lang="pl-PL" dirty="0" err="1" smtClean="0"/>
              <a:t>Literary</a:t>
            </a:r>
            <a:r>
              <a:rPr lang="pl-PL" dirty="0" smtClean="0"/>
              <a:t> </a:t>
            </a:r>
            <a:r>
              <a:rPr lang="pl-PL" dirty="0" err="1" smtClean="0"/>
              <a:t>Digest</a:t>
            </a:r>
            <a:endParaRPr lang="pl-PL" dirty="0" smtClean="0"/>
          </a:p>
          <a:p>
            <a:pPr marL="914400" lvl="1" indent="-514350"/>
            <a:r>
              <a:rPr lang="pl-PL" dirty="0" smtClean="0"/>
              <a:t>Badania opierały się na listach rejestracyjnych posiadaczy samochodów i telefonów</a:t>
            </a:r>
          </a:p>
          <a:p>
            <a:pPr marL="514350" indent="-514350"/>
            <a:r>
              <a:rPr lang="pl-PL" dirty="0" smtClean="0"/>
              <a:t>Członkowie jakiejś radykalnej partii odmawiają odpowiedzi na pytania ankiety badania opinii publicznej </a:t>
            </a:r>
          </a:p>
          <a:p>
            <a:pPr marL="514350" indent="-514350"/>
            <a:endParaRPr lang="pl-PL" dirty="0" smtClean="0"/>
          </a:p>
          <a:p>
            <a:pPr marL="514350" indent="-514350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chemeClr val="tx1"/>
                </a:solidFill>
              </a:rPr>
              <a:t>Obciążone próby – przykład 1 i 2</a:t>
            </a:r>
            <a:endParaRPr lang="pl-PL" b="0" dirty="0">
              <a:solidFill>
                <a:schemeClr val="tx1"/>
              </a:solidFill>
            </a:endParaRPr>
          </a:p>
        </p:txBody>
      </p:sp>
      <p:pic>
        <p:nvPicPr>
          <p:cNvPr id="71684" name="Picture 4" descr="E:\!!! teaching2011\DecisionTheory\lecture9\teapa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25144"/>
            <a:ext cx="4107996" cy="1478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01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-214086"/>
            <a:ext cx="8229600" cy="1143000"/>
          </a:xfrm>
        </p:spPr>
        <p:txBody>
          <a:bodyPr/>
          <a:lstStyle/>
          <a:p>
            <a:r>
              <a:rPr lang="pl-PL" dirty="0" smtClean="0"/>
              <a:t>Obciążone próby: Przykład 3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68761"/>
            <a:ext cx="8483600" cy="2952328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pl-PL" dirty="0" smtClean="0"/>
              <a:t>Rozmiar rodziny</a:t>
            </a:r>
          </a:p>
          <a:p>
            <a:pPr marL="914400" lvl="1" indent="-514350"/>
            <a:r>
              <a:rPr lang="pl-PL" dirty="0" smtClean="0"/>
              <a:t>Chciałbym dowiedzieć się, ile średnio dzieci żyje w rodzinach</a:t>
            </a:r>
          </a:p>
          <a:p>
            <a:pPr marL="914400" lvl="1" indent="-514350"/>
            <a:r>
              <a:rPr lang="pl-PL" dirty="0" smtClean="0"/>
              <a:t>Idę do szkoły, losowo wybieram kilka dziesiątek dzieci i pytam je, ile mają rodzeństwa i liczę średnią</a:t>
            </a:r>
          </a:p>
          <a:p>
            <a:pPr marL="514350" indent="-514350"/>
            <a:r>
              <a:rPr lang="pl-PL" dirty="0" smtClean="0"/>
              <a:t>Obciążenie bierze się z niewłaściwej procedury losowania</a:t>
            </a:r>
          </a:p>
          <a:p>
            <a:pPr marL="514350" indent="-514350"/>
            <a:r>
              <a:rPr lang="pl-PL" dirty="0" smtClean="0"/>
              <a:t>Próba byłaby nieobciążona, gdyby postawione było inne pytanie: </a:t>
            </a:r>
          </a:p>
          <a:p>
            <a:pPr marL="914400" lvl="1" indent="-514350"/>
            <a:r>
              <a:rPr lang="pl-PL" dirty="0" smtClean="0"/>
              <a:t>„Z iloma siostrami i braćmi (włączając Ciebie) dorastasz?”  </a:t>
            </a:r>
            <a:endParaRPr lang="pl-PL" dirty="0"/>
          </a:p>
        </p:txBody>
      </p:sp>
      <p:pic>
        <p:nvPicPr>
          <p:cNvPr id="72706" name="Picture 2" descr="E:\!!! teaching2011\DecisionTheory\lecture9\childer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49080"/>
            <a:ext cx="3791857" cy="2096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11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-214086"/>
            <a:ext cx="8229600" cy="1143000"/>
          </a:xfrm>
        </p:spPr>
        <p:txBody>
          <a:bodyPr/>
          <a:lstStyle/>
          <a:p>
            <a:r>
              <a:rPr lang="pl-PL" dirty="0" smtClean="0"/>
              <a:t>Obciążone próby: Przykład 4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4784"/>
            <a:ext cx="8483600" cy="2651787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pl-PL" dirty="0" smtClean="0"/>
              <a:t>Czas czekania:</a:t>
            </a:r>
          </a:p>
          <a:p>
            <a:pPr marL="914400" lvl="1" indent="-514350"/>
            <a:r>
              <a:rPr lang="pl-PL" dirty="0" smtClean="0"/>
              <a:t>Chcę oszacować średni czas pomiędzy przybyciem dwóch kolejnych autobusów </a:t>
            </a:r>
          </a:p>
          <a:p>
            <a:pPr marL="914400" lvl="1" indent="-514350"/>
            <a:r>
              <a:rPr lang="pl-PL" dirty="0" smtClean="0"/>
              <a:t>Idę na przystanek, mierzę czas do przyjazdu autobusu i mnożę do przez 2</a:t>
            </a:r>
          </a:p>
          <a:p>
            <a:pPr marL="514350" indent="-514350"/>
            <a:r>
              <a:rPr lang="pl-PL" dirty="0" smtClean="0"/>
              <a:t>Dłuższe przerwy mają większe prawdopodobieństwo znalezienia się w mojej próbie.</a:t>
            </a:r>
          </a:p>
          <a:p>
            <a:pPr marL="514350" indent="-514350"/>
            <a:r>
              <a:rPr lang="pl-PL" dirty="0" smtClean="0"/>
              <a:t>Próba byłaby odpowiednia, gdybym chciał oszacować czas czekania dla pasażera, który przychodzi na przystanek w losowym momencie </a:t>
            </a:r>
          </a:p>
        </p:txBody>
      </p:sp>
      <p:pic>
        <p:nvPicPr>
          <p:cNvPr id="73730" name="Picture 2" descr="E:\!!! teaching2011\DecisionTheory\lecture9\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4379686" cy="2429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16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Szanse powodzenia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l-PL" sz="2000" dirty="0" smtClean="0"/>
              <a:t>W przeddzień meczu Polska-Czechy podczas Euro 2012 chcesz oszacować prawdopodobieństwo tego, że „Polska wygra lub zremisuje” (zdarzenie A)</a:t>
            </a:r>
          </a:p>
          <a:p>
            <a:r>
              <a:rPr lang="pl-PL" sz="2000" dirty="0" smtClean="0"/>
              <a:t>Po namyśle: Postawiłbyś 1 złoty za zakład </a:t>
            </a:r>
            <a:r>
              <a:rPr lang="pl-PL" sz="2000" dirty="0" smtClean="0">
                <a:solidFill>
                  <a:srgbClr val="FF0000"/>
                </a:solidFill>
              </a:rPr>
              <a:t>2:1 na zdarzenie A </a:t>
            </a:r>
            <a:r>
              <a:rPr lang="pl-PL" sz="2000" dirty="0" smtClean="0"/>
              <a:t>względem </a:t>
            </a:r>
            <a:r>
              <a:rPr lang="pl-PL" sz="2000" dirty="0" smtClean="0">
                <a:latin typeface="Czcionka tekstu podstawowego"/>
              </a:rPr>
              <a:t>¬</a:t>
            </a:r>
            <a:r>
              <a:rPr lang="pl-PL" sz="2000" dirty="0" smtClean="0"/>
              <a:t>A</a:t>
            </a:r>
          </a:p>
          <a:p>
            <a:pPr lvl="1"/>
            <a:r>
              <a:rPr lang="pl-PL" sz="1800" dirty="0" smtClean="0"/>
              <a:t>Gdyby było więcej niż 2, na przykład 3:1, nie postawiłbyś już</a:t>
            </a:r>
          </a:p>
          <a:p>
            <a:pPr lvl="1"/>
            <a:r>
              <a:rPr lang="pl-PL" sz="1800" dirty="0" smtClean="0"/>
              <a:t>Jeśli byłoby mniej niż 2, na przykład 1:1, to nadal byś postawił</a:t>
            </a:r>
          </a:p>
          <a:p>
            <a:r>
              <a:rPr lang="pl-PL" sz="2000" dirty="0" smtClean="0"/>
              <a:t>Wówczas Twoje subiektywne </a:t>
            </a:r>
            <a:r>
              <a:rPr lang="pl-PL" sz="2000" dirty="0" smtClean="0">
                <a:solidFill>
                  <a:srgbClr val="FF0000"/>
                </a:solidFill>
              </a:rPr>
              <a:t>prawdopodobieństwo A wynosi 2/3</a:t>
            </a:r>
          </a:p>
          <a:p>
            <a:r>
              <a:rPr lang="pl-PL" sz="2000" dirty="0" smtClean="0"/>
              <a:t>Tabela kursów bukmacherskich z tego okresu: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Subiektywne uśrednione prawdopodobieństwo zdarzenia A: P(A)=0,27+0,42=0,69</a:t>
            </a:r>
          </a:p>
          <a:p>
            <a:r>
              <a:rPr lang="pl-PL" sz="2000" dirty="0" smtClean="0"/>
              <a:t>Zauważmy, że jest ono wyższe niż Twoje subiektywne oszacowanie P(A)=0,67</a:t>
            </a:r>
          </a:p>
          <a:p>
            <a:pPr>
              <a:buNone/>
            </a:pPr>
            <a:endParaRPr lang="pl-PL" sz="2000" dirty="0" smtClean="0"/>
          </a:p>
          <a:p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83568" y="3789041"/>
          <a:ext cx="7560840" cy="101952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34829"/>
                <a:gridCol w="1594104"/>
                <a:gridCol w="1594104"/>
                <a:gridCol w="1594104"/>
                <a:gridCol w="843699"/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Czechy wygrają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Remis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Polska wygra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/>
                        <a:t>Kurs europejski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3,1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3,4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2,2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SUMA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/>
                        <a:t>1/Kurs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0,32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0,29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0,45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1,07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/>
                        <a:t>Prawdopodobieństwo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/>
                        <a:t>0,30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0,27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/>
                        <a:t>0,42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Obciążone próby: Przykład 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18856" cy="5018112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Czas czekania:</a:t>
            </a:r>
          </a:p>
          <a:p>
            <a:pPr lvl="1"/>
            <a:r>
              <a:rPr lang="pl-PL" dirty="0" smtClean="0"/>
              <a:t>Załóżmy, że na danym przystanku zatrzymują się autobusy dwóch linii X i Y</a:t>
            </a:r>
          </a:p>
          <a:p>
            <a:pPr lvl="1"/>
            <a:r>
              <a:rPr lang="pl-PL" dirty="0" smtClean="0"/>
              <a:t>Chcę porównać częstość przyjazdów tych autobusów na ten przystanek</a:t>
            </a:r>
          </a:p>
          <a:p>
            <a:pPr lvl="1"/>
            <a:r>
              <a:rPr lang="pl-PL" dirty="0" smtClean="0"/>
              <a:t>Przychodzę w losowym momencie na przystanek i zliczam liczbę razy, kiedy pierwszy przyjechał autobus danej linii X lub Y</a:t>
            </a:r>
          </a:p>
          <a:p>
            <a:r>
              <a:rPr lang="pl-PL" dirty="0" smtClean="0"/>
              <a:t>Problem: </a:t>
            </a:r>
          </a:p>
          <a:p>
            <a:pPr lvl="1"/>
            <a:r>
              <a:rPr lang="pl-PL" dirty="0" smtClean="0"/>
              <a:t>Załóżmy, że autobusy linii X i Y przyjeżdżają oba co 10 minut, ale autobus linii X zawsze przyjeżdża minutę po autobusie linii Y</a:t>
            </a:r>
          </a:p>
          <a:p>
            <a:pPr lvl="1"/>
            <a:r>
              <a:rPr lang="pl-PL" dirty="0" smtClean="0"/>
              <a:t>Wówczas wg powyżej podanego sposobu uzyskałbym częstotliwość przyjazdu autobusu linii Y 9 razy większą niż autobusu linii X </a:t>
            </a:r>
            <a:endParaRPr lang="pl-PL" dirty="0"/>
          </a:p>
        </p:txBody>
      </p:sp>
      <p:pic>
        <p:nvPicPr>
          <p:cNvPr id="2050" name="Picture 2" descr="C:\Documents and Settings\lewandowskim\Pulpit\pob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852936"/>
            <a:ext cx="3561683" cy="2413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Obciążone próby: Przykład 6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06888" cy="5018112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Przejazdy samochodem:</a:t>
            </a:r>
          </a:p>
          <a:p>
            <a:pPr lvl="1"/>
            <a:r>
              <a:rPr lang="pl-PL" dirty="0" smtClean="0"/>
              <a:t>Jeżdżę regularnie samochodem na trasie </a:t>
            </a:r>
            <a:r>
              <a:rPr lang="pl-PL" dirty="0" err="1" smtClean="0"/>
              <a:t>Warszawa-Bydgoszcz-Warszawa</a:t>
            </a:r>
            <a:endParaRPr lang="pl-PL" dirty="0" smtClean="0"/>
          </a:p>
          <a:p>
            <a:pPr lvl="1"/>
            <a:r>
              <a:rPr lang="pl-PL" dirty="0" smtClean="0"/>
              <a:t>Interesuje mnie prędkość jazdy innych kierowców na tej trasie</a:t>
            </a:r>
          </a:p>
          <a:p>
            <a:pPr lvl="1"/>
            <a:r>
              <a:rPr lang="pl-PL" dirty="0" smtClean="0"/>
              <a:t>Zatem obserwuję, ile samochodów mnie wyprzedza a ile ja wyprzedzam i w ten sposób mogę oszacować ile osób jeździ szybciej, ile wolniej, a ile tak samo jak ja</a:t>
            </a:r>
          </a:p>
          <a:p>
            <a:r>
              <a:rPr lang="pl-PL" dirty="0" smtClean="0"/>
              <a:t>Problem: </a:t>
            </a:r>
          </a:p>
          <a:p>
            <a:pPr lvl="1"/>
            <a:r>
              <a:rPr lang="pl-PL" dirty="0" smtClean="0"/>
              <a:t>Ci, którzy jadą dokładnie z tą samą prędkością w ogóle nie spotkam, chyba, że wyjadą równo ze mną</a:t>
            </a:r>
          </a:p>
          <a:p>
            <a:pPr lvl="1"/>
            <a:r>
              <a:rPr lang="pl-PL" dirty="0" smtClean="0"/>
              <a:t>Ci, którzy jadą dużo szybciej lub dużo wolniej będę częściej spotykać</a:t>
            </a:r>
          </a:p>
          <a:p>
            <a:endParaRPr lang="pl-PL" dirty="0"/>
          </a:p>
        </p:txBody>
      </p:sp>
      <p:pic>
        <p:nvPicPr>
          <p:cNvPr id="1026" name="Picture 2" descr="C:\Documents and Settings\lewandowskim\Pulpit\pedzacy-czerwony-samoc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96952"/>
            <a:ext cx="3096344" cy="193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-214086"/>
            <a:ext cx="8229600" cy="1143000"/>
          </a:xfrm>
        </p:spPr>
        <p:txBody>
          <a:bodyPr/>
          <a:lstStyle/>
          <a:p>
            <a:r>
              <a:rPr lang="pl-PL" dirty="0" smtClean="0"/>
              <a:t>Obciążone próby: Przykład 7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12777"/>
            <a:ext cx="4330824" cy="4824535"/>
          </a:xfrm>
        </p:spPr>
        <p:txBody>
          <a:bodyPr>
            <a:normAutofit fontScale="92500" lnSpcReduction="10000"/>
          </a:bodyPr>
          <a:lstStyle/>
          <a:p>
            <a:pPr marL="640080" indent="-514350"/>
            <a:r>
              <a:rPr lang="pl-PL" dirty="0" smtClean="0"/>
              <a:t>Klątwa zwycięzcy</a:t>
            </a:r>
          </a:p>
          <a:p>
            <a:pPr marL="914400" lvl="1" indent="-514350"/>
            <a:r>
              <a:rPr lang="pl-PL" dirty="0" smtClean="0"/>
              <a:t>Przeprowadzana jest aukcja lub przetarg</a:t>
            </a:r>
          </a:p>
          <a:p>
            <a:pPr marL="914400" lvl="1" indent="-514350"/>
            <a:r>
              <a:rPr lang="pl-PL" dirty="0" smtClean="0"/>
              <a:t>Koszt wykonania zamówienia publicznego (np. autostrady) wynosi X</a:t>
            </a:r>
          </a:p>
          <a:p>
            <a:pPr marL="914400" lvl="1" indent="-514350"/>
            <a:r>
              <a:rPr lang="pl-PL" dirty="0" smtClean="0"/>
              <a:t>Załóżmy, że każda firma robi jakiś szacunek kosztu</a:t>
            </a:r>
          </a:p>
          <a:p>
            <a:pPr marL="914400" lvl="1" indent="-514350"/>
            <a:r>
              <a:rPr lang="pl-PL" dirty="0" smtClean="0"/>
              <a:t>Ten szacunek jest nieobciążony</a:t>
            </a:r>
          </a:p>
          <a:p>
            <a:pPr marL="914400" lvl="1" indent="-514350"/>
            <a:r>
              <a:rPr lang="pl-PL" dirty="0" smtClean="0"/>
              <a:t>Jednak w momencie, gdy dowiaduję się, że wygrałem przetarg okazuje się, że mój szacunek był zawyżony</a:t>
            </a:r>
          </a:p>
        </p:txBody>
      </p:sp>
      <p:pic>
        <p:nvPicPr>
          <p:cNvPr id="3" name="Picture 2" descr="%ED%85%8C8854~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33216"/>
            <a:ext cx="3635906" cy="23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3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Obciążone próby: Przykład 8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000" dirty="0" err="1" smtClean="0"/>
              <a:t>Baumol</a:t>
            </a:r>
            <a:r>
              <a:rPr lang="pl-PL" sz="2000" dirty="0" smtClean="0"/>
              <a:t> (1986) w AER analizował bezwarunkową konwergencję krajów OECD w latach </a:t>
            </a:r>
            <a:r>
              <a:rPr lang="pl-PL" sz="2000" b="1" dirty="0" smtClean="0"/>
              <a:t>1870-1979</a:t>
            </a:r>
          </a:p>
          <a:p>
            <a:r>
              <a:rPr lang="pl-PL" sz="2000" dirty="0" smtClean="0"/>
              <a:t>I odkrył, że konwergencja zachodzi</a:t>
            </a:r>
          </a:p>
          <a:p>
            <a:r>
              <a:rPr lang="pl-PL" sz="2000" dirty="0" smtClean="0"/>
              <a:t>W rzeczywistości jednak popełnił błąd doboru próby:</a:t>
            </a:r>
          </a:p>
          <a:p>
            <a:pPr lvl="1"/>
            <a:r>
              <a:rPr lang="pl-PL" sz="1800" dirty="0" smtClean="0"/>
              <a:t>OECD to organizacja międzynarodowa o profilu ekonomicznym skupiająca 34 </a:t>
            </a:r>
            <a:r>
              <a:rPr lang="pl-PL" sz="1800" b="1" dirty="0" smtClean="0"/>
              <a:t>wysoko rozwinięte</a:t>
            </a:r>
            <a:r>
              <a:rPr lang="pl-PL" sz="1800" dirty="0" smtClean="0"/>
              <a:t> i demokratyczne państwa założona w 1960 roku.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Obciążone próby: Przykład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Czy</a:t>
            </a:r>
            <a:r>
              <a:rPr lang="en-US" sz="2000" dirty="0" smtClean="0"/>
              <a:t> </a:t>
            </a:r>
            <a:r>
              <a:rPr lang="en-US" sz="2000" dirty="0" err="1" smtClean="0"/>
              <a:t>wczesne</a:t>
            </a:r>
            <a:r>
              <a:rPr lang="en-US" sz="2000" dirty="0" smtClean="0"/>
              <a:t> </a:t>
            </a:r>
            <a:r>
              <a:rPr lang="en-US" sz="2000" dirty="0" err="1" smtClean="0"/>
              <a:t>wykrycie</a:t>
            </a:r>
            <a:r>
              <a:rPr lang="en-US" sz="2000" dirty="0" smtClean="0"/>
              <a:t> </a:t>
            </a:r>
            <a:r>
              <a:rPr lang="en-US" sz="2000" dirty="0" err="1" smtClean="0"/>
              <a:t>raka</a:t>
            </a:r>
            <a:r>
              <a:rPr lang="en-US" sz="2000" dirty="0" smtClean="0"/>
              <a:t> </a:t>
            </a:r>
            <a:r>
              <a:rPr lang="en-US" sz="2000" dirty="0" err="1" smtClean="0"/>
              <a:t>ratuje</a:t>
            </a:r>
            <a:r>
              <a:rPr lang="en-US" sz="2000" dirty="0" smtClean="0"/>
              <a:t> </a:t>
            </a:r>
            <a:r>
              <a:rPr lang="en-US" sz="2000" dirty="0" err="1" smtClean="0"/>
              <a:t>życie</a:t>
            </a:r>
            <a:r>
              <a:rPr lang="en-US" sz="2000" dirty="0" smtClean="0"/>
              <a:t>?</a:t>
            </a:r>
          </a:p>
          <a:p>
            <a:r>
              <a:rPr lang="en-US" sz="2000" dirty="0" err="1" smtClean="0"/>
              <a:t>Rejestr</a:t>
            </a:r>
            <a:r>
              <a:rPr lang="en-US" sz="2000" dirty="0" smtClean="0"/>
              <a:t> </a:t>
            </a:r>
            <a:r>
              <a:rPr lang="en-US" sz="2000" dirty="0" err="1" smtClean="0"/>
              <a:t>onkologiczny</a:t>
            </a:r>
            <a:r>
              <a:rPr lang="en-US" sz="2000" dirty="0" smtClean="0"/>
              <a:t> w Connecticut 1935-1941: </a:t>
            </a:r>
            <a:r>
              <a:rPr lang="en-US" sz="2000" dirty="0" err="1" smtClean="0"/>
              <a:t>odnotowano</a:t>
            </a:r>
            <a:r>
              <a:rPr lang="en-US" sz="2000" dirty="0" smtClean="0"/>
              <a:t> </a:t>
            </a:r>
            <a:r>
              <a:rPr lang="en-US" sz="2000" dirty="0" err="1" smtClean="0"/>
              <a:t>wzrost</a:t>
            </a:r>
            <a:r>
              <a:rPr lang="en-US" sz="2000" dirty="0" smtClean="0"/>
              <a:t> w 5-letniej </a:t>
            </a:r>
            <a:r>
              <a:rPr lang="en-US" sz="2000" dirty="0" err="1" smtClean="0"/>
              <a:t>stopie</a:t>
            </a:r>
            <a:r>
              <a:rPr lang="en-US" sz="2000" dirty="0" smtClean="0"/>
              <a:t> </a:t>
            </a:r>
            <a:r>
              <a:rPr lang="en-US" sz="2000" dirty="0" err="1" smtClean="0"/>
              <a:t>przeżywalności</a:t>
            </a:r>
            <a:endParaRPr lang="en-US" sz="2000" dirty="0" smtClean="0"/>
          </a:p>
          <a:p>
            <a:pPr lvl="1"/>
            <a:r>
              <a:rPr lang="en-US" sz="1800" dirty="0" err="1" smtClean="0"/>
              <a:t>Rejestr</a:t>
            </a:r>
            <a:r>
              <a:rPr lang="en-US" sz="1800" dirty="0" smtClean="0"/>
              <a:t> </a:t>
            </a:r>
            <a:r>
              <a:rPr lang="en-US" sz="1800" dirty="0" err="1" smtClean="0"/>
              <a:t>rozpoczęto</a:t>
            </a:r>
            <a:r>
              <a:rPr lang="en-US" sz="1800" dirty="0" smtClean="0"/>
              <a:t> w 1941 </a:t>
            </a:r>
            <a:r>
              <a:rPr lang="en-US" sz="1800" dirty="0" err="1" smtClean="0"/>
              <a:t>roku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wcześniejsze</a:t>
            </a:r>
            <a:r>
              <a:rPr lang="en-US" sz="1800" dirty="0" smtClean="0"/>
              <a:t> </a:t>
            </a:r>
            <a:r>
              <a:rPr lang="en-US" sz="1800" dirty="0" err="1" smtClean="0"/>
              <a:t>dane</a:t>
            </a:r>
            <a:r>
              <a:rPr lang="en-US" sz="1800" dirty="0" smtClean="0"/>
              <a:t> </a:t>
            </a:r>
            <a:r>
              <a:rPr lang="en-US" sz="1800" dirty="0" err="1" smtClean="0"/>
              <a:t>zostały</a:t>
            </a:r>
            <a:r>
              <a:rPr lang="en-US" sz="1800" dirty="0" smtClean="0"/>
              <a:t> </a:t>
            </a:r>
            <a:r>
              <a:rPr lang="en-US" sz="1800" dirty="0" err="1" smtClean="0"/>
              <a:t>uzyskane</a:t>
            </a:r>
            <a:r>
              <a:rPr lang="en-US" sz="1800" dirty="0" smtClean="0"/>
              <a:t> </a:t>
            </a:r>
            <a:r>
              <a:rPr lang="en-US" sz="1800" dirty="0" err="1" smtClean="0"/>
              <a:t>poprzez</a:t>
            </a:r>
            <a:r>
              <a:rPr lang="en-US" sz="1800" dirty="0" smtClean="0"/>
              <a:t> </a:t>
            </a:r>
            <a:r>
              <a:rPr lang="en-US" sz="1800" dirty="0" err="1" smtClean="0"/>
              <a:t>cofanie</a:t>
            </a:r>
            <a:r>
              <a:rPr lang="en-US" sz="1800" dirty="0" smtClean="0"/>
              <a:t> </a:t>
            </a:r>
            <a:r>
              <a:rPr lang="en-US" sz="1800" dirty="0" err="1" smtClean="0"/>
              <a:t>się</a:t>
            </a:r>
            <a:endParaRPr lang="en-US" sz="1800" dirty="0" smtClean="0"/>
          </a:p>
          <a:p>
            <a:pPr lvl="1"/>
            <a:r>
              <a:rPr lang="en-US" sz="1800" dirty="0" err="1" smtClean="0"/>
              <a:t>Wielu</a:t>
            </a:r>
            <a:r>
              <a:rPr lang="en-US" sz="1800" dirty="0" smtClean="0"/>
              <a:t> </a:t>
            </a:r>
            <a:r>
              <a:rPr lang="en-US" sz="1800" dirty="0" err="1" smtClean="0"/>
              <a:t>pacjentów</a:t>
            </a:r>
            <a:r>
              <a:rPr lang="en-US" sz="1800" dirty="0" smtClean="0"/>
              <a:t> </a:t>
            </a:r>
            <a:r>
              <a:rPr lang="en-US" sz="1800" dirty="0" err="1" smtClean="0"/>
              <a:t>opuściło</a:t>
            </a:r>
            <a:r>
              <a:rPr lang="en-US" sz="1800" dirty="0" smtClean="0"/>
              <a:t> w </a:t>
            </a:r>
            <a:r>
              <a:rPr lang="en-US" sz="1800" dirty="0" err="1" smtClean="0"/>
              <a:t>tym</a:t>
            </a:r>
            <a:r>
              <a:rPr lang="en-US" sz="1800" dirty="0" smtClean="0"/>
              <a:t> </a:t>
            </a:r>
            <a:r>
              <a:rPr lang="en-US" sz="1800" dirty="0" err="1" smtClean="0"/>
              <a:t>czasie</a:t>
            </a:r>
            <a:r>
              <a:rPr lang="en-US" sz="1800" dirty="0" smtClean="0"/>
              <a:t> Connecticut: </a:t>
            </a:r>
            <a:r>
              <a:rPr lang="en-US" sz="1800" dirty="0" err="1" smtClean="0"/>
              <a:t>czy</a:t>
            </a:r>
            <a:r>
              <a:rPr lang="en-US" sz="1800" dirty="0" smtClean="0"/>
              <a:t> </a:t>
            </a:r>
            <a:r>
              <a:rPr lang="en-US" sz="1800" dirty="0" err="1" smtClean="0"/>
              <a:t>oni</a:t>
            </a:r>
            <a:r>
              <a:rPr lang="en-US" sz="1800" dirty="0" smtClean="0"/>
              <a:t> </a:t>
            </a:r>
            <a:r>
              <a:rPr lang="en-US" sz="1800" dirty="0" err="1" smtClean="0"/>
              <a:t>żyli</a:t>
            </a:r>
            <a:r>
              <a:rPr lang="en-US" sz="1800" dirty="0" smtClean="0"/>
              <a:t>, </a:t>
            </a:r>
            <a:r>
              <a:rPr lang="en-US" sz="1800" dirty="0" err="1" smtClean="0"/>
              <a:t>czy</a:t>
            </a:r>
            <a:r>
              <a:rPr lang="en-US" sz="1800" dirty="0" smtClean="0"/>
              <a:t> </a:t>
            </a:r>
            <a:r>
              <a:rPr lang="en-US" sz="1800" dirty="0" err="1" smtClean="0"/>
              <a:t>nie</a:t>
            </a:r>
            <a:r>
              <a:rPr lang="en-US" sz="1800" dirty="0" smtClean="0"/>
              <a:t> – </a:t>
            </a:r>
            <a:r>
              <a:rPr lang="en-US" sz="1800" dirty="0" err="1" smtClean="0"/>
              <a:t>tego</a:t>
            </a:r>
            <a:r>
              <a:rPr lang="en-US" sz="1800" dirty="0" smtClean="0"/>
              <a:t> </a:t>
            </a:r>
            <a:r>
              <a:rPr lang="en-US" sz="1800" dirty="0" err="1" smtClean="0"/>
              <a:t>nie</a:t>
            </a:r>
            <a:r>
              <a:rPr lang="en-US" sz="1800" dirty="0" smtClean="0"/>
              <a:t> </a:t>
            </a:r>
            <a:r>
              <a:rPr lang="en-US" sz="1800" dirty="0" err="1" smtClean="0"/>
              <a:t>dało</a:t>
            </a:r>
            <a:r>
              <a:rPr lang="en-US" sz="1800" dirty="0" smtClean="0"/>
              <a:t> </a:t>
            </a:r>
            <a:r>
              <a:rPr lang="en-US" sz="1800" dirty="0" err="1" smtClean="0"/>
              <a:t>się</a:t>
            </a:r>
            <a:r>
              <a:rPr lang="en-US" sz="1800" dirty="0" smtClean="0"/>
              <a:t> </a:t>
            </a:r>
            <a:r>
              <a:rPr lang="en-US" sz="1800" dirty="0" err="1" smtClean="0"/>
              <a:t>stwierdzić</a:t>
            </a:r>
            <a:r>
              <a:rPr lang="en-US" sz="1800" dirty="0" smtClean="0"/>
              <a:t>.</a:t>
            </a:r>
          </a:p>
        </p:txBody>
      </p:sp>
      <p:pic>
        <p:nvPicPr>
          <p:cNvPr id="4" name="Picture 3" descr="ctrlogo_7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99030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6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Obciążone próby: Przykład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 err="1" smtClean="0"/>
              <a:t>Średni</a:t>
            </a:r>
            <a:r>
              <a:rPr lang="en-US" sz="2000" dirty="0" smtClean="0"/>
              <a:t> </a:t>
            </a:r>
            <a:r>
              <a:rPr lang="en-US" sz="2000" dirty="0" err="1" smtClean="0"/>
              <a:t>absolwent</a:t>
            </a:r>
            <a:r>
              <a:rPr lang="en-US" sz="2000" dirty="0" smtClean="0"/>
              <a:t> Yale, </a:t>
            </a:r>
            <a:r>
              <a:rPr lang="en-US" sz="2000" dirty="0" err="1" smtClean="0"/>
              <a:t>rocznik</a:t>
            </a:r>
            <a:r>
              <a:rPr lang="en-US" sz="2000" dirty="0" smtClean="0"/>
              <a:t> 24 </a:t>
            </a:r>
            <a:r>
              <a:rPr lang="en-US" sz="2000" dirty="0" err="1" smtClean="0"/>
              <a:t>zarabia</a:t>
            </a:r>
            <a:r>
              <a:rPr lang="en-US" sz="2000" dirty="0" smtClean="0"/>
              <a:t> </a:t>
            </a:r>
            <a:r>
              <a:rPr lang="en-US" sz="2000" dirty="0" err="1" smtClean="0"/>
              <a:t>rocznie</a:t>
            </a:r>
            <a:r>
              <a:rPr lang="en-US" sz="2000" dirty="0" smtClean="0"/>
              <a:t> $ 25111” </a:t>
            </a:r>
            <a:r>
              <a:rPr lang="en-US" sz="2000" i="1" dirty="0" smtClean="0"/>
              <a:t>Time magazine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Liczba</a:t>
            </a:r>
            <a:r>
              <a:rPr lang="en-US" sz="2000" dirty="0" smtClean="0"/>
              <a:t> </a:t>
            </a:r>
            <a:r>
              <a:rPr lang="en-US" sz="2000" dirty="0" err="1" smtClean="0"/>
              <a:t>bardzo</a:t>
            </a:r>
            <a:r>
              <a:rPr lang="en-US" sz="2000" dirty="0" smtClean="0"/>
              <a:t> </a:t>
            </a:r>
            <a:r>
              <a:rPr lang="en-US" sz="2000" dirty="0" err="1" smtClean="0"/>
              <a:t>precyzyjna</a:t>
            </a:r>
            <a:r>
              <a:rPr lang="en-US" sz="2000" dirty="0" smtClean="0"/>
              <a:t> a w </a:t>
            </a:r>
            <a:r>
              <a:rPr lang="en-US" sz="2000" dirty="0" err="1" smtClean="0"/>
              <a:t>tym</a:t>
            </a:r>
            <a:r>
              <a:rPr lang="en-US" sz="2000" dirty="0" smtClean="0"/>
              <a:t> </a:t>
            </a:r>
            <a:r>
              <a:rPr lang="en-US" sz="2000" dirty="0" err="1" smtClean="0"/>
              <a:t>przedziale</a:t>
            </a:r>
            <a:r>
              <a:rPr lang="en-US" sz="2000" dirty="0" smtClean="0"/>
              <a:t> w </a:t>
            </a:r>
            <a:r>
              <a:rPr lang="en-US" sz="2000" dirty="0" err="1" smtClean="0"/>
              <a:t>tym</a:t>
            </a:r>
            <a:r>
              <a:rPr lang="en-US" sz="2000" dirty="0" smtClean="0"/>
              <a:t> </a:t>
            </a:r>
            <a:r>
              <a:rPr lang="en-US" sz="2000" dirty="0" err="1" smtClean="0"/>
              <a:t>czasie</a:t>
            </a:r>
            <a:r>
              <a:rPr lang="en-US" sz="2000" dirty="0" smtClean="0"/>
              <a:t> </a:t>
            </a:r>
            <a:r>
              <a:rPr lang="en-US" sz="2000" dirty="0" err="1" smtClean="0"/>
              <a:t>nie</a:t>
            </a:r>
            <a:r>
              <a:rPr lang="en-US" sz="2000" dirty="0" smtClean="0"/>
              <a:t> </a:t>
            </a:r>
            <a:r>
              <a:rPr lang="en-US" sz="2000" dirty="0" err="1" smtClean="0"/>
              <a:t>cały</a:t>
            </a:r>
            <a:r>
              <a:rPr lang="en-US" sz="2000" dirty="0" smtClean="0"/>
              <a:t> </a:t>
            </a:r>
            <a:r>
              <a:rPr lang="en-US" sz="2000" dirty="0" err="1" smtClean="0"/>
              <a:t>dochód</a:t>
            </a:r>
            <a:r>
              <a:rPr lang="en-US" sz="2000" dirty="0" smtClean="0"/>
              <a:t> to </a:t>
            </a:r>
            <a:r>
              <a:rPr lang="en-US" sz="2000" dirty="0" err="1" smtClean="0"/>
              <a:t>pensja</a:t>
            </a:r>
            <a:endParaRPr lang="en-US" sz="2000" dirty="0" smtClean="0"/>
          </a:p>
          <a:p>
            <a:r>
              <a:rPr lang="en-US" sz="2000" dirty="0" err="1" smtClean="0"/>
              <a:t>Uzyskana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podstawie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informacji</a:t>
            </a:r>
            <a:r>
              <a:rPr lang="en-US" sz="2000" dirty="0" smtClean="0"/>
              <a:t> od </a:t>
            </a:r>
            <a:r>
              <a:rPr lang="en-US" sz="2000" dirty="0" err="1" smtClean="0"/>
              <a:t>samych</a:t>
            </a:r>
            <a:r>
              <a:rPr lang="en-US" sz="2000" dirty="0" smtClean="0"/>
              <a:t> </a:t>
            </a:r>
            <a:r>
              <a:rPr lang="en-US" sz="2000" dirty="0" err="1" smtClean="0"/>
              <a:t>absolwentów</a:t>
            </a:r>
            <a:endParaRPr lang="en-US" sz="2000" dirty="0" smtClean="0"/>
          </a:p>
          <a:p>
            <a:pPr lvl="1"/>
            <a:r>
              <a:rPr lang="en-US" sz="1800" dirty="0" smtClean="0"/>
              <a:t>Na </a:t>
            </a:r>
            <a:r>
              <a:rPr lang="en-US" sz="1800" dirty="0" err="1" smtClean="0"/>
              <a:t>podstawie</a:t>
            </a:r>
            <a:r>
              <a:rPr lang="en-US" sz="1800" dirty="0" smtClean="0"/>
              <a:t> </a:t>
            </a:r>
            <a:r>
              <a:rPr lang="en-US" sz="1800" dirty="0" err="1" smtClean="0"/>
              <a:t>próby</a:t>
            </a:r>
            <a:r>
              <a:rPr lang="en-US" sz="1800" dirty="0" smtClean="0"/>
              <a:t>:</a:t>
            </a:r>
          </a:p>
          <a:p>
            <a:pPr lvl="2"/>
            <a:r>
              <a:rPr lang="en-US" sz="1600" dirty="0" err="1" smtClean="0"/>
              <a:t>Nieznane</a:t>
            </a:r>
            <a:r>
              <a:rPr lang="en-US" sz="1600" dirty="0" smtClean="0"/>
              <a:t> </a:t>
            </a:r>
            <a:r>
              <a:rPr lang="en-US" sz="1600" dirty="0" err="1" smtClean="0"/>
              <a:t>adresy</a:t>
            </a:r>
            <a:r>
              <a:rPr lang="en-US" sz="1600" dirty="0" smtClean="0"/>
              <a:t> (</a:t>
            </a:r>
            <a:r>
              <a:rPr lang="en-US" sz="1600" dirty="0" err="1" smtClean="0"/>
              <a:t>kto</a:t>
            </a:r>
            <a:r>
              <a:rPr lang="en-US" sz="1600" dirty="0" smtClean="0"/>
              <a:t> </a:t>
            </a:r>
            <a:r>
              <a:rPr lang="en-US" sz="1600" dirty="0" err="1" smtClean="0"/>
              <a:t>takie</a:t>
            </a:r>
            <a:r>
              <a:rPr lang="en-US" sz="1600" dirty="0" smtClean="0"/>
              <a:t> ma?)</a:t>
            </a:r>
          </a:p>
          <a:p>
            <a:pPr lvl="2"/>
            <a:r>
              <a:rPr lang="en-US" sz="1600" dirty="0" err="1" smtClean="0"/>
              <a:t>Znane</a:t>
            </a:r>
            <a:r>
              <a:rPr lang="en-US" sz="1600" dirty="0" smtClean="0"/>
              <a:t> </a:t>
            </a:r>
            <a:r>
              <a:rPr lang="en-US" sz="1600" dirty="0" err="1" smtClean="0"/>
              <a:t>adresy</a:t>
            </a:r>
            <a:r>
              <a:rPr lang="en-US" sz="1600" dirty="0" smtClean="0"/>
              <a:t>, ale </a:t>
            </a:r>
            <a:r>
              <a:rPr lang="en-US" sz="1600" dirty="0" err="1" smtClean="0"/>
              <a:t>nie</a:t>
            </a:r>
            <a:r>
              <a:rPr lang="en-US" sz="1600" dirty="0" smtClean="0"/>
              <a:t> </a:t>
            </a:r>
            <a:r>
              <a:rPr lang="en-US" sz="1600" dirty="0" err="1" smtClean="0"/>
              <a:t>każdy</a:t>
            </a:r>
            <a:r>
              <a:rPr lang="en-US" sz="1600" dirty="0" smtClean="0"/>
              <a:t> </a:t>
            </a:r>
            <a:r>
              <a:rPr lang="en-US" sz="1600" dirty="0" err="1" smtClean="0"/>
              <a:t>odpowie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ankietę</a:t>
            </a:r>
            <a:r>
              <a:rPr lang="en-US" sz="1600" dirty="0" smtClean="0"/>
              <a:t> (</a:t>
            </a:r>
            <a:r>
              <a:rPr lang="en-US" sz="1600" dirty="0" err="1" smtClean="0"/>
              <a:t>kto</a:t>
            </a:r>
            <a:r>
              <a:rPr lang="en-US" sz="1600" dirty="0" smtClean="0"/>
              <a:t> </a:t>
            </a:r>
            <a:r>
              <a:rPr lang="en-US" sz="1600" dirty="0" err="1" smtClean="0"/>
              <a:t>odpowie</a:t>
            </a:r>
            <a:r>
              <a:rPr lang="en-US" sz="1600" dirty="0" smtClean="0"/>
              <a:t>?)</a:t>
            </a:r>
          </a:p>
          <a:p>
            <a:pPr lvl="2"/>
            <a:r>
              <a:rPr lang="en-US" sz="1600" dirty="0" err="1" smtClean="0"/>
              <a:t>Ci</a:t>
            </a:r>
            <a:r>
              <a:rPr lang="en-US" sz="1600" dirty="0" smtClean="0"/>
              <a:t>, </a:t>
            </a:r>
            <a:r>
              <a:rPr lang="en-US" sz="1600" dirty="0" err="1" smtClean="0"/>
              <a:t>którzy</a:t>
            </a:r>
            <a:r>
              <a:rPr lang="en-US" sz="1600" dirty="0" smtClean="0"/>
              <a:t> </a:t>
            </a:r>
            <a:r>
              <a:rPr lang="en-US" sz="1600" dirty="0" err="1" smtClean="0"/>
              <a:t>odpowiedzą</a:t>
            </a:r>
            <a:r>
              <a:rPr lang="en-US" sz="1600" dirty="0" smtClean="0"/>
              <a:t>, </a:t>
            </a:r>
            <a:r>
              <a:rPr lang="en-US" sz="1600" dirty="0" err="1" smtClean="0"/>
              <a:t>czy</a:t>
            </a:r>
            <a:r>
              <a:rPr lang="en-US" sz="1600" dirty="0" smtClean="0"/>
              <a:t> </a:t>
            </a:r>
            <a:r>
              <a:rPr lang="en-US" sz="1600" dirty="0" err="1" smtClean="0"/>
              <a:t>podadzą</a:t>
            </a:r>
            <a:r>
              <a:rPr lang="en-US" sz="1600" dirty="0" smtClean="0"/>
              <a:t> </a:t>
            </a:r>
            <a:r>
              <a:rPr lang="en-US" sz="1600" dirty="0" err="1" smtClean="0"/>
              <a:t>prawdziwe</a:t>
            </a:r>
            <a:r>
              <a:rPr lang="en-US" sz="1600" dirty="0" smtClean="0"/>
              <a:t> </a:t>
            </a:r>
            <a:r>
              <a:rPr lang="en-US" sz="1600" dirty="0" err="1" smtClean="0"/>
              <a:t>infomacje</a:t>
            </a:r>
            <a:r>
              <a:rPr lang="en-US" sz="1600" dirty="0" smtClean="0"/>
              <a:t> (</a:t>
            </a:r>
            <a:r>
              <a:rPr lang="en-US" sz="1600" dirty="0" err="1" smtClean="0"/>
              <a:t>motyw</a:t>
            </a:r>
            <a:r>
              <a:rPr lang="en-US" sz="1600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 descr="27293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17" y="4077072"/>
            <a:ext cx="3805975" cy="23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2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Obciążone próby a m</a:t>
            </a:r>
            <a:r>
              <a:rPr lang="en-US" dirty="0" err="1" smtClean="0"/>
              <a:t>otywy</a:t>
            </a:r>
            <a:r>
              <a:rPr lang="pl-PL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Ankieta</a:t>
            </a:r>
            <a:r>
              <a:rPr lang="en-US" sz="2000" dirty="0" smtClean="0"/>
              <a:t> </a:t>
            </a:r>
            <a:r>
              <a:rPr lang="en-US" sz="2000" dirty="0" err="1" smtClean="0"/>
              <a:t>dom</a:t>
            </a:r>
            <a:r>
              <a:rPr lang="en-US" sz="2000" dirty="0" smtClean="0"/>
              <a:t>-do-</a:t>
            </a:r>
            <a:r>
              <a:rPr lang="en-US" sz="2000" dirty="0" err="1" smtClean="0"/>
              <a:t>domu</a:t>
            </a:r>
            <a:r>
              <a:rPr lang="en-US" sz="2000" dirty="0" smtClean="0"/>
              <a:t>: “</a:t>
            </a:r>
            <a:r>
              <a:rPr lang="en-US" sz="2000" dirty="0" err="1" smtClean="0"/>
              <a:t>Jaką</a:t>
            </a:r>
            <a:r>
              <a:rPr lang="en-US" sz="2000" dirty="0" smtClean="0"/>
              <a:t> </a:t>
            </a:r>
            <a:r>
              <a:rPr lang="en-US" sz="2000" dirty="0" err="1" smtClean="0"/>
              <a:t>gazetę</a:t>
            </a:r>
            <a:r>
              <a:rPr lang="en-US" sz="2000" dirty="0" smtClean="0"/>
              <a:t>/</a:t>
            </a:r>
            <a:r>
              <a:rPr lang="en-US" sz="2000" dirty="0" err="1" smtClean="0"/>
              <a:t>magazyn</a:t>
            </a:r>
            <a:r>
              <a:rPr lang="en-US" sz="2000" dirty="0" smtClean="0"/>
              <a:t> </a:t>
            </a:r>
            <a:r>
              <a:rPr lang="en-US" sz="2000" dirty="0" err="1" smtClean="0"/>
              <a:t>czytają</a:t>
            </a:r>
            <a:r>
              <a:rPr lang="en-US" sz="2000" dirty="0" smtClean="0"/>
              <a:t> </a:t>
            </a:r>
            <a:r>
              <a:rPr lang="en-US" sz="2000" dirty="0" err="1" smtClean="0"/>
              <a:t>domownicy</a:t>
            </a:r>
            <a:r>
              <a:rPr lang="en-US" sz="2000" dirty="0" smtClean="0"/>
              <a:t>?”</a:t>
            </a:r>
          </a:p>
          <a:p>
            <a:pPr lvl="1"/>
            <a:r>
              <a:rPr lang="en-US" sz="1800" dirty="0" smtClean="0"/>
              <a:t>Harper’s versus True Story</a:t>
            </a:r>
          </a:p>
          <a:p>
            <a:r>
              <a:rPr lang="en-US" sz="2000" dirty="0" err="1" smtClean="0"/>
              <a:t>Lepsze</a:t>
            </a:r>
            <a:r>
              <a:rPr lang="en-US" sz="2000" dirty="0" smtClean="0"/>
              <a:t> </a:t>
            </a:r>
            <a:r>
              <a:rPr lang="en-US" sz="2000" dirty="0" err="1" smtClean="0"/>
              <a:t>pytanie</a:t>
            </a:r>
            <a:r>
              <a:rPr lang="en-US" sz="2000" dirty="0" smtClean="0"/>
              <a:t>: </a:t>
            </a:r>
            <a:r>
              <a:rPr lang="en-US" sz="2000" dirty="0" err="1" smtClean="0"/>
              <a:t>Czy</a:t>
            </a:r>
            <a:r>
              <a:rPr lang="en-US" sz="2000" dirty="0" smtClean="0"/>
              <a:t> </a:t>
            </a:r>
            <a:r>
              <a:rPr lang="en-US" sz="2000" dirty="0" err="1" smtClean="0"/>
              <a:t>sprzedajecie</a:t>
            </a:r>
            <a:r>
              <a:rPr lang="en-US" sz="2000" dirty="0" smtClean="0"/>
              <a:t> stare </a:t>
            </a:r>
            <a:r>
              <a:rPr lang="en-US" sz="2000" dirty="0" err="1" smtClean="0"/>
              <a:t>magazyny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gazety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4" name="Picture 3" descr="Harpers1501HP302x4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2859613" cy="3882256"/>
          </a:xfrm>
          <a:prstGeom prst="rect">
            <a:avLst/>
          </a:prstGeom>
        </p:spPr>
      </p:pic>
      <p:pic>
        <p:nvPicPr>
          <p:cNvPr id="5" name="Picture 4" descr="9V_TrueStory_1408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2918539" cy="37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1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Obciążone próby a motywy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Średnio</a:t>
            </a:r>
            <a:r>
              <a:rPr lang="en-US" dirty="0" smtClean="0"/>
              <a:t> </a:t>
            </a:r>
            <a:r>
              <a:rPr lang="en-US" dirty="0" err="1" smtClean="0"/>
              <a:t>Amerykanin</a:t>
            </a:r>
            <a:r>
              <a:rPr lang="en-US" dirty="0" smtClean="0"/>
              <a:t> </a:t>
            </a:r>
            <a:r>
              <a:rPr lang="en-US" dirty="0" err="1" smtClean="0"/>
              <a:t>szczotkuje</a:t>
            </a:r>
            <a:r>
              <a:rPr lang="en-US" dirty="0" smtClean="0"/>
              <a:t> </a:t>
            </a:r>
            <a:r>
              <a:rPr lang="en-US" dirty="0" err="1" smtClean="0"/>
              <a:t>zęby</a:t>
            </a:r>
            <a:r>
              <a:rPr lang="en-US" dirty="0" smtClean="0"/>
              <a:t> 1.02 </a:t>
            </a:r>
            <a:r>
              <a:rPr lang="en-US" dirty="0" err="1" smtClean="0"/>
              <a:t>razy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dzień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uzyskano</a:t>
            </a:r>
            <a:r>
              <a:rPr lang="en-US" dirty="0" smtClean="0"/>
              <a:t> </a:t>
            </a:r>
            <a:r>
              <a:rPr lang="en-US" dirty="0" err="1" smtClean="0"/>
              <a:t>tą</a:t>
            </a:r>
            <a:r>
              <a:rPr lang="en-US" dirty="0" smtClean="0"/>
              <a:t> </a:t>
            </a:r>
            <a:r>
              <a:rPr lang="en-US" dirty="0" err="1" smtClean="0"/>
              <a:t>liczbę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teet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8" y="2785848"/>
            <a:ext cx="3779912" cy="25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9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-214086"/>
            <a:ext cx="8229600" cy="1143000"/>
          </a:xfrm>
        </p:spPr>
        <p:txBody>
          <a:bodyPr/>
          <a:lstStyle/>
          <a:p>
            <a:r>
              <a:rPr lang="pl-PL" dirty="0" smtClean="0"/>
              <a:t>Regresja do średniej: Przykład 1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12776"/>
            <a:ext cx="5530850" cy="4752528"/>
          </a:xfrm>
        </p:spPr>
        <p:txBody>
          <a:bodyPr>
            <a:normAutofit fontScale="70000" lnSpcReduction="20000"/>
          </a:bodyPr>
          <a:lstStyle/>
          <a:p>
            <a:pPr marL="514350" indent="-514350"/>
            <a:r>
              <a:rPr lang="pl-PL" dirty="0" smtClean="0"/>
              <a:t>Regresja oznacza proces dopasowania krzywej do punktów danych przy założeniu, że proces generowania danych zawiera w sobie szum.</a:t>
            </a:r>
          </a:p>
          <a:p>
            <a:pPr marL="514350" indent="-514350"/>
            <a:r>
              <a:rPr lang="pl-PL" dirty="0" smtClean="0"/>
              <a:t>Z powodu szumu, prostsza krzywa jest lepsza niż bardziej skomplikowana, która dokładniej dopasowuje się do danych (</a:t>
            </a:r>
            <a:r>
              <a:rPr lang="pl-PL" dirty="0" err="1" smtClean="0"/>
              <a:t>overfitting</a:t>
            </a:r>
            <a:r>
              <a:rPr lang="pl-PL" dirty="0" smtClean="0"/>
              <a:t>)</a:t>
            </a:r>
          </a:p>
          <a:p>
            <a:pPr marL="514350" indent="-514350"/>
            <a:r>
              <a:rPr lang="pl-PL" dirty="0" smtClean="0"/>
              <a:t>Historycznie regresja liniowa była użyta do prognozowania wzrostu mężczyzn na podstawie wzrostu ojców.</a:t>
            </a:r>
          </a:p>
          <a:p>
            <a:pPr marL="788670" lvl="1" indent="-514350"/>
            <a:r>
              <a:rPr lang="pl-PL" dirty="0" smtClean="0"/>
              <a:t>Linia była rosnąca, ale nachylenie mniejsze niż 1, stąd nazwa „regresja”</a:t>
            </a:r>
          </a:p>
          <a:p>
            <a:pPr marL="514350" indent="-514350"/>
            <a:r>
              <a:rPr lang="pl-PL" dirty="0" smtClean="0"/>
              <a:t>Wzrost zależy od genów i wszystkich innych czynników (nazwijmy je szumem)</a:t>
            </a:r>
          </a:p>
          <a:p>
            <a:pPr marL="788670" lvl="1" indent="-514350"/>
            <a:r>
              <a:rPr lang="pl-PL" dirty="0" smtClean="0"/>
              <a:t>Załóżmy,  że szum jest niezależny od wzrostu ojca </a:t>
            </a:r>
          </a:p>
          <a:p>
            <a:pPr marL="788670" lvl="1" indent="-514350"/>
            <a:r>
              <a:rPr lang="pl-PL" dirty="0" smtClean="0"/>
              <a:t>Weźmy bardzo wysokiego mężczyznę</a:t>
            </a:r>
          </a:p>
          <a:p>
            <a:pPr marL="788670" lvl="1" indent="-514350"/>
            <a:r>
              <a:rPr lang="pl-PL" dirty="0" smtClean="0"/>
              <a:t>Przekaże synowi swoje geny, ale nie inne czynniki (szum) </a:t>
            </a:r>
          </a:p>
          <a:p>
            <a:pPr marL="514350" indent="-514350">
              <a:buNone/>
            </a:pPr>
            <a:endParaRPr lang="pl-PL" dirty="0" smtClean="0"/>
          </a:p>
        </p:txBody>
      </p:sp>
      <p:pic>
        <p:nvPicPr>
          <p:cNvPr id="5" name="Picture 2" descr="C:\Documents and Settings\lewandowskim\Pulpit\article-1316471-0B6A0A77000005DC-181_468x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161" y="2647198"/>
            <a:ext cx="2882279" cy="3158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807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Regresja do średniej: Przykład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35224"/>
            <a:ext cx="4042792" cy="4730080"/>
          </a:xfrm>
        </p:spPr>
        <p:txBody>
          <a:bodyPr>
            <a:noAutofit/>
          </a:bodyPr>
          <a:lstStyle/>
          <a:p>
            <a:pPr marL="514350" indent="-514350"/>
            <a:r>
              <a:rPr lang="pl-PL" sz="1800" dirty="0" smtClean="0"/>
              <a:t>Załóżmy, że wybieramy studentów z najlepszymi wynikami egzaminu i tworzymy „klasę orłów”</a:t>
            </a:r>
          </a:p>
          <a:p>
            <a:pPr marL="514350" indent="-514350"/>
            <a:r>
              <a:rPr lang="pl-PL" sz="1800" dirty="0" smtClean="0"/>
              <a:t>Po roku sprawdzamy ich progres. Oczekujemy, że:</a:t>
            </a:r>
          </a:p>
          <a:p>
            <a:pPr marL="788670" lvl="1" indent="-514350"/>
            <a:r>
              <a:rPr lang="pl-PL" sz="1600" dirty="0" smtClean="0"/>
              <a:t>Będą sobie radzić lepiej niż przeciętny student w szkole</a:t>
            </a:r>
          </a:p>
          <a:p>
            <a:pPr marL="788670" lvl="1" indent="-514350"/>
            <a:r>
              <a:rPr lang="pl-PL" sz="1600" dirty="0" smtClean="0"/>
              <a:t>Ale również, że ich poziom będzie gorszy niż poprzednio</a:t>
            </a:r>
          </a:p>
          <a:p>
            <a:pPr marL="514350" indent="-514350"/>
            <a:r>
              <a:rPr lang="pl-PL" sz="1800" dirty="0" smtClean="0"/>
              <a:t>Dlaczego? Z powodu sposobu, w jaki zostali wylosowani:</a:t>
            </a:r>
          </a:p>
          <a:p>
            <a:pPr marL="788670" lvl="1" indent="-514350"/>
            <a:r>
              <a:rPr lang="pl-PL" sz="1600" dirty="0" smtClean="0"/>
              <a:t>Talent się nie zmieni</a:t>
            </a:r>
          </a:p>
          <a:p>
            <a:pPr marL="788670" lvl="1" indent="-514350"/>
            <a:r>
              <a:rPr lang="pl-PL" sz="1600" dirty="0" smtClean="0"/>
              <a:t>Szum (szczęście w dniu egzaminu etc.) jest zmienny</a:t>
            </a:r>
          </a:p>
        </p:txBody>
      </p:sp>
      <p:pic>
        <p:nvPicPr>
          <p:cNvPr id="11265" name="Picture 1" descr="E:\pulapki myslenia statystycznego\stude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744" y="2394521"/>
            <a:ext cx="3718720" cy="2474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94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Prawdopodobieństwo subiektywne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 smtClean="0"/>
              <a:t>Rozważmy następujący zakład na jutrzejszy mecz:</a:t>
            </a:r>
          </a:p>
          <a:p>
            <a:pPr lvl="1"/>
            <a:r>
              <a:rPr lang="pl-PL" sz="1800" dirty="0" smtClean="0"/>
              <a:t>Wypłaca 1 złoty, jeśli Polska wygra lub zremisuje z Czechami (A) </a:t>
            </a:r>
          </a:p>
          <a:p>
            <a:pPr lvl="1"/>
            <a:r>
              <a:rPr lang="pl-PL" sz="1800" dirty="0" smtClean="0"/>
              <a:t>Wypłaca 0 złotych, w przeciwnym razie (</a:t>
            </a:r>
            <a:r>
              <a:rPr lang="pl-PL" sz="1800" dirty="0" smtClean="0">
                <a:solidFill>
                  <a:schemeClr val="tx1"/>
                </a:solidFill>
                <a:latin typeface="Czcionka tekstu podstawowego"/>
              </a:rPr>
              <a:t>¬</a:t>
            </a:r>
            <a:r>
              <a:rPr lang="pl-PL" sz="1800" dirty="0" smtClean="0"/>
              <a:t>A)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Ty wyznaczasz cenę, a potem bukmacher zdecyduje, czy Tobie sprzeda zakład po tej cenie czy też każe go Tobie kupić po tej cenie</a:t>
            </a:r>
          </a:p>
          <a:p>
            <a:pPr lvl="1"/>
            <a:r>
              <a:rPr lang="pl-PL" sz="1800" dirty="0" smtClean="0"/>
              <a:t>Jeśli cena za niska, bukmacher może kazać Tobie sprzedać zakład</a:t>
            </a:r>
          </a:p>
          <a:p>
            <a:pPr lvl="1"/>
            <a:r>
              <a:rPr lang="pl-PL" sz="1800" dirty="0" smtClean="0"/>
              <a:t>Jeśli cena za wysoka, bukmacher może kazać Tobie kupić zakład</a:t>
            </a:r>
          </a:p>
          <a:p>
            <a:pPr lvl="1"/>
            <a:r>
              <a:rPr lang="pl-PL" sz="1800" dirty="0" smtClean="0"/>
              <a:t>Tylko wtedy, gdy cena = prawdopodobieństwo nic nie możesz stracić </a:t>
            </a:r>
          </a:p>
          <a:p>
            <a:r>
              <a:rPr lang="pl-PL" sz="2100" dirty="0" smtClean="0"/>
              <a:t>Załóżmy, że cena (c) jest niższa niż prawdopodobieństwo zdarzenia A (p) i bukmacher chce, abyśmy mu sprzedali zakład:</a:t>
            </a:r>
          </a:p>
          <a:p>
            <a:endParaRPr lang="pl-PL" sz="2100" dirty="0" smtClean="0"/>
          </a:p>
          <a:p>
            <a:endParaRPr lang="pl-PL" sz="2100" dirty="0" smtClean="0"/>
          </a:p>
          <a:p>
            <a:pPr>
              <a:buNone/>
            </a:pPr>
            <a:endParaRPr lang="pl-PL" sz="2100" dirty="0" smtClean="0"/>
          </a:p>
          <a:p>
            <a:r>
              <a:rPr lang="pl-PL" sz="2100" dirty="0" smtClean="0"/>
              <a:t>A zatem średnia wypłata: p(c-1)+(1-p)c=c-p&lt;0 </a:t>
            </a:r>
            <a:endParaRPr lang="pl-PL" dirty="0" smtClean="0"/>
          </a:p>
          <a:p>
            <a:r>
              <a:rPr lang="pl-PL" sz="2100" dirty="0" smtClean="0"/>
              <a:t>Jeśli </a:t>
            </a:r>
            <a:r>
              <a:rPr lang="pl-PL" sz="2100" dirty="0" err="1" smtClean="0"/>
              <a:t>c&gt;p</a:t>
            </a:r>
            <a:r>
              <a:rPr lang="pl-PL" sz="2100" dirty="0" smtClean="0"/>
              <a:t>, bukmacher zażąda, abyśmy kupili od niego zakład (wypłata=p-c&lt;0)</a:t>
            </a:r>
          </a:p>
          <a:p>
            <a:r>
              <a:rPr lang="pl-PL" sz="2100" dirty="0" smtClean="0">
                <a:solidFill>
                  <a:srgbClr val="FF0000"/>
                </a:solidFill>
              </a:rPr>
              <a:t>Abyśmy nie odnieśli strat: </a:t>
            </a:r>
            <a:r>
              <a:rPr lang="pl-PL" sz="2100" dirty="0" err="1" smtClean="0">
                <a:solidFill>
                  <a:srgbClr val="FF0000"/>
                </a:solidFill>
              </a:rPr>
              <a:t>c=p</a:t>
            </a:r>
            <a:r>
              <a:rPr lang="pl-PL" sz="2100" dirty="0" smtClean="0">
                <a:solidFill>
                  <a:srgbClr val="FF0000"/>
                </a:solidFill>
              </a:rPr>
              <a:t>, a zatem cena równa się prawdopodobieństwu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59632" y="4365104"/>
          <a:ext cx="5976665" cy="5486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257221"/>
                <a:gridCol w="1859722"/>
                <a:gridCol w="185972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/>
                        <a:t>Zdarzenie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dirty="0" smtClean="0">
                          <a:solidFill>
                            <a:schemeClr val="bg1"/>
                          </a:solidFill>
                          <a:latin typeface="Czcionka tekstu podstawowego"/>
                        </a:rPr>
                        <a:t>¬</a:t>
                      </a:r>
                      <a:r>
                        <a:rPr lang="pl-PL" sz="1800" u="none" strike="noStrike" dirty="0" smtClean="0"/>
                        <a:t> </a:t>
                      </a:r>
                      <a:r>
                        <a:rPr lang="pl-PL" sz="1800" u="none" strike="noStrike" dirty="0"/>
                        <a:t>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/>
                        <a:t>Wypłata </a:t>
                      </a:r>
                      <a:r>
                        <a:rPr lang="pl-PL" sz="1800" u="none" strike="noStrike" dirty="0" smtClean="0"/>
                        <a:t>ze sprzedaży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c-1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 smtClean="0"/>
                        <a:t>c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Regresja do średniej: Przykład 3 i 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75657"/>
          </a:xfrm>
        </p:spPr>
        <p:txBody>
          <a:bodyPr>
            <a:normAutofit/>
          </a:bodyPr>
          <a:lstStyle/>
          <a:p>
            <a:pPr marL="514350" indent="-514350"/>
            <a:r>
              <a:rPr lang="pl-PL" sz="2000" dirty="0" smtClean="0"/>
              <a:t>Przyjaciel mówi Tobie, że musisz obejrzeć film, który właśnie się pojawił: „Najlepszy film, jaki widziałem”</a:t>
            </a:r>
          </a:p>
          <a:p>
            <a:pPr marL="514350" indent="-514350"/>
            <a:r>
              <a:rPr lang="pl-PL" sz="2000" dirty="0" smtClean="0"/>
              <a:t>Wybierasz przywódcę politycznego lub doradcę inwestycyjnego na podstawie ich przeszłych osiągnięć</a:t>
            </a:r>
          </a:p>
        </p:txBody>
      </p:sp>
      <p:pic>
        <p:nvPicPr>
          <p:cNvPr id="4" name="Picture 3" descr="rozczarwoani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00" y="3501008"/>
            <a:ext cx="37338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6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Dygresja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3433936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pl-PL" sz="1900" dirty="0" smtClean="0"/>
              <a:t>Gdybyś na maila otrzymywał/a przez 6 kolejnych tygodni poprawne prognozy jakiegoś indeksu giełdowego, czy zakupiłbyś/</a:t>
            </a:r>
            <a:r>
              <a:rPr lang="pl-PL" sz="1900" dirty="0" err="1" smtClean="0"/>
              <a:t>łabyś</a:t>
            </a:r>
            <a:r>
              <a:rPr lang="pl-PL" sz="1900" dirty="0" smtClean="0"/>
              <a:t> siódmą prognozę?</a:t>
            </a:r>
          </a:p>
          <a:p>
            <a:pPr marL="514350" indent="-514350"/>
            <a:r>
              <a:rPr lang="pl-PL" sz="1900" dirty="0" smtClean="0"/>
              <a:t>Przekręt giełdowy:</a:t>
            </a:r>
          </a:p>
          <a:p>
            <a:pPr marL="788670" lvl="1" indent="-514350"/>
            <a:r>
              <a:rPr lang="pl-PL" sz="1500" dirty="0" smtClean="0"/>
              <a:t>Pewien doradca zamawia ekskluzywne koperty z własnym logo i rozsyła 32 tys. pism, w których pisze, że jego firma dysponuje skomplikowanym modelem komputerowym, fachową wiedzą finansową i dostępem do zastrzeżonych informacji</a:t>
            </a:r>
          </a:p>
          <a:p>
            <a:pPr marL="788670" lvl="1" indent="-514350"/>
            <a:r>
              <a:rPr lang="pl-PL" sz="1500" dirty="0" smtClean="0"/>
              <a:t>W 16 tys. tych pism przewiduje, że indeks wzrośnie a w pozostałych, że spadnie</a:t>
            </a:r>
          </a:p>
          <a:p>
            <a:pPr marL="788670" lvl="1" indent="-514350"/>
            <a:r>
              <a:rPr lang="pl-PL" sz="1500" dirty="0" smtClean="0"/>
              <a:t>Tydzień później doradca wysyła następne pismo tylko do tych, którzy otrzymali poprawną prognozę: do 8 tys., że indeks spadnie a do 8 tys., że wzrośnie</a:t>
            </a:r>
          </a:p>
          <a:p>
            <a:pPr marL="788670" lvl="1" indent="-514350"/>
            <a:r>
              <a:rPr lang="pl-PL" sz="1500" dirty="0" smtClean="0"/>
              <a:t>Znowu po tygodniu wysyła tylko do tych 8 tys., którzy otrzymali poprawną prognozę.</a:t>
            </a:r>
          </a:p>
          <a:p>
            <a:pPr marL="788670" lvl="1" indent="-514350"/>
            <a:r>
              <a:rPr lang="pl-PL" sz="1500" dirty="0" smtClean="0"/>
              <a:t>To się powtarza do momentu, kiedy 500 osób otrzyma 6 poprawnych prognoz pod rząd</a:t>
            </a:r>
          </a:p>
          <a:p>
            <a:pPr marL="788670" lvl="1" indent="-514350"/>
            <a:r>
              <a:rPr lang="pl-PL" sz="1500" dirty="0" smtClean="0"/>
              <a:t>Tym razem doradca pisze tylko do nich i informuje, że mogą otrzymać kolejną prognozę, jeśli wpłacą 500 złotych.</a:t>
            </a:r>
          </a:p>
          <a:p>
            <a:pPr marL="788670" lvl="1" indent="-514350"/>
            <a:r>
              <a:rPr lang="pl-PL" sz="1500" dirty="0" smtClean="0"/>
              <a:t>Jeśli wszyscy zapłacą, to doradca zarobi 250000 złotych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3" descr="stock-brok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9080"/>
            <a:ext cx="2808312" cy="2106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Regresja do średniej: Przykład 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26768" cy="4937760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pl-PL" sz="1800" dirty="0" smtClean="0"/>
              <a:t>Załóżmy, że badamy 1000 osób w podobnym wieku pod kątem ryzyka wystąpienia zawału serca</a:t>
            </a:r>
          </a:p>
          <a:p>
            <a:pPr marL="788670" lvl="1" indent="-514350"/>
            <a:r>
              <a:rPr lang="pl-PL" sz="1600" dirty="0" smtClean="0"/>
              <a:t>Wybieramy 50 osób o największym ryzyku i badamy na nich skuteczność danej interwencji (np. zmiana diety, ćwiczenia lub leczenie farmakologiczne)</a:t>
            </a:r>
          </a:p>
          <a:p>
            <a:pPr marL="788670" lvl="1" indent="-514350"/>
            <a:r>
              <a:rPr lang="pl-PL" sz="1600" dirty="0" smtClean="0"/>
              <a:t>Nawet w przypadku interwencji, które nie mają wpływu na ryzyko, grupa testowa ma duże prawdopodobieństwo poprawy ze względu na regresję do średniej</a:t>
            </a:r>
          </a:p>
          <a:p>
            <a:pPr marL="788670" lvl="1" indent="-514350"/>
            <a:r>
              <a:rPr lang="pl-PL" sz="1600" dirty="0" smtClean="0"/>
              <a:t>Najlepszym sposobem na to jest wybranie grupy poddanej interwencji oraz grupy kontrolnej, która nie jest</a:t>
            </a:r>
          </a:p>
          <a:p>
            <a:pPr marL="1062990" lvl="2" indent="-514350"/>
            <a:r>
              <a:rPr lang="pl-PL" sz="1400" dirty="0" smtClean="0"/>
              <a:t>Interwencja jest skuteczna, jeśli ta pierwsza grupa wykaże większą poprawę niż grupa kontrolna</a:t>
            </a:r>
          </a:p>
          <a:p>
            <a:endParaRPr lang="pl-PL" dirty="0"/>
          </a:p>
        </p:txBody>
      </p:sp>
      <p:pic>
        <p:nvPicPr>
          <p:cNvPr id="4" name="Picture 3" descr="Heart-Center-Specialis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3575773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Korelacja i przyczynowość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649960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Dwie zmienne są </a:t>
            </a:r>
            <a:r>
              <a:rPr lang="pl-PL" dirty="0" smtClean="0">
                <a:solidFill>
                  <a:srgbClr val="FF0000"/>
                </a:solidFill>
              </a:rPr>
              <a:t>skorelowane</a:t>
            </a:r>
            <a:r>
              <a:rPr lang="pl-PL" dirty="0" smtClean="0"/>
              <a:t>, jeśli wspólnie przyjmują zarówno wysokie jak i niskie wartości</a:t>
            </a:r>
          </a:p>
          <a:p>
            <a:pPr lvl="1"/>
            <a:r>
              <a:rPr lang="pl-PL" dirty="0" smtClean="0"/>
              <a:t>Korelację mierzymy kowariancją lub współczynnikiem korelacji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Przyczynowość</a:t>
            </a:r>
            <a:r>
              <a:rPr lang="pl-PL" dirty="0" smtClean="0"/>
              <a:t> jest dużo cięższym do zmierzenia zjawiskiem, ponieważ wymaga testowania stwierdzeń hipotetycznych, na przykład: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„X jest wysokie i Y jest wysokie. Gdyby X było niskie, Y byłoby niskie także”</a:t>
            </a:r>
          </a:p>
          <a:p>
            <a:r>
              <a:rPr lang="pl-PL" dirty="0" smtClean="0"/>
              <a:t>Przyczynowość rozróżnia wszystkie następujące przypadki a korelacja nie rozróżnia pierwszych czterech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P implikuje Q, ale Q nie implikuje P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Q implikuje P, ale P nie implikuje Q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P wtedy i tylko wtedy gdy Q (równoważność)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R implikuje P i Q. Nie zachodzi a), b) i c).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P i Q są niezależne od siebie</a:t>
            </a:r>
          </a:p>
          <a:p>
            <a:pPr marL="731520" lvl="1" indent="-457200">
              <a:buFont typeface="+mj-lt"/>
              <a:buAutoNum type="alphaLcParenR"/>
            </a:pPr>
            <a:endParaRPr lang="pl-PL" dirty="0" smtClean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kur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53520"/>
            <a:ext cx="41656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3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Korelacja i przyczynowość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P implikuje Q, ale Q nie implikuje P</a:t>
            </a:r>
          </a:p>
          <a:p>
            <a:pPr marL="788670" lvl="1" indent="-514350"/>
            <a:r>
              <a:rPr lang="pl-PL" dirty="0" smtClean="0">
                <a:solidFill>
                  <a:schemeClr val="tx1"/>
                </a:solidFill>
              </a:rPr>
              <a:t>Przykład: Im więcej wiatru (P), tym szybciej kręcą się łopatki pracującej elektrowni wiatrowej (Q)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Q implikuje P, ale P nie implikuje Q</a:t>
            </a:r>
          </a:p>
          <a:p>
            <a:pPr marL="788670" lvl="1" indent="-514350"/>
            <a:r>
              <a:rPr lang="pl-PL" dirty="0" err="1" smtClean="0">
                <a:solidFill>
                  <a:schemeClr val="tx1"/>
                </a:solidFill>
              </a:rPr>
              <a:t>J.w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 smtClean="0"/>
          </a:p>
          <a:p>
            <a:pPr marL="514350" indent="-514350">
              <a:buFont typeface="+mj-lt"/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P wtedy i tylko wtedy gdy Q (równoważność)</a:t>
            </a:r>
          </a:p>
          <a:p>
            <a:pPr marL="788670" lvl="1" indent="-514350"/>
            <a:r>
              <a:rPr lang="pl-PL" dirty="0" smtClean="0">
                <a:solidFill>
                  <a:schemeClr val="tx1"/>
                </a:solidFill>
              </a:rPr>
              <a:t>Przykład: Prawo gazu doskonałego: </a:t>
            </a:r>
            <a:r>
              <a:rPr lang="pl-PL" dirty="0" err="1" smtClean="0">
                <a:solidFill>
                  <a:schemeClr val="tx1"/>
                </a:solidFill>
              </a:rPr>
              <a:t>pV=nRT</a:t>
            </a:r>
            <a:r>
              <a:rPr lang="pl-PL" dirty="0" smtClean="0">
                <a:solidFill>
                  <a:schemeClr val="tx1"/>
                </a:solidFill>
              </a:rPr>
              <a:t> Zmiany temperatury powodują zmiany ciśnienia oraz zmiany ciśnienia powodują zmiany temperatury.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R implikuje P i Q. Nie zachodzi a), b) i c).</a:t>
            </a:r>
            <a:endParaRPr lang="pl-PL" dirty="0" smtClean="0"/>
          </a:p>
          <a:p>
            <a:pPr marL="788670" lvl="1" indent="-514350"/>
            <a:r>
              <a:rPr lang="pl-PL" dirty="0" smtClean="0">
                <a:solidFill>
                  <a:schemeClr val="tx1"/>
                </a:solidFill>
              </a:rPr>
              <a:t>Przykład: sprzedaż lodów (P) jest dodatnio skorelowana z liczbą utonięć (Q), ponieważ fala upałów (R) może powodować zarówno P, jak i Q.</a:t>
            </a:r>
          </a:p>
          <a:p>
            <a:pPr marL="788670" lvl="1" indent="-514350"/>
            <a:r>
              <a:rPr lang="pl-PL" dirty="0" smtClean="0">
                <a:solidFill>
                  <a:schemeClr val="tx1"/>
                </a:solidFill>
              </a:rPr>
              <a:t>Przykład: spanie z jednym butem na nodze jest pozytywnie skorelowane z bólem głowy następnego dnia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P i Q są niezależne od siebie</a:t>
            </a:r>
          </a:p>
          <a:p>
            <a:pPr marL="788670" lvl="1" indent="-514350"/>
            <a:r>
              <a:rPr lang="pl-PL" dirty="0" smtClean="0">
                <a:solidFill>
                  <a:schemeClr val="tx1"/>
                </a:solidFill>
              </a:rPr>
              <a:t>Przykład: Moje samopoczucie i zmiany indeksu giełdowego</a:t>
            </a:r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9200"/>
            <a:ext cx="3322712" cy="493776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Badanie pokazało, że w Stanach Zjednoczonych imigranci mają średnio wyższą średnią niż studenci urodzeni w Stanach. Wniosek jest taki, że Amerykanie nie są zbyt inteligentni lub przynajmniej bardziej leniwi niż osoby innych narodowości.</a:t>
            </a:r>
          </a:p>
          <a:p>
            <a:r>
              <a:rPr lang="pl-PL" dirty="0" smtClean="0"/>
              <a:t>Co o tym sądzisz?</a:t>
            </a:r>
            <a:endParaRPr lang="pl-PL" dirty="0"/>
          </a:p>
        </p:txBody>
      </p:sp>
      <p:pic>
        <p:nvPicPr>
          <p:cNvPr id="4" name="Picture 3" descr="Immigrant-entrepreneu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77120"/>
            <a:ext cx="4350747" cy="2880072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pl-PL" dirty="0"/>
              <a:t>Korelacja i </a:t>
            </a:r>
            <a:r>
              <a:rPr lang="pl-PL" dirty="0" smtClean="0"/>
              <a:t>przyczynowość: Przykład 1</a:t>
            </a:r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Korelacja i </a:t>
            </a:r>
            <a:r>
              <a:rPr lang="pl-PL" dirty="0" smtClean="0"/>
              <a:t>przyczynowość: Przykład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92" y="1268760"/>
            <a:ext cx="4690864" cy="5018112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/>
              <a:t>Badania pokazują, że istnieje wysoka dodatnia korelacja pomiędzy latami edukacji oraz rocznym dochodem. Zatem Twój nauczyciel wnioskuje, że im więcej będziesz się uczyć, tym więcej pieniędzy będziesz zarabiać w przyszłości. </a:t>
            </a:r>
          </a:p>
          <a:p>
            <a:r>
              <a:rPr lang="pl-PL" sz="2400" dirty="0" smtClean="0"/>
              <a:t>Czy ten wniosek jest uprawniony na mocy przesłanek?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Więcej edukacji większy przyszły dochód: X</a:t>
            </a:r>
            <a:r>
              <a:rPr lang="pl-PL" sz="2400" dirty="0" smtClean="0">
                <a:sym typeface="Symbol"/>
              </a:rPr>
              <a:t> </a:t>
            </a:r>
            <a:r>
              <a:rPr lang="pl-PL" sz="2400" dirty="0" smtClean="0"/>
              <a:t> Y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Większy dochód więcej edukacji: Y </a:t>
            </a:r>
            <a:r>
              <a:rPr lang="pl-PL" sz="2400" dirty="0" smtClean="0">
                <a:sym typeface="Symbol"/>
              </a:rPr>
              <a:t> X</a:t>
            </a:r>
            <a:endParaRPr lang="pl-PL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Bogaci rodzice więcej edukacji, większy przyszły dochód Z </a:t>
            </a:r>
            <a:r>
              <a:rPr lang="pl-PL" sz="2400" dirty="0" smtClean="0">
                <a:sym typeface="Symbol"/>
              </a:rPr>
              <a:t>  </a:t>
            </a:r>
            <a:r>
              <a:rPr lang="pl-PL" sz="2400" dirty="0" err="1" smtClean="0">
                <a:sym typeface="Symbol"/>
              </a:rPr>
              <a:t>X,Y</a:t>
            </a:r>
            <a:endParaRPr lang="pl-PL" sz="2400" dirty="0"/>
          </a:p>
        </p:txBody>
      </p:sp>
      <p:pic>
        <p:nvPicPr>
          <p:cNvPr id="4" name="Picture 3" descr="college_money_bluewave-thumb-400x401-103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55" y="2060848"/>
            <a:ext cx="3725741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Korelacja i </a:t>
            </a:r>
            <a:r>
              <a:rPr lang="pl-PL" dirty="0" smtClean="0"/>
              <a:t>przyczynowość: Przykład 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9200"/>
            <a:ext cx="8363272" cy="2065784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W ostatnim badaniu wykazano, że ludzie, którzy w ogóle nie palili odbyli więcej wizyt u lekarza niż ludzie, którzy palili, ale niedużo. W związku z tym jeden z badaczy wywnioskował:</a:t>
            </a:r>
          </a:p>
          <a:p>
            <a:pPr lvl="1"/>
            <a:r>
              <a:rPr lang="pl-PL" dirty="0" smtClean="0"/>
              <a:t>Okazuje się, że palenie jest jak czerwone wino – w zbyt dużej ilości jest niebezpieczne, ale odrobina jest właściwie dobra dla zdrowia.</a:t>
            </a:r>
          </a:p>
          <a:p>
            <a:r>
              <a:rPr lang="pl-PL" dirty="0" smtClean="0"/>
              <a:t>Czy zgadzasz się z tym wnioskiem?</a:t>
            </a:r>
          </a:p>
          <a:p>
            <a:r>
              <a:rPr lang="pl-PL" dirty="0" smtClean="0"/>
              <a:t>Może być tak, że część z osób, które w ogóle nie palą to wieloletni palacze, którym doktor kazał przestać, ponieważ ich stan zdrowia jest bardzo poważny</a:t>
            </a:r>
          </a:p>
        </p:txBody>
      </p:sp>
      <p:pic>
        <p:nvPicPr>
          <p:cNvPr id="5" name="Picture 4" descr="Unknow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21" y="3429000"/>
            <a:ext cx="3851095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Korelacja i przyczynowość: Przykład 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9200"/>
            <a:ext cx="4978896" cy="5162128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pl-PL" sz="2000" dirty="0" smtClean="0"/>
              <a:t>Chcesz zmierzyć efekt jaki palenie (X) ma na Twój ogólny stan zdrowia (Y)</a:t>
            </a:r>
          </a:p>
          <a:p>
            <a:pPr marL="514350" indent="-514350"/>
            <a:r>
              <a:rPr lang="pl-PL" sz="2000" dirty="0" smtClean="0"/>
              <a:t>Regresja liniowa dostarczy Tobie informacji na temat korelacji liniowej pomiędzy tymi zmiennymi</a:t>
            </a:r>
          </a:p>
          <a:p>
            <a:pPr marL="514350" indent="-514350"/>
            <a:r>
              <a:rPr lang="pl-PL" sz="2000" dirty="0" smtClean="0"/>
              <a:t>Aby zbadać przyczynowość, można wybrać zmienną Z nazywaną instrumentem, która:</a:t>
            </a:r>
          </a:p>
          <a:p>
            <a:pPr marL="788670" lvl="1" indent="-514350"/>
            <a:r>
              <a:rPr lang="pl-PL" sz="1800" dirty="0" smtClean="0"/>
              <a:t>Jest skorelowana z X</a:t>
            </a:r>
          </a:p>
          <a:p>
            <a:pPr marL="788670" lvl="1" indent="-514350"/>
            <a:r>
              <a:rPr lang="pl-PL" sz="1800" dirty="0" smtClean="0"/>
              <a:t>Nie jest skorelowana z Y</a:t>
            </a:r>
          </a:p>
          <a:p>
            <a:pPr marL="514350" indent="-514350"/>
            <a:r>
              <a:rPr lang="pl-PL" sz="2000" dirty="0" smtClean="0"/>
              <a:t>Np. akcyza na papierosy Z wpływa na zdrowie tylko dlatego, </a:t>
            </a:r>
            <a:r>
              <a:rPr lang="pl-PL" sz="2000" i="1" dirty="0" err="1" smtClean="0"/>
              <a:t>ceteris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paribus</a:t>
            </a:r>
            <a:r>
              <a:rPr lang="pl-PL" sz="2000" dirty="0" smtClean="0"/>
              <a:t>, że wpływa na palenie, wówczas korelacja pomiędzy wysokością akcyzy i zdrowiem jest dowodem na to, że palenie wpływa na zdrowie.</a:t>
            </a:r>
          </a:p>
          <a:p>
            <a:pPr marL="514350" indent="-514350"/>
            <a:endParaRPr lang="pl-PL" dirty="0" smtClean="0"/>
          </a:p>
        </p:txBody>
      </p:sp>
      <p:pic>
        <p:nvPicPr>
          <p:cNvPr id="4" name="Picture 3" descr="Polish_excise_stamp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16832"/>
            <a:ext cx="3538917" cy="37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4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Korelacja a trend</a:t>
            </a:r>
            <a:endParaRPr lang="pl-PL" dirty="0"/>
          </a:p>
        </p:txBody>
      </p:sp>
      <p:graphicFrame>
        <p:nvGraphicFramePr>
          <p:cNvPr id="4" name="Chart 2"/>
          <p:cNvGraphicFramePr/>
          <p:nvPr>
            <p:extLst>
              <p:ext uri="{D42A27DB-BD31-4B8C-83A1-F6EECF244321}">
                <p14:modId xmlns:p14="http://schemas.microsoft.com/office/powerpoint/2010/main" val="3511972629"/>
              </p:ext>
            </p:extLst>
          </p:nvPr>
        </p:nvGraphicFramePr>
        <p:xfrm>
          <a:off x="1979712" y="1340768"/>
          <a:ext cx="429345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/>
          <p:nvPr>
            <p:extLst>
              <p:ext uri="{D42A27DB-BD31-4B8C-83A1-F6EECF244321}">
                <p14:modId xmlns:p14="http://schemas.microsoft.com/office/powerpoint/2010/main" val="2591039827"/>
              </p:ext>
            </p:extLst>
          </p:nvPr>
        </p:nvGraphicFramePr>
        <p:xfrm>
          <a:off x="1979712" y="3789040"/>
          <a:ext cx="4320480" cy="268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Prawdopodobieństwo subiektywne a iloraz szans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l-PL" sz="1800" dirty="0" smtClean="0"/>
              <a:t>Zakłady - słownictwo:</a:t>
            </a:r>
          </a:p>
          <a:p>
            <a:pPr lvl="1"/>
            <a:r>
              <a:rPr lang="pl-PL" sz="1600" dirty="0" smtClean="0"/>
              <a:t>Łączna stawka S (to co gracz może wygrać)</a:t>
            </a:r>
          </a:p>
          <a:p>
            <a:pPr lvl="1"/>
            <a:r>
              <a:rPr lang="pl-PL" sz="1600" dirty="0" smtClean="0"/>
              <a:t>Stawka gracza </a:t>
            </a:r>
            <a:r>
              <a:rPr lang="pl-PL" sz="1600" dirty="0" err="1" smtClean="0"/>
              <a:t>pS</a:t>
            </a:r>
            <a:r>
              <a:rPr lang="pl-PL" sz="1600" dirty="0" smtClean="0"/>
              <a:t> (to co gracz płaci, aby grać)</a:t>
            </a:r>
          </a:p>
          <a:p>
            <a:pPr lvl="1"/>
            <a:r>
              <a:rPr lang="pl-PL" sz="1600" dirty="0" smtClean="0"/>
              <a:t>Stawka bukmachera (1-p)S (to co bukmacher ryzykuje)</a:t>
            </a:r>
          </a:p>
          <a:p>
            <a:pPr lvl="1"/>
            <a:r>
              <a:rPr lang="pl-PL" sz="1600" dirty="0" smtClean="0"/>
              <a:t>Iloraz szans: p/(1-p) lub p/(1-p):1</a:t>
            </a:r>
          </a:p>
          <a:p>
            <a:r>
              <a:rPr lang="pl-PL" sz="1800" dirty="0" smtClean="0"/>
              <a:t>Zauważmy, że prawdopodobieństwa różnego rodzaju mogą być opisane i analizowane w języku zakładów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sz="1600" dirty="0" smtClean="0"/>
              <a:t>Zakład wypłaca 1 złotych, jeśli wypadnie reszka, 0 złotych jeśli orzeł. 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sz="1600" dirty="0" smtClean="0"/>
              <a:t>Zakład wypłaca 2 złote, jeśli karta, którą wylosujesz z pełnej potasowanej talii ma przynajmniej taką samą rangę, jak karta, którą wylosuje bukmacher. </a:t>
            </a:r>
          </a:p>
          <a:p>
            <a:pPr marL="731520" lvl="1" indent="-457200">
              <a:buFont typeface="+mj-lt"/>
              <a:buAutoNum type="alphaLcParenR"/>
            </a:pPr>
            <a:r>
              <a:rPr lang="pl-PL" sz="1600" dirty="0" smtClean="0"/>
              <a:t>Zakład wypłaca 1 złotych, jeśli losowo wybrane nowonarodzone dziecko jest dziewczynką, 0 złotych jeśli chłopcem.</a:t>
            </a:r>
          </a:p>
          <a:p>
            <a:r>
              <a:rPr lang="pl-PL" sz="1800" dirty="0" smtClean="0"/>
              <a:t>W każdym z powyższych przypadków możemy się zapytać: Ile za niego zapłacisz?</a:t>
            </a:r>
          </a:p>
          <a:p>
            <a:pPr marL="617220" lvl="1" indent="-342900">
              <a:buFont typeface="+mj-lt"/>
              <a:buAutoNum type="alphaLcParenR"/>
            </a:pPr>
            <a:r>
              <a:rPr lang="pl-PL" sz="1600" dirty="0" smtClean="0"/>
              <a:t>Maksymalnie 0,50 zł</a:t>
            </a:r>
          </a:p>
          <a:p>
            <a:pPr marL="617220" lvl="1" indent="-342900">
              <a:buFont typeface="+mj-lt"/>
              <a:buAutoNum type="alphaLcParenR"/>
            </a:pPr>
            <a:r>
              <a:rPr lang="pl-PL" sz="1600" dirty="0" smtClean="0"/>
              <a:t>Maksymalnie 1,03849 zł</a:t>
            </a:r>
          </a:p>
          <a:p>
            <a:pPr marL="617220" lvl="1" indent="-342900">
              <a:buFont typeface="+mj-lt"/>
              <a:buAutoNum type="alphaLcParenR"/>
            </a:pPr>
            <a:r>
              <a:rPr lang="pl-PL" sz="1600" dirty="0" smtClean="0"/>
              <a:t>Maksymalnie 0,487 zł</a:t>
            </a:r>
          </a:p>
          <a:p>
            <a:pPr marL="617220" lvl="1" indent="-342900">
              <a:buFont typeface="+mj-lt"/>
              <a:buAutoNum type="alphaLcParenR"/>
            </a:pPr>
            <a:endParaRPr lang="pl-PL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błędy statystyczne</a:t>
            </a:r>
            <a:endParaRPr lang="pl-PL" dirty="0"/>
          </a:p>
        </p:txBody>
      </p:sp>
      <p:pic>
        <p:nvPicPr>
          <p:cNvPr id="4" name="Obraz 3" descr="kill-your-presentationnot-your-audience-5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817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Liniowość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pl-PL" dirty="0" smtClean="0">
                <a:hlinkClick r:id="rId2"/>
              </a:rPr>
              <a:t>Less like Sweden</a:t>
            </a:r>
            <a:endParaRPr lang="pl-PL" dirty="0"/>
          </a:p>
          <a:p>
            <a:pPr marL="514350" indent="-514350">
              <a:buAutoNum type="arabicParenR"/>
            </a:pPr>
            <a:r>
              <a:rPr lang="pl-PL" dirty="0" smtClean="0">
                <a:hlinkClick r:id="rId3"/>
              </a:rPr>
              <a:t>Reagan i krzywa Laffera</a:t>
            </a:r>
            <a:endParaRPr lang="pl-PL" dirty="0" smtClean="0"/>
          </a:p>
          <a:p>
            <a:pPr lvl="1"/>
            <a:r>
              <a:rPr lang="pl-PL" dirty="0"/>
              <a:t>	</a:t>
            </a:r>
            <a:r>
              <a:rPr lang="pl-PL" sz="2400" dirty="0"/>
              <a:t>Powszechny fałszywy sylogizm: </a:t>
            </a:r>
          </a:p>
          <a:p>
            <a:pPr lvl="2"/>
            <a:r>
              <a:rPr lang="pl-PL" dirty="0"/>
              <a:t>Zmniejszenie podatków </a:t>
            </a:r>
            <a:r>
              <a:rPr lang="pl-PL" b="1" dirty="0"/>
              <a:t>może</a:t>
            </a:r>
            <a:r>
              <a:rPr lang="pl-PL" dirty="0"/>
              <a:t> zwiększyć wpływ do budżetu</a:t>
            </a:r>
          </a:p>
          <a:p>
            <a:pPr lvl="2"/>
            <a:r>
              <a:rPr lang="pl-PL" b="1" dirty="0"/>
              <a:t>Chcę</a:t>
            </a:r>
            <a:r>
              <a:rPr lang="pl-PL" dirty="0"/>
              <a:t>, żeby zmniejszenie podatków zwiększyło wpływ do budżetu</a:t>
            </a:r>
          </a:p>
          <a:p>
            <a:pPr lvl="2"/>
            <a:r>
              <a:rPr lang="pl-PL" dirty="0"/>
              <a:t>Więc </a:t>
            </a:r>
            <a:r>
              <a:rPr lang="pl-PL" b="1" dirty="0"/>
              <a:t>jest</a:t>
            </a:r>
            <a:r>
              <a:rPr lang="pl-PL" dirty="0"/>
              <a:t> tak, że zmniejszenie podatków zwiększy wpływ do </a:t>
            </a:r>
            <a:r>
              <a:rPr lang="pl-PL" dirty="0" smtClean="0"/>
              <a:t>budżetu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Każdy jest otyły, czyli jak stosować regresję liniową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Rak mózgu w różnych stanach</a:t>
            </a:r>
          </a:p>
          <a:p>
            <a:pPr lvl="1"/>
            <a:r>
              <a:rPr lang="pl-PL" dirty="0" smtClean="0"/>
              <a:t>Zamiast liczby absolutnej liczbę względną?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827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Więcej </a:t>
            </a:r>
            <a:r>
              <a:rPr lang="pl-PL" dirty="0" smtClean="0"/>
              <a:t>tortu niż tortownicy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The Evolving Structure of the American Economy and the Employment Challenge</a:t>
            </a:r>
            <a:endParaRPr lang="pl-PL" dirty="0" smtClean="0"/>
          </a:p>
          <a:p>
            <a:pPr lvl="1"/>
            <a:r>
              <a:rPr lang="pl-PL" i="1" dirty="0" smtClean="0"/>
              <a:t>Nie mów o procentach liczb, które mogą być ujemne </a:t>
            </a:r>
          </a:p>
          <a:p>
            <a:r>
              <a:rPr lang="pl-PL" dirty="0" smtClean="0">
                <a:hlinkClick r:id="rId3"/>
              </a:rPr>
              <a:t>The rich get even richer</a:t>
            </a:r>
            <a:endParaRPr lang="pl-PL" dirty="0" smtClean="0"/>
          </a:p>
          <a:p>
            <a:pPr lvl="1"/>
            <a:r>
              <a:rPr lang="pl-PL" dirty="0" smtClean="0"/>
              <a:t>Dodatkowe dochody w 2010 w porównaniu z 2009: 37% dla 0,01% najbogatszych, 56% dla reszty z 1% najbogatszych, 7% dla 99% reszty populacji</a:t>
            </a:r>
          </a:p>
          <a:p>
            <a:pPr lvl="2"/>
            <a:r>
              <a:rPr lang="pl-PL" dirty="0" smtClean="0">
                <a:hlinkClick r:id="rId4"/>
              </a:rPr>
              <a:t>Baza danych Piketty i Saeza</a:t>
            </a:r>
            <a:endParaRPr lang="pl-PL" dirty="0" smtClean="0"/>
          </a:p>
          <a:p>
            <a:pPr lvl="2"/>
            <a:r>
              <a:rPr lang="pl-PL" dirty="0" smtClean="0"/>
              <a:t>Reszta z 10% najbogatszych 17% Nie dodaje się do 100%!</a:t>
            </a:r>
          </a:p>
          <a:p>
            <a:pPr lvl="2"/>
            <a:r>
              <a:rPr lang="pl-PL" dirty="0" smtClean="0"/>
              <a:t>Tak naprawdę: wszystkim się poprawiało poza biedniejszą 90% częścią, której sytuacja się pogarszała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34244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Oczekiwanie pewności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„</a:t>
            </a:r>
            <a:r>
              <a:rPr lang="pl-PL" dirty="0" smtClean="0">
                <a:solidFill>
                  <a:srgbClr val="FF0000"/>
                </a:solidFill>
              </a:rPr>
              <a:t>Statystyka to nauka niepewności</a:t>
            </a:r>
            <a:r>
              <a:rPr lang="pl-PL" dirty="0" smtClean="0"/>
              <a:t>”, </a:t>
            </a:r>
            <a:r>
              <a:rPr lang="pl-PL" dirty="0" err="1" smtClean="0"/>
              <a:t>Cressie</a:t>
            </a:r>
            <a:r>
              <a:rPr lang="pl-PL" dirty="0" smtClean="0"/>
              <a:t> N., </a:t>
            </a:r>
            <a:r>
              <a:rPr lang="pl-PL" dirty="0" err="1" smtClean="0"/>
              <a:t>Wikle</a:t>
            </a:r>
            <a:r>
              <a:rPr lang="pl-PL" dirty="0" smtClean="0"/>
              <a:t> C. K.</a:t>
            </a:r>
          </a:p>
          <a:p>
            <a:pPr>
              <a:buNone/>
            </a:pPr>
            <a:r>
              <a:rPr lang="pl-PL" dirty="0" smtClean="0"/>
              <a:t>Nie można spodziewać się pewności, ale niepewność dot. zdarzenia może być zmierzona – prawdopodobieństwo</a:t>
            </a:r>
          </a:p>
          <a:p>
            <a:pPr>
              <a:buNone/>
            </a:pPr>
            <a:r>
              <a:rPr lang="pl-PL" dirty="0" smtClean="0"/>
              <a:t>Techniki statystyczne nie wyeliminują niepewności, ale mogą pomóc zdobyć wiedzę pomimo tej niepewności</a:t>
            </a:r>
          </a:p>
          <a:p>
            <a:pPr>
              <a:buNone/>
            </a:pPr>
            <a:r>
              <a:rPr lang="pl-PL" dirty="0" smtClean="0"/>
              <a:t>Przykłady błędów Autor sugeruje na podstawie badania statystycznego, że </a:t>
            </a:r>
          </a:p>
          <a:p>
            <a:r>
              <a:rPr lang="pl-PL" dirty="0" smtClean="0"/>
              <a:t>Hipoteza jest prawdziwa lub że została dowiedziona, </a:t>
            </a:r>
          </a:p>
          <a:p>
            <a:pPr lvl="1"/>
            <a:r>
              <a:rPr lang="pl-PL" dirty="0" smtClean="0"/>
              <a:t>A powinno być: „Przedstawione dowody potwierdzają i są spójne z postawioną hipotezą”</a:t>
            </a:r>
          </a:p>
          <a:p>
            <a:r>
              <a:rPr lang="pl-PL" dirty="0" smtClean="0"/>
              <a:t>Jeśli weźmiesz lek X, to spadnie Tobie ciśnienie tętnicze, </a:t>
            </a:r>
          </a:p>
          <a:p>
            <a:pPr lvl="1"/>
            <a:r>
              <a:rPr lang="pl-PL" dirty="0" smtClean="0"/>
              <a:t>A powinno być: „Średnio u osób, które zażyły ten lek, ciśnienie tętnicze się obniżyło”</a:t>
            </a:r>
          </a:p>
          <a:p>
            <a:r>
              <a:rPr lang="pl-PL" dirty="0" smtClean="0"/>
              <a:t>Jeśli będziesz wykonywać dane ćwiczenie z częstotliwością X, to nie będziesz mieć zawału serca, </a:t>
            </a:r>
          </a:p>
          <a:p>
            <a:pPr lvl="1"/>
            <a:r>
              <a:rPr lang="pl-PL" dirty="0" smtClean="0"/>
              <a:t>A powinno być: „Osoby, które wykonują to ćwiczenie z częstotliwością X mają rzadziej zawał serca niż osoby, które tego nie robią”</a:t>
            </a:r>
          </a:p>
          <a:p>
            <a:r>
              <a:rPr lang="pl-PL" dirty="0" smtClean="0"/>
              <a:t>Ale nawet te wnioski są prawdziwe tylko wówczas gdy badanie jest dobrze zaprojektowane a analiza statystyczna odpowiednio przeprowadzona.   </a:t>
            </a:r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Nieporozumienia związane z niepodaniem kategorii odniesienia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Przykład: Lekarz mówi pacjentowi, że jeśli będzie brał określony lek antydepresyjny, szansa na to, że będzie miał problemy seksualne wynosi 30-50%. </a:t>
            </a:r>
          </a:p>
          <a:p>
            <a:r>
              <a:rPr lang="pl-PL" dirty="0" smtClean="0"/>
              <a:t>Pacjent może to zinterpretować, jako 30-50% okazji, w których on będzie chciał odbyć stosunek seksualny, będzie miał problem.</a:t>
            </a:r>
          </a:p>
          <a:p>
            <a:r>
              <a:rPr lang="pl-PL" dirty="0" smtClean="0"/>
              <a:t>A lekarz miał na myśli inną kategorię odniesienia: 30-50% pacjentów tego lekarza, którzy biorą wskazany lek.</a:t>
            </a:r>
          </a:p>
          <a:p>
            <a:r>
              <a:rPr lang="pl-PL" dirty="0" smtClean="0"/>
              <a:t>Lekarz powinien wyraźnie zaznaczyć, jaka jest kategoria odniesienia. </a:t>
            </a:r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Nieporozumienia związane z rozumieniem słowa ryzyko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W potocznym języku </a:t>
            </a:r>
            <a:r>
              <a:rPr lang="pl-PL" b="1" i="1" dirty="0" smtClean="0"/>
              <a:t>ryzyko</a:t>
            </a:r>
            <a:r>
              <a:rPr lang="pl-PL" dirty="0" smtClean="0"/>
              <a:t> jest często synonimem zagrożenia.</a:t>
            </a:r>
          </a:p>
          <a:p>
            <a:r>
              <a:rPr lang="pl-PL" dirty="0" smtClean="0"/>
              <a:t>Słowo ryzyko używa się także, aby skwantyfikować niebezpieczeństwo:</a:t>
            </a:r>
          </a:p>
          <a:p>
            <a:pPr lvl="1"/>
            <a:r>
              <a:rPr lang="pl-PL" dirty="0" smtClean="0"/>
              <a:t>Np. ryzyko, że obywatel Polski umrze na zawał serca wynosi około 25%, co oznacza, że powodem 25% wszystkich zgonów w Polsce jest zawał serca.</a:t>
            </a:r>
          </a:p>
          <a:p>
            <a:r>
              <a:rPr lang="pl-PL" dirty="0" smtClean="0"/>
              <a:t>Ważne jest, aby podać </a:t>
            </a:r>
            <a:r>
              <a:rPr lang="pl-PL" b="1" i="1" dirty="0" smtClean="0"/>
              <a:t>kategorię odniesienia</a:t>
            </a:r>
            <a:r>
              <a:rPr lang="pl-PL" dirty="0" smtClean="0"/>
              <a:t> (np. czy chodzi o określoną płeć, zawód, wiek, etc.)</a:t>
            </a:r>
            <a:endParaRPr lang="pl-PL" b="1" dirty="0" smtClean="0"/>
          </a:p>
          <a:p>
            <a:r>
              <a:rPr lang="pl-PL" b="1" i="1" dirty="0" smtClean="0"/>
              <a:t>Ryzyko względne</a:t>
            </a:r>
            <a:r>
              <a:rPr lang="pl-PL" dirty="0" smtClean="0"/>
              <a:t> służy do porównania ryzyka dwóch grup i jest zdefiniowane jako iloraz ryzyka dla dwóch grup. Ważne jest zatem:</a:t>
            </a:r>
          </a:p>
          <a:p>
            <a:pPr lvl="1"/>
            <a:r>
              <a:rPr lang="pl-PL" dirty="0" smtClean="0"/>
              <a:t>Zdefiniowanie dwóch grup</a:t>
            </a:r>
          </a:p>
          <a:p>
            <a:pPr lvl="1"/>
            <a:r>
              <a:rPr lang="pl-PL" dirty="0" smtClean="0"/>
              <a:t>Wskazanie grupy, której ryzyko jest w liczniku, a której w mianowniku   </a:t>
            </a:r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Nieporozumienia związane z rozumieniem słowa ryzyko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Przykład: Raport po wykonaniu badań klinicznych może zawierać stwierdzenie, że ryzyko względne wystąpienia zawału serca dla </a:t>
            </a:r>
          </a:p>
          <a:p>
            <a:pPr lvl="1"/>
            <a:r>
              <a:rPr lang="pl-PL" dirty="0" smtClean="0"/>
              <a:t>osób z wysokim poziomem cholesterolu w danej grupie wiekowej, które biorą lek X (grupa A)</a:t>
            </a:r>
          </a:p>
          <a:p>
            <a:pPr lvl="1"/>
            <a:r>
              <a:rPr lang="pl-PL" dirty="0" smtClean="0"/>
              <a:t>w porównaniu do osób z tej samej grupy wiekowej z wysokim poziomem cholesterolu, które zażywają placebo (grupa B) </a:t>
            </a:r>
          </a:p>
          <a:p>
            <a:pPr>
              <a:buNone/>
            </a:pPr>
            <a:r>
              <a:rPr lang="pl-PL" dirty="0" smtClean="0"/>
              <a:t>	wynosi 75% (25% redukcji ryzyka). Czy to obniżenie jest w rzeczywistości znaczące?</a:t>
            </a:r>
          </a:p>
          <a:p>
            <a:pPr lvl="1"/>
            <a:r>
              <a:rPr lang="pl-PL" dirty="0" smtClean="0"/>
              <a:t>Sytuacja I: </a:t>
            </a:r>
          </a:p>
          <a:p>
            <a:pPr lvl="2"/>
            <a:r>
              <a:rPr lang="pl-PL" dirty="0" smtClean="0"/>
              <a:t>ryzyko bezwzględne dla grupy B: 40%</a:t>
            </a:r>
          </a:p>
          <a:p>
            <a:pPr lvl="2"/>
            <a:r>
              <a:rPr lang="pl-PL" dirty="0" smtClean="0"/>
              <a:t>ryzyko bezwzględne dla grupy A: 30%</a:t>
            </a:r>
          </a:p>
          <a:p>
            <a:pPr lvl="1"/>
            <a:r>
              <a:rPr lang="pl-PL" dirty="0" smtClean="0"/>
              <a:t>Sytuacja II: </a:t>
            </a:r>
          </a:p>
          <a:p>
            <a:pPr lvl="2"/>
            <a:r>
              <a:rPr lang="pl-PL" dirty="0" smtClean="0"/>
              <a:t>ryzyko bezwzględne dla grupy B: 2%</a:t>
            </a:r>
          </a:p>
          <a:p>
            <a:pPr lvl="2"/>
            <a:r>
              <a:rPr lang="pl-PL" dirty="0" smtClean="0"/>
              <a:t>ryzyko bezwzględne dla grupy A: 1,5% </a:t>
            </a:r>
          </a:p>
          <a:p>
            <a:pPr lvl="1"/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Problematyczny</a:t>
            </a:r>
            <a:r>
              <a:rPr lang="en-US" dirty="0" smtClean="0"/>
              <a:t> </a:t>
            </a:r>
            <a:r>
              <a:rPr lang="en-US" dirty="0" err="1" smtClean="0"/>
              <a:t>wybór</a:t>
            </a:r>
            <a:r>
              <a:rPr lang="en-US" dirty="0" smtClean="0"/>
              <a:t> </a:t>
            </a:r>
            <a:r>
              <a:rPr lang="en-US" dirty="0" err="1" smtClean="0"/>
              <a:t>miary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Wybór</a:t>
            </a:r>
            <a:r>
              <a:rPr lang="en-US" dirty="0" smtClean="0"/>
              <a:t> </a:t>
            </a:r>
            <a:r>
              <a:rPr lang="en-US" dirty="0" err="1" smtClean="0"/>
              <a:t>zmiennej</a:t>
            </a:r>
            <a:r>
              <a:rPr lang="en-US" dirty="0" smtClean="0"/>
              <a:t> </a:t>
            </a:r>
            <a:r>
              <a:rPr lang="en-US" dirty="0" err="1" smtClean="0"/>
              <a:t>wynikowej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Sformułowania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Wybór</a:t>
            </a:r>
            <a:r>
              <a:rPr lang="en-US" dirty="0" smtClean="0"/>
              <a:t> </a:t>
            </a:r>
            <a:r>
              <a:rPr lang="en-US" dirty="0" err="1" smtClean="0"/>
              <a:t>statystyki</a:t>
            </a:r>
            <a:r>
              <a:rPr lang="en-US" dirty="0" smtClean="0"/>
              <a:t> </a:t>
            </a:r>
            <a:r>
              <a:rPr lang="en-US" dirty="0" err="1" smtClean="0"/>
              <a:t>podsumowującej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610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Problematyczny</a:t>
            </a:r>
            <a:r>
              <a:rPr lang="en-US" dirty="0"/>
              <a:t> </a:t>
            </a:r>
            <a:r>
              <a:rPr lang="en-US" dirty="0" err="1"/>
              <a:t>wybór</a:t>
            </a:r>
            <a:r>
              <a:rPr lang="en-US" dirty="0"/>
              <a:t> </a:t>
            </a:r>
            <a:r>
              <a:rPr lang="en-US" dirty="0" err="1" smtClean="0"/>
              <a:t>miary</a:t>
            </a:r>
            <a:r>
              <a:rPr lang="en-US" dirty="0" smtClean="0"/>
              <a:t>: </a:t>
            </a:r>
            <a:r>
              <a:rPr lang="en-US" dirty="0" err="1" smtClean="0"/>
              <a:t>wybór</a:t>
            </a:r>
            <a:r>
              <a:rPr lang="en-US" dirty="0" smtClean="0"/>
              <a:t> </a:t>
            </a:r>
            <a:r>
              <a:rPr lang="en-US" dirty="0" err="1" smtClean="0"/>
              <a:t>zmiennej</a:t>
            </a:r>
            <a:r>
              <a:rPr lang="en-US" dirty="0" smtClean="0"/>
              <a:t> </a:t>
            </a:r>
            <a:r>
              <a:rPr lang="en-US" dirty="0" err="1" smtClean="0"/>
              <a:t>wynikowej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Przykłady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zmierzyć</a:t>
            </a:r>
            <a:r>
              <a:rPr lang="en-US" dirty="0" smtClean="0"/>
              <a:t> </a:t>
            </a:r>
            <a:r>
              <a:rPr lang="en-US" dirty="0" err="1" smtClean="0"/>
              <a:t>wielkość</a:t>
            </a:r>
            <a:r>
              <a:rPr lang="en-US" dirty="0" smtClean="0"/>
              <a:t> </a:t>
            </a:r>
            <a:r>
              <a:rPr lang="en-US" dirty="0" err="1" smtClean="0"/>
              <a:t>danego</a:t>
            </a:r>
            <a:r>
              <a:rPr lang="en-US" dirty="0" smtClean="0"/>
              <a:t> </a:t>
            </a:r>
            <a:r>
              <a:rPr lang="en-US" dirty="0" err="1" smtClean="0"/>
              <a:t>obiektu</a:t>
            </a:r>
            <a:r>
              <a:rPr lang="en-US" dirty="0"/>
              <a:t> </a:t>
            </a:r>
            <a:r>
              <a:rPr lang="en-US" dirty="0" err="1" smtClean="0"/>
              <a:t>lub</a:t>
            </a:r>
            <a:r>
              <a:rPr lang="en-US" dirty="0" smtClean="0"/>
              <a:t> </a:t>
            </a:r>
            <a:r>
              <a:rPr lang="en-US" dirty="0" err="1" smtClean="0"/>
              <a:t>osoby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Zależy</a:t>
            </a:r>
            <a:r>
              <a:rPr lang="en-US" dirty="0" smtClean="0"/>
              <a:t> od </a:t>
            </a:r>
            <a:r>
              <a:rPr lang="en-US" dirty="0" err="1" smtClean="0"/>
              <a:t>problemu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Ile </a:t>
            </a:r>
            <a:r>
              <a:rPr lang="en-US" dirty="0" err="1" smtClean="0"/>
              <a:t>osób</a:t>
            </a:r>
            <a:r>
              <a:rPr lang="en-US" dirty="0" smtClean="0"/>
              <a:t> </a:t>
            </a:r>
            <a:r>
              <a:rPr lang="en-US" dirty="0" err="1" smtClean="0"/>
              <a:t>zmieści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do windy: </a:t>
            </a:r>
            <a:r>
              <a:rPr lang="en-US" dirty="0" err="1" smtClean="0"/>
              <a:t>lepsza</a:t>
            </a:r>
            <a:r>
              <a:rPr lang="en-US" dirty="0" smtClean="0"/>
              <a:t> </a:t>
            </a:r>
            <a:r>
              <a:rPr lang="en-US" dirty="0" err="1" smtClean="0"/>
              <a:t>waga</a:t>
            </a:r>
            <a:endParaRPr lang="en-US" dirty="0" smtClean="0"/>
          </a:p>
          <a:p>
            <a:pPr lvl="2"/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wysokie</a:t>
            </a:r>
            <a:r>
              <a:rPr lang="en-US" dirty="0" smtClean="0"/>
              <a:t> </a:t>
            </a:r>
            <a:r>
              <a:rPr lang="en-US" dirty="0" err="1" smtClean="0"/>
              <a:t>zbudować</a:t>
            </a:r>
            <a:r>
              <a:rPr lang="en-US" dirty="0" smtClean="0"/>
              <a:t> </a:t>
            </a:r>
            <a:r>
              <a:rPr lang="en-US" dirty="0" err="1" smtClean="0"/>
              <a:t>pomieszczenie</a:t>
            </a:r>
            <a:r>
              <a:rPr lang="en-US" dirty="0" smtClean="0"/>
              <a:t>: </a:t>
            </a:r>
            <a:r>
              <a:rPr lang="en-US" dirty="0" err="1" smtClean="0"/>
              <a:t>lepszy</a:t>
            </a:r>
            <a:r>
              <a:rPr lang="en-US" dirty="0" smtClean="0"/>
              <a:t> </a:t>
            </a:r>
            <a:r>
              <a:rPr lang="en-US" dirty="0" err="1" smtClean="0"/>
              <a:t>wzrost</a:t>
            </a:r>
            <a:endParaRPr lang="en-US" dirty="0" smtClean="0"/>
          </a:p>
          <a:p>
            <a:pPr lvl="1"/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mierzyć</a:t>
            </a:r>
            <a:r>
              <a:rPr lang="en-US" dirty="0" smtClean="0"/>
              <a:t> </a:t>
            </a:r>
            <a:r>
              <a:rPr lang="en-US" dirty="0" err="1" smtClean="0"/>
              <a:t>nadwagę</a:t>
            </a:r>
            <a:endParaRPr lang="en-US" dirty="0" smtClean="0"/>
          </a:p>
          <a:p>
            <a:pPr lvl="2"/>
            <a:r>
              <a:rPr lang="en-US" dirty="0" err="1" smtClean="0"/>
              <a:t>Procent</a:t>
            </a:r>
            <a:r>
              <a:rPr lang="en-US" dirty="0" smtClean="0"/>
              <a:t> </a:t>
            </a:r>
            <a:r>
              <a:rPr lang="en-US" dirty="0" err="1" smtClean="0"/>
              <a:t>tkanki</a:t>
            </a:r>
            <a:r>
              <a:rPr lang="en-US" dirty="0" smtClean="0"/>
              <a:t> </a:t>
            </a:r>
            <a:r>
              <a:rPr lang="en-US" dirty="0" err="1" smtClean="0"/>
              <a:t>tłuszczowej</a:t>
            </a:r>
            <a:r>
              <a:rPr lang="en-US" dirty="0" smtClean="0"/>
              <a:t> </a:t>
            </a:r>
            <a:r>
              <a:rPr lang="en-US" dirty="0" err="1" smtClean="0"/>
              <a:t>mierzony</a:t>
            </a:r>
            <a:r>
              <a:rPr lang="en-US" dirty="0" smtClean="0"/>
              <a:t> </a:t>
            </a:r>
            <a:r>
              <a:rPr lang="en-US" dirty="0" err="1" smtClean="0"/>
              <a:t>poprzez</a:t>
            </a:r>
            <a:r>
              <a:rPr lang="en-US" dirty="0" smtClean="0"/>
              <a:t> </a:t>
            </a:r>
            <a:r>
              <a:rPr lang="en-US" dirty="0" err="1" smtClean="0"/>
              <a:t>ważenie</a:t>
            </a:r>
            <a:r>
              <a:rPr lang="en-US" dirty="0" smtClean="0"/>
              <a:t> pod </a:t>
            </a:r>
            <a:r>
              <a:rPr lang="en-US" dirty="0" err="1" smtClean="0"/>
              <a:t>wodą</a:t>
            </a:r>
            <a:r>
              <a:rPr lang="en-US" dirty="0" smtClean="0"/>
              <a:t> </a:t>
            </a:r>
            <a:r>
              <a:rPr lang="en-US" dirty="0" err="1" smtClean="0"/>
              <a:t>lub</a:t>
            </a:r>
            <a:r>
              <a:rPr lang="en-US" dirty="0" smtClean="0"/>
              <a:t> </a:t>
            </a:r>
            <a:r>
              <a:rPr lang="en-US" dirty="0" err="1" smtClean="0"/>
              <a:t>technikę</a:t>
            </a:r>
            <a:r>
              <a:rPr lang="en-US" dirty="0" smtClean="0"/>
              <a:t> </a:t>
            </a:r>
            <a:r>
              <a:rPr lang="en-US" dirty="0" err="1" smtClean="0"/>
              <a:t>zdjęć</a:t>
            </a:r>
            <a:r>
              <a:rPr lang="en-US" dirty="0" smtClean="0"/>
              <a:t> </a:t>
            </a:r>
            <a:r>
              <a:rPr lang="en-US" dirty="0" err="1" smtClean="0"/>
              <a:t>rentgenowskich</a:t>
            </a:r>
            <a:r>
              <a:rPr lang="en-US" dirty="0" smtClean="0"/>
              <a:t> DEXA (</a:t>
            </a:r>
            <a:r>
              <a:rPr lang="en-US" dirty="0" err="1" smtClean="0"/>
              <a:t>drogi</a:t>
            </a:r>
            <a:r>
              <a:rPr lang="en-US" dirty="0" smtClean="0"/>
              <a:t> </a:t>
            </a:r>
            <a:r>
              <a:rPr lang="en-US" dirty="0" err="1" smtClean="0"/>
              <a:t>sposób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Tańsze</a:t>
            </a:r>
            <a:r>
              <a:rPr lang="en-US" dirty="0" smtClean="0"/>
              <a:t> </a:t>
            </a:r>
            <a:r>
              <a:rPr lang="en-US" dirty="0" err="1" smtClean="0"/>
              <a:t>sposoby</a:t>
            </a:r>
            <a:r>
              <a:rPr lang="en-US" dirty="0" smtClean="0"/>
              <a:t>: </a:t>
            </a:r>
            <a:r>
              <a:rPr lang="en-US" dirty="0" err="1" smtClean="0"/>
              <a:t>obwód</a:t>
            </a:r>
            <a:r>
              <a:rPr lang="en-US" dirty="0" smtClean="0"/>
              <a:t> </a:t>
            </a:r>
            <a:r>
              <a:rPr lang="en-US" dirty="0" err="1" smtClean="0"/>
              <a:t>talii</a:t>
            </a:r>
            <a:r>
              <a:rPr lang="en-US" dirty="0" smtClean="0"/>
              <a:t>, </a:t>
            </a:r>
            <a:r>
              <a:rPr lang="en-US" dirty="0" err="1" smtClean="0"/>
              <a:t>stosunek</a:t>
            </a:r>
            <a:r>
              <a:rPr lang="en-US" dirty="0" smtClean="0"/>
              <a:t> </a:t>
            </a:r>
            <a:r>
              <a:rPr lang="en-US" dirty="0" err="1" smtClean="0"/>
              <a:t>obwodu</a:t>
            </a:r>
            <a:r>
              <a:rPr lang="en-US" dirty="0" smtClean="0"/>
              <a:t> </a:t>
            </a:r>
            <a:r>
              <a:rPr lang="en-US" dirty="0" err="1" smtClean="0"/>
              <a:t>talii</a:t>
            </a:r>
            <a:r>
              <a:rPr lang="en-US" dirty="0" smtClean="0"/>
              <a:t> do </a:t>
            </a:r>
            <a:r>
              <a:rPr lang="en-US" dirty="0" err="1" smtClean="0"/>
              <a:t>obwodu</a:t>
            </a:r>
            <a:r>
              <a:rPr lang="en-US" dirty="0" smtClean="0"/>
              <a:t> </a:t>
            </a:r>
            <a:r>
              <a:rPr lang="en-US" dirty="0" err="1" smtClean="0"/>
              <a:t>bioder</a:t>
            </a:r>
            <a:r>
              <a:rPr lang="en-US" dirty="0" smtClean="0"/>
              <a:t> (WHR), </a:t>
            </a:r>
            <a:r>
              <a:rPr lang="en-US" dirty="0" err="1" smtClean="0"/>
              <a:t>współczynnik</a:t>
            </a:r>
            <a:r>
              <a:rPr lang="en-US" dirty="0" smtClean="0"/>
              <a:t> BMI</a:t>
            </a:r>
          </a:p>
          <a:p>
            <a:pPr lvl="3"/>
            <a:r>
              <a:rPr lang="en-US" dirty="0" err="1" smtClean="0"/>
              <a:t>Krytyka</a:t>
            </a:r>
            <a:r>
              <a:rPr lang="en-US" dirty="0" smtClean="0"/>
              <a:t>: </a:t>
            </a:r>
            <a:r>
              <a:rPr lang="en-US" dirty="0" err="1" smtClean="0"/>
              <a:t>chude</a:t>
            </a:r>
            <a:r>
              <a:rPr lang="en-US" dirty="0" smtClean="0"/>
              <a:t> </a:t>
            </a:r>
            <a:r>
              <a:rPr lang="en-US" dirty="0" err="1" smtClean="0"/>
              <a:t>muskularne</a:t>
            </a:r>
            <a:r>
              <a:rPr lang="en-US" dirty="0" smtClean="0"/>
              <a:t> </a:t>
            </a:r>
            <a:r>
              <a:rPr lang="en-US" dirty="0" err="1" smtClean="0"/>
              <a:t>osoby</a:t>
            </a:r>
            <a:r>
              <a:rPr lang="en-US" dirty="0" smtClean="0"/>
              <a:t> </a:t>
            </a:r>
            <a:r>
              <a:rPr lang="en-US" dirty="0" err="1" smtClean="0"/>
              <a:t>klasyfikowane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z </a:t>
            </a:r>
            <a:r>
              <a:rPr lang="en-US" dirty="0" err="1" smtClean="0"/>
              <a:t>nadwagą</a:t>
            </a:r>
            <a:r>
              <a:rPr lang="en-US" dirty="0" smtClean="0"/>
              <a:t> </a:t>
            </a:r>
            <a:r>
              <a:rPr lang="en-US" dirty="0" err="1" smtClean="0"/>
              <a:t>np</a:t>
            </a:r>
            <a:r>
              <a:rPr lang="en-US" dirty="0" smtClean="0"/>
              <a:t>. Tom Cruise</a:t>
            </a:r>
          </a:p>
          <a:p>
            <a:pPr lvl="3"/>
            <a:r>
              <a:rPr lang="en-US" dirty="0" err="1" smtClean="0"/>
              <a:t>Inne</a:t>
            </a:r>
            <a:r>
              <a:rPr lang="en-US" dirty="0" smtClean="0"/>
              <a:t> </a:t>
            </a:r>
            <a:r>
              <a:rPr lang="en-US" dirty="0" err="1" smtClean="0"/>
              <a:t>osoby</a:t>
            </a:r>
            <a:r>
              <a:rPr lang="en-US" dirty="0" smtClean="0"/>
              <a:t> </a:t>
            </a:r>
            <a:r>
              <a:rPr lang="en-US" dirty="0" err="1" smtClean="0"/>
              <a:t>mają</a:t>
            </a:r>
            <a:r>
              <a:rPr lang="en-US" dirty="0" smtClean="0"/>
              <a:t> </a:t>
            </a:r>
            <a:r>
              <a:rPr lang="en-US" dirty="0" err="1" smtClean="0"/>
              <a:t>niski</a:t>
            </a:r>
            <a:r>
              <a:rPr lang="en-US" dirty="0" smtClean="0"/>
              <a:t> BMI a </a:t>
            </a:r>
            <a:r>
              <a:rPr lang="en-US" dirty="0" err="1" smtClean="0"/>
              <a:t>bardzo</a:t>
            </a:r>
            <a:r>
              <a:rPr lang="en-US" dirty="0" smtClean="0"/>
              <a:t> </a:t>
            </a:r>
            <a:r>
              <a:rPr lang="en-US" dirty="0" err="1" smtClean="0"/>
              <a:t>wysoki</a:t>
            </a:r>
            <a:r>
              <a:rPr lang="en-US" dirty="0" smtClean="0"/>
              <a:t> WHR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4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Problematyczny</a:t>
            </a:r>
            <a:r>
              <a:rPr lang="en-US" dirty="0"/>
              <a:t> </a:t>
            </a:r>
            <a:r>
              <a:rPr lang="en-US" dirty="0" err="1"/>
              <a:t>wybór</a:t>
            </a:r>
            <a:r>
              <a:rPr lang="en-US" dirty="0"/>
              <a:t> </a:t>
            </a:r>
            <a:r>
              <a:rPr lang="en-US" dirty="0" err="1" smtClean="0"/>
              <a:t>miary</a:t>
            </a:r>
            <a:r>
              <a:rPr lang="en-US" dirty="0" smtClean="0"/>
              <a:t>: </a:t>
            </a:r>
            <a:r>
              <a:rPr lang="en-US" dirty="0" err="1" smtClean="0"/>
              <a:t>wybór</a:t>
            </a:r>
            <a:r>
              <a:rPr lang="en-US" dirty="0" smtClean="0"/>
              <a:t> </a:t>
            </a:r>
            <a:r>
              <a:rPr lang="en-US" dirty="0" err="1" smtClean="0"/>
              <a:t>zmiennej</a:t>
            </a:r>
            <a:r>
              <a:rPr lang="en-US" dirty="0" smtClean="0"/>
              <a:t> </a:t>
            </a:r>
            <a:r>
              <a:rPr lang="en-US" dirty="0" err="1" smtClean="0"/>
              <a:t>wynikowej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Przykłady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err="1" smtClean="0"/>
              <a:t>Liczba</a:t>
            </a:r>
            <a:r>
              <a:rPr lang="en-US" dirty="0" smtClean="0"/>
              <a:t> </a:t>
            </a:r>
            <a:r>
              <a:rPr lang="en-US" dirty="0" err="1" smtClean="0"/>
              <a:t>bezrobotnych</a:t>
            </a:r>
            <a:r>
              <a:rPr lang="en-US" dirty="0" smtClean="0"/>
              <a:t> (</a:t>
            </a:r>
            <a:r>
              <a:rPr lang="en-US" dirty="0" err="1" smtClean="0"/>
              <a:t>morał</a:t>
            </a:r>
            <a:r>
              <a:rPr lang="en-US" dirty="0" smtClean="0"/>
              <a:t>: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zakładaj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nazwa</a:t>
            </a:r>
            <a:r>
              <a:rPr lang="en-US" dirty="0" smtClean="0"/>
              <a:t> </a:t>
            </a:r>
            <a:r>
              <a:rPr lang="en-US" dirty="0" err="1" smtClean="0"/>
              <a:t>zmiennej</a:t>
            </a:r>
            <a:r>
              <a:rPr lang="en-US" dirty="0" smtClean="0"/>
              <a:t> ma </a:t>
            </a:r>
            <a:r>
              <a:rPr lang="en-US" dirty="0" err="1" smtClean="0"/>
              <a:t>dla</a:t>
            </a:r>
            <a:r>
              <a:rPr lang="en-US" dirty="0" smtClean="0"/>
              <a:t> </a:t>
            </a:r>
            <a:r>
              <a:rPr lang="en-US" dirty="0" err="1" smtClean="0"/>
              <a:t>Ciebie</a:t>
            </a:r>
            <a:r>
              <a:rPr lang="en-US" dirty="0" smtClean="0"/>
              <a:t> </a:t>
            </a:r>
            <a:r>
              <a:rPr lang="en-US" dirty="0" err="1" smtClean="0"/>
              <a:t>sens</a:t>
            </a:r>
            <a:r>
              <a:rPr lang="en-US" dirty="0" smtClean="0"/>
              <a:t>, </a:t>
            </a:r>
            <a:r>
              <a:rPr lang="en-US" dirty="0" err="1" smtClean="0"/>
              <a:t>sprawdź</a:t>
            </a:r>
            <a:r>
              <a:rPr lang="en-US" dirty="0" smtClean="0"/>
              <a:t> </a:t>
            </a:r>
            <a:r>
              <a:rPr lang="en-US" dirty="0" err="1" smtClean="0"/>
              <a:t>dokładną</a:t>
            </a:r>
            <a:r>
              <a:rPr lang="en-US" dirty="0" smtClean="0"/>
              <a:t> </a:t>
            </a:r>
            <a:r>
              <a:rPr lang="en-US" dirty="0" err="1" smtClean="0"/>
              <a:t>definicję</a:t>
            </a:r>
            <a:r>
              <a:rPr lang="en-US" dirty="0" smtClean="0"/>
              <a:t>; </a:t>
            </a:r>
            <a:r>
              <a:rPr lang="en-US" dirty="0" err="1" smtClean="0"/>
              <a:t>bądź</a:t>
            </a:r>
            <a:r>
              <a:rPr lang="en-US" dirty="0" smtClean="0"/>
              <a:t> </a:t>
            </a:r>
            <a:r>
              <a:rPr lang="en-US" dirty="0" err="1" smtClean="0"/>
              <a:t>szczególnie</a:t>
            </a:r>
            <a:r>
              <a:rPr lang="en-US" dirty="0" smtClean="0"/>
              <a:t> </a:t>
            </a:r>
            <a:r>
              <a:rPr lang="en-US" dirty="0" err="1" smtClean="0"/>
              <a:t>ostrożny</a:t>
            </a:r>
            <a:r>
              <a:rPr lang="en-US" dirty="0" smtClean="0"/>
              <a:t>, </a:t>
            </a:r>
            <a:r>
              <a:rPr lang="en-US" dirty="0" err="1" smtClean="0"/>
              <a:t>gdy</a:t>
            </a:r>
            <a:r>
              <a:rPr lang="en-US" dirty="0" smtClean="0"/>
              <a:t> </a:t>
            </a:r>
            <a:r>
              <a:rPr lang="en-US" dirty="0" err="1" smtClean="0"/>
              <a:t>robisz</a:t>
            </a:r>
            <a:r>
              <a:rPr lang="en-US" dirty="0" smtClean="0"/>
              <a:t> </a:t>
            </a:r>
            <a:r>
              <a:rPr lang="en-US" dirty="0" err="1" smtClean="0"/>
              <a:t>porównania</a:t>
            </a:r>
            <a:r>
              <a:rPr lang="en-US" dirty="0" smtClean="0"/>
              <a:t>, </a:t>
            </a:r>
            <a:r>
              <a:rPr lang="en-US" dirty="0" err="1" smtClean="0"/>
              <a:t>np</a:t>
            </a:r>
            <a:r>
              <a:rPr lang="en-US" dirty="0" smtClean="0"/>
              <a:t>. </a:t>
            </a:r>
            <a:r>
              <a:rPr lang="en-US" dirty="0" err="1" smtClean="0"/>
              <a:t>bezrobocie</a:t>
            </a:r>
            <a:r>
              <a:rPr lang="en-US" dirty="0" smtClean="0"/>
              <a:t> jest </a:t>
            </a:r>
            <a:r>
              <a:rPr lang="en-US" dirty="0" err="1" smtClean="0"/>
              <a:t>liczone</a:t>
            </a:r>
            <a:r>
              <a:rPr lang="en-US" dirty="0" smtClean="0"/>
              <a:t> </a:t>
            </a:r>
            <a:r>
              <a:rPr lang="en-US" dirty="0" err="1" smtClean="0"/>
              <a:t>różnie</a:t>
            </a:r>
            <a:r>
              <a:rPr lang="en-US" dirty="0" smtClean="0"/>
              <a:t> w </a:t>
            </a:r>
            <a:r>
              <a:rPr lang="en-US" dirty="0" err="1" smtClean="0"/>
              <a:t>różnych</a:t>
            </a:r>
            <a:r>
              <a:rPr lang="en-US" dirty="0" smtClean="0"/>
              <a:t> </a:t>
            </a:r>
            <a:r>
              <a:rPr lang="en-US" dirty="0" err="1" smtClean="0"/>
              <a:t>krajach</a:t>
            </a:r>
            <a:r>
              <a:rPr lang="en-US" dirty="0" smtClean="0"/>
              <a:t> </a:t>
            </a:r>
            <a:r>
              <a:rPr lang="en-US" u="sng" dirty="0">
                <a:hlinkClick r:id="rId2"/>
              </a:rPr>
              <a:t>http://www.bls.gov/fls/flsfaqs.htm#</a:t>
            </a:r>
            <a:r>
              <a:rPr lang="en-US" u="sng" dirty="0" smtClean="0">
                <a:hlinkClick r:id="rId2"/>
              </a:rPr>
              <a:t>laborforcedefinitions</a:t>
            </a:r>
            <a:r>
              <a:rPr lang="en-US" dirty="0" smtClean="0"/>
              <a:t>)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err="1" smtClean="0"/>
              <a:t>Miary</a:t>
            </a:r>
            <a:r>
              <a:rPr lang="en-US" dirty="0" smtClean="0"/>
              <a:t> </a:t>
            </a:r>
            <a:r>
              <a:rPr lang="en-US" dirty="0" err="1" smtClean="0"/>
              <a:t>wyrażone</a:t>
            </a:r>
            <a:r>
              <a:rPr lang="en-US" dirty="0" smtClean="0"/>
              <a:t> </a:t>
            </a:r>
            <a:r>
              <a:rPr lang="en-US" dirty="0" err="1" smtClean="0"/>
              <a:t>względnie</a:t>
            </a:r>
            <a:r>
              <a:rPr lang="en-US" dirty="0" smtClean="0"/>
              <a:t> </a:t>
            </a:r>
            <a:r>
              <a:rPr lang="en-US" dirty="0" err="1" smtClean="0"/>
              <a:t>są</a:t>
            </a:r>
            <a:r>
              <a:rPr lang="en-US" dirty="0" smtClean="0"/>
              <a:t> </a:t>
            </a:r>
            <a:r>
              <a:rPr lang="en-US" dirty="0" err="1" smtClean="0"/>
              <a:t>często</a:t>
            </a:r>
            <a:r>
              <a:rPr lang="en-US" dirty="0" smtClean="0"/>
              <a:t> </a:t>
            </a:r>
            <a:r>
              <a:rPr lang="en-US" dirty="0" err="1" smtClean="0"/>
              <a:t>lepsze</a:t>
            </a:r>
            <a:r>
              <a:rPr lang="en-US" dirty="0" smtClean="0"/>
              <a:t> </a:t>
            </a:r>
            <a:r>
              <a:rPr lang="en-US" dirty="0" err="1" smtClean="0"/>
              <a:t>niż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wyrażone</a:t>
            </a:r>
            <a:r>
              <a:rPr lang="en-US" dirty="0" smtClean="0"/>
              <a:t> </a:t>
            </a:r>
            <a:r>
              <a:rPr lang="en-US" dirty="0" err="1" smtClean="0"/>
              <a:t>bezwględnie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Jaka</a:t>
            </a:r>
            <a:r>
              <a:rPr lang="en-US" dirty="0" smtClean="0"/>
              <a:t> </a:t>
            </a:r>
            <a:r>
              <a:rPr lang="en-US" dirty="0" err="1" smtClean="0"/>
              <a:t>zmienna</a:t>
            </a:r>
            <a:r>
              <a:rPr lang="en-US" dirty="0" smtClean="0"/>
              <a:t> jest dobra do </a:t>
            </a:r>
            <a:r>
              <a:rPr lang="en-US" dirty="0" err="1" smtClean="0"/>
              <a:t>oceny</a:t>
            </a:r>
            <a:r>
              <a:rPr lang="en-US" dirty="0" smtClean="0"/>
              <a:t> </a:t>
            </a:r>
            <a:r>
              <a:rPr lang="en-US" dirty="0" err="1" smtClean="0"/>
              <a:t>skuteczności</a:t>
            </a:r>
            <a:r>
              <a:rPr lang="en-US" dirty="0" smtClean="0"/>
              <a:t> </a:t>
            </a:r>
            <a:r>
              <a:rPr lang="en-US" dirty="0" err="1" smtClean="0"/>
              <a:t>leczenia</a:t>
            </a:r>
            <a:r>
              <a:rPr lang="en-US" dirty="0" smtClean="0"/>
              <a:t> </a:t>
            </a:r>
            <a:r>
              <a:rPr lang="en-US" dirty="0" err="1" smtClean="0"/>
              <a:t>raka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Liczba</a:t>
            </a:r>
            <a:r>
              <a:rPr lang="en-US" dirty="0"/>
              <a:t> </a:t>
            </a:r>
            <a:r>
              <a:rPr lang="en-US" dirty="0" err="1" smtClean="0"/>
              <a:t>zgonów</a:t>
            </a:r>
            <a:r>
              <a:rPr lang="en-US" dirty="0" smtClean="0"/>
              <a:t> z </a:t>
            </a:r>
            <a:r>
              <a:rPr lang="en-US" dirty="0" err="1" smtClean="0"/>
              <a:t>powodu</a:t>
            </a:r>
            <a:r>
              <a:rPr lang="en-US" dirty="0" smtClean="0"/>
              <a:t> </a:t>
            </a:r>
            <a:r>
              <a:rPr lang="en-US" dirty="0" err="1" smtClean="0"/>
              <a:t>raka</a:t>
            </a:r>
            <a:r>
              <a:rPr lang="en-US" dirty="0" smtClean="0"/>
              <a:t> w </a:t>
            </a:r>
            <a:r>
              <a:rPr lang="en-US" dirty="0" err="1" smtClean="0"/>
              <a:t>roku</a:t>
            </a:r>
            <a:endParaRPr lang="en-US" dirty="0" smtClean="0"/>
          </a:p>
          <a:p>
            <a:pPr lvl="2"/>
            <a:r>
              <a:rPr lang="en-US" dirty="0" err="1" smtClean="0"/>
              <a:t>Zgony</a:t>
            </a:r>
            <a:r>
              <a:rPr lang="en-US" dirty="0" smtClean="0"/>
              <a:t> z </a:t>
            </a:r>
            <a:r>
              <a:rPr lang="en-US" dirty="0" err="1" smtClean="0"/>
              <a:t>powodu</a:t>
            </a:r>
            <a:r>
              <a:rPr lang="en-US" dirty="0" smtClean="0"/>
              <a:t> </a:t>
            </a:r>
            <a:r>
              <a:rPr lang="en-US" dirty="0" err="1" smtClean="0"/>
              <a:t>raka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procent</a:t>
            </a:r>
            <a:r>
              <a:rPr lang="en-US" dirty="0" smtClean="0"/>
              <a:t> </a:t>
            </a:r>
            <a:r>
              <a:rPr lang="en-US" dirty="0" err="1" smtClean="0"/>
              <a:t>populacji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r>
              <a:rPr lang="en-US" dirty="0" smtClean="0"/>
              <a:t> w </a:t>
            </a:r>
            <a:r>
              <a:rPr lang="en-US" dirty="0" err="1" smtClean="0"/>
              <a:t>roku</a:t>
            </a: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 smtClean="0"/>
              <a:t>Jaka</a:t>
            </a:r>
            <a:r>
              <a:rPr lang="en-US" dirty="0" smtClean="0"/>
              <a:t> </a:t>
            </a:r>
            <a:r>
              <a:rPr lang="en-US" dirty="0" err="1" smtClean="0"/>
              <a:t>miara</a:t>
            </a:r>
            <a:r>
              <a:rPr lang="en-US" dirty="0" smtClean="0"/>
              <a:t> </a:t>
            </a:r>
            <a:r>
              <a:rPr lang="en-US" dirty="0" err="1" smtClean="0"/>
              <a:t>względna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Dobra </a:t>
            </a:r>
            <a:r>
              <a:rPr lang="en-US" dirty="0" err="1" smtClean="0"/>
              <a:t>zmienna</a:t>
            </a:r>
            <a:r>
              <a:rPr lang="en-US" dirty="0" smtClean="0"/>
              <a:t> do </a:t>
            </a:r>
            <a:r>
              <a:rPr lang="en-US" dirty="0" err="1" smtClean="0"/>
              <a:t>odpowiedzi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pytanie</a:t>
            </a:r>
            <a:r>
              <a:rPr lang="en-US" dirty="0" smtClean="0"/>
              <a:t>: “</a:t>
            </a:r>
            <a:r>
              <a:rPr lang="en-US" dirty="0" err="1" smtClean="0"/>
              <a:t>Kogo</a:t>
            </a:r>
            <a:r>
              <a:rPr lang="en-US" dirty="0" smtClean="0"/>
              <a:t> </a:t>
            </a:r>
            <a:r>
              <a:rPr lang="en-US" dirty="0" err="1" smtClean="0"/>
              <a:t>dotyka</a:t>
            </a:r>
            <a:r>
              <a:rPr lang="en-US" dirty="0" smtClean="0"/>
              <a:t> </a:t>
            </a:r>
            <a:r>
              <a:rPr lang="en-US" dirty="0" err="1" smtClean="0"/>
              <a:t>większa</a:t>
            </a:r>
            <a:r>
              <a:rPr lang="en-US" dirty="0" smtClean="0"/>
              <a:t> </a:t>
            </a:r>
            <a:r>
              <a:rPr lang="en-US" dirty="0" err="1" smtClean="0"/>
              <a:t>śmiertelność</a:t>
            </a:r>
            <a:r>
              <a:rPr lang="en-US" dirty="0" smtClean="0"/>
              <a:t> w </a:t>
            </a:r>
            <a:r>
              <a:rPr lang="en-US" dirty="0" err="1" smtClean="0"/>
              <a:t>wypadkach</a:t>
            </a:r>
            <a:r>
              <a:rPr lang="en-US" dirty="0" smtClean="0"/>
              <a:t> </a:t>
            </a:r>
            <a:r>
              <a:rPr lang="en-US" dirty="0" err="1" smtClean="0"/>
              <a:t>samochodowych</a:t>
            </a:r>
            <a:r>
              <a:rPr lang="en-US" dirty="0" smtClean="0"/>
              <a:t>: </a:t>
            </a:r>
            <a:r>
              <a:rPr lang="en-US" dirty="0" err="1" smtClean="0"/>
              <a:t>kobiety</a:t>
            </a:r>
            <a:r>
              <a:rPr lang="en-US" dirty="0" smtClean="0"/>
              <a:t> </a:t>
            </a:r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mężczyzn</a:t>
            </a:r>
            <a:r>
              <a:rPr lang="en-US" dirty="0" smtClean="0"/>
              <a:t>?”</a:t>
            </a:r>
          </a:p>
          <a:p>
            <a:pPr lvl="2"/>
            <a:r>
              <a:rPr lang="en-US" dirty="0" err="1" smtClean="0"/>
              <a:t>Liczba</a:t>
            </a:r>
            <a:r>
              <a:rPr lang="en-US" dirty="0" smtClean="0"/>
              <a:t> </a:t>
            </a:r>
            <a:r>
              <a:rPr lang="en-US" dirty="0" err="1" smtClean="0"/>
              <a:t>zgonów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/>
              <a:t> </a:t>
            </a:r>
            <a:r>
              <a:rPr lang="en-US" dirty="0" err="1" smtClean="0"/>
              <a:t>godzinę</a:t>
            </a:r>
            <a:r>
              <a:rPr lang="en-US" dirty="0" smtClean="0"/>
              <a:t> </a:t>
            </a:r>
            <a:r>
              <a:rPr lang="en-US" dirty="0" err="1" smtClean="0"/>
              <a:t>jazdy</a:t>
            </a:r>
            <a:r>
              <a:rPr lang="en-US" dirty="0" smtClean="0"/>
              <a:t> </a:t>
            </a:r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przejachaną</a:t>
            </a:r>
            <a:r>
              <a:rPr lang="en-US" dirty="0" smtClean="0"/>
              <a:t> </a:t>
            </a:r>
            <a:r>
              <a:rPr lang="en-US" dirty="0" err="1" smtClean="0"/>
              <a:t>ilość</a:t>
            </a:r>
            <a:r>
              <a:rPr lang="en-US" dirty="0" smtClean="0"/>
              <a:t> </a:t>
            </a:r>
            <a:r>
              <a:rPr lang="en-US" dirty="0" err="1" smtClean="0"/>
              <a:t>kilometrów</a:t>
            </a:r>
            <a:r>
              <a:rPr lang="en-US" dirty="0"/>
              <a:t>?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130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Prawdopodobieństwo warunkowe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000" dirty="0" smtClean="0"/>
              <a:t>Rozważmy następujący zakład na jutrzejszy mecz:</a:t>
            </a:r>
          </a:p>
          <a:p>
            <a:pPr lvl="1"/>
            <a:r>
              <a:rPr lang="pl-PL" sz="1800" dirty="0" smtClean="0"/>
              <a:t>Wypłaca 1 złoty, jeśli Polska wygra lub zremisuje z Czechami (A) i podczas meczu będzie padać deszcz (B) </a:t>
            </a:r>
          </a:p>
          <a:p>
            <a:pPr lvl="1"/>
            <a:r>
              <a:rPr lang="pl-PL" sz="1800" dirty="0" smtClean="0"/>
              <a:t>Wypłaca 0 złotych, jeśli Polska przegra mecz z Czechami (</a:t>
            </a:r>
            <a:r>
              <a:rPr lang="pl-PL" sz="1800" dirty="0" smtClean="0">
                <a:solidFill>
                  <a:schemeClr val="tx1"/>
                </a:solidFill>
                <a:latin typeface="Czcionka tekstu podstawowego"/>
              </a:rPr>
              <a:t>¬</a:t>
            </a:r>
            <a:r>
              <a:rPr lang="pl-PL" sz="1800" dirty="0" smtClean="0"/>
              <a:t>A) i podczas meczu będzie padać deszcz (B)</a:t>
            </a:r>
          </a:p>
          <a:p>
            <a:pPr lvl="1"/>
            <a:r>
              <a:rPr lang="pl-PL" sz="1800" dirty="0" smtClean="0"/>
              <a:t>Zakład jest odwołany, jeśli podczas meczu nie będzie padać (</a:t>
            </a:r>
            <a:r>
              <a:rPr lang="pl-PL" sz="1800" dirty="0" smtClean="0">
                <a:solidFill>
                  <a:schemeClr val="tx1"/>
                </a:solidFill>
                <a:latin typeface="Czcionka tekstu podstawowego"/>
              </a:rPr>
              <a:t>¬</a:t>
            </a:r>
            <a:r>
              <a:rPr lang="pl-PL" sz="1800" dirty="0" smtClean="0"/>
              <a:t>B) </a:t>
            </a:r>
          </a:p>
          <a:p>
            <a:r>
              <a:rPr lang="pl-PL" sz="2000" dirty="0" smtClean="0"/>
              <a:t>Ty wyznaczasz cenę c, a potem bukmacher zdecyduje, czy Tobie sprzeda zakład po tej cenie czy też każe go Tobie kupić po tej cenie</a:t>
            </a:r>
          </a:p>
          <a:p>
            <a:r>
              <a:rPr lang="pl-PL" sz="2000" dirty="0" smtClean="0"/>
              <a:t>Załóżmy, że cena którą wyznaczyłeś jest niższa niż P(</a:t>
            </a:r>
            <a:r>
              <a:rPr lang="pl-PL" sz="2000" dirty="0" err="1" smtClean="0"/>
              <a:t>A</a:t>
            </a:r>
            <a:r>
              <a:rPr lang="pl-PL" sz="2000" dirty="0" err="1" smtClean="0">
                <a:latin typeface="Cambria Math"/>
                <a:ea typeface="Cambria Math"/>
              </a:rPr>
              <a:t>∩</a:t>
            </a:r>
            <a:r>
              <a:rPr lang="pl-PL" sz="2000" dirty="0" err="1" smtClean="0"/>
              <a:t>B</a:t>
            </a:r>
            <a:r>
              <a:rPr lang="pl-PL" sz="2000" dirty="0" smtClean="0"/>
              <a:t>)/P(B). Bukmacher chce, abyśmy mu sprzedali zakład za tą cenę: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A zatem nasza średnia wypłata wynosi: 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I jest ujemna ponieważ		</a:t>
            </a:r>
            <a:endParaRPr lang="pl-PL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97191"/>
              </p:ext>
            </p:extLst>
          </p:nvPr>
        </p:nvGraphicFramePr>
        <p:xfrm>
          <a:off x="683568" y="4149080"/>
          <a:ext cx="7128791" cy="5486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53403"/>
                <a:gridCol w="1691796"/>
                <a:gridCol w="1691796"/>
                <a:gridCol w="16917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/>
                        <a:t>Zdarzenie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 err="1" smtClean="0"/>
                        <a:t>A</a:t>
                      </a:r>
                      <a:r>
                        <a:rPr lang="pl-PL" sz="1800" u="none" strike="noStrike" dirty="0" err="1" smtClean="0">
                          <a:latin typeface="Cambria Math"/>
                          <a:ea typeface="Cambria Math"/>
                        </a:rPr>
                        <a:t>∩</a:t>
                      </a:r>
                      <a:r>
                        <a:rPr lang="pl-PL" sz="1800" u="none" strike="noStrike" dirty="0" err="1" smtClean="0">
                          <a:latin typeface="+mn-lt"/>
                          <a:ea typeface="+mn-ea"/>
                        </a:rPr>
                        <a:t>B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chemeClr val="bg1"/>
                          </a:solidFill>
                          <a:latin typeface="Czcionka tekstu podstawowego"/>
                        </a:rPr>
                        <a:t>¬</a:t>
                      </a:r>
                      <a:r>
                        <a:rPr lang="pl-PL" sz="1800" u="none" strike="noStrike" dirty="0" err="1" smtClean="0"/>
                        <a:t>A</a:t>
                      </a:r>
                      <a:r>
                        <a:rPr lang="pl-PL" sz="1800" u="none" strike="noStrike" dirty="0" err="1" smtClean="0">
                          <a:latin typeface="Cambria Math"/>
                          <a:ea typeface="Cambria Math"/>
                        </a:rPr>
                        <a:t>∩</a:t>
                      </a:r>
                      <a:r>
                        <a:rPr lang="pl-PL" sz="1800" u="none" strike="noStrike" dirty="0" err="1" smtClean="0">
                          <a:latin typeface="+mn-lt"/>
                          <a:ea typeface="+mn-ea"/>
                        </a:rPr>
                        <a:t>B</a:t>
                      </a:r>
                      <a:endParaRPr lang="pl-PL" sz="1800" b="0" i="0" u="none" strike="noStrike" dirty="0" smtClean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chemeClr val="bg1"/>
                          </a:solidFill>
                          <a:latin typeface="Czcionka tekstu podstawowego"/>
                        </a:rPr>
                        <a:t>¬</a:t>
                      </a:r>
                      <a:r>
                        <a:rPr lang="pl-PL" sz="1800" u="none" strike="noStrike" dirty="0" smtClean="0">
                          <a:latin typeface="+mn-lt"/>
                          <a:ea typeface="+mn-ea"/>
                        </a:rPr>
                        <a:t>B</a:t>
                      </a:r>
                      <a:endParaRPr lang="pl-PL" sz="1800" b="0" i="0" u="none" strike="noStrike" dirty="0" smtClean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/>
                        <a:t>Wypłata </a:t>
                      </a:r>
                      <a:r>
                        <a:rPr lang="pl-PL" sz="1800" u="none" strike="noStrike" dirty="0" smtClean="0"/>
                        <a:t>ze sprzedaży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c-1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 smtClean="0"/>
                        <a:t>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 smtClean="0"/>
                        <a:t>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5280707"/>
            <a:ext cx="2016223" cy="308533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806" y="5251675"/>
            <a:ext cx="4473496" cy="336294"/>
          </a:xfrm>
          <a:prstGeom prst="rect">
            <a:avLst/>
          </a:prstGeom>
          <a:noFill/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9940" y="5701500"/>
            <a:ext cx="1186036" cy="557078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2456" y="5661248"/>
            <a:ext cx="1363960" cy="640648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4686540" y="57747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 optimum musi być:</a:t>
            </a:r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Miary</a:t>
            </a:r>
            <a:r>
              <a:rPr lang="en-US" dirty="0" smtClean="0"/>
              <a:t> </a:t>
            </a:r>
            <a:r>
              <a:rPr lang="en-US" dirty="0" err="1" smtClean="0"/>
              <a:t>przybliżone</a:t>
            </a:r>
            <a:r>
              <a:rPr lang="en-US" dirty="0" smtClean="0"/>
              <a:t> (</a:t>
            </a:r>
            <a:r>
              <a:rPr lang="en-US" i="1" dirty="0" smtClean="0"/>
              <a:t>proxy variables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Dobra </a:t>
            </a:r>
            <a:r>
              <a:rPr lang="en-US" dirty="0" err="1" smtClean="0"/>
              <a:t>miara</a:t>
            </a:r>
            <a:r>
              <a:rPr lang="en-US" dirty="0" smtClean="0"/>
              <a:t> do </a:t>
            </a:r>
            <a:r>
              <a:rPr lang="en-US" dirty="0" err="1" smtClean="0"/>
              <a:t>oceny</a:t>
            </a:r>
            <a:r>
              <a:rPr lang="en-US" dirty="0" smtClean="0"/>
              <a:t> </a:t>
            </a:r>
            <a:r>
              <a:rPr lang="en-US" dirty="0" err="1" smtClean="0"/>
              <a:t>leczenia</a:t>
            </a:r>
            <a:r>
              <a:rPr lang="en-US" dirty="0" smtClean="0"/>
              <a:t> </a:t>
            </a:r>
            <a:r>
              <a:rPr lang="en-US" dirty="0" err="1" smtClean="0"/>
              <a:t>złamań</a:t>
            </a:r>
            <a:r>
              <a:rPr lang="en-US" dirty="0" smtClean="0"/>
              <a:t> </a:t>
            </a:r>
            <a:r>
              <a:rPr lang="en-US" dirty="0" err="1" smtClean="0"/>
              <a:t>kości</a:t>
            </a:r>
            <a:endParaRPr lang="en-US" dirty="0" smtClean="0"/>
          </a:p>
          <a:p>
            <a:pPr lvl="2"/>
            <a:r>
              <a:rPr lang="en-US" dirty="0" err="1" smtClean="0"/>
              <a:t>Jesteśmy</a:t>
            </a:r>
            <a:r>
              <a:rPr lang="en-US" dirty="0" smtClean="0"/>
              <a:t> </a:t>
            </a:r>
            <a:r>
              <a:rPr lang="en-US" dirty="0" err="1" smtClean="0"/>
              <a:t>zainteresowani</a:t>
            </a:r>
            <a:r>
              <a:rPr lang="en-US" dirty="0" smtClean="0"/>
              <a:t> </a:t>
            </a:r>
            <a:r>
              <a:rPr lang="en-US" dirty="0" err="1" smtClean="0"/>
              <a:t>liczbą</a:t>
            </a:r>
            <a:r>
              <a:rPr lang="en-US" dirty="0" smtClean="0"/>
              <a:t>/</a:t>
            </a:r>
            <a:r>
              <a:rPr lang="en-US" dirty="0" err="1" smtClean="0"/>
              <a:t>procentem</a:t>
            </a:r>
            <a:r>
              <a:rPr lang="en-US" dirty="0" smtClean="0"/>
              <a:t> </a:t>
            </a:r>
            <a:r>
              <a:rPr lang="en-US" dirty="0" err="1" smtClean="0"/>
              <a:t>złamań</a:t>
            </a:r>
            <a:r>
              <a:rPr lang="en-US" dirty="0" smtClean="0"/>
              <a:t> (</a:t>
            </a:r>
            <a:r>
              <a:rPr lang="en-US" dirty="0" err="1" smtClean="0"/>
              <a:t>lub</a:t>
            </a:r>
            <a:r>
              <a:rPr lang="en-US" dirty="0" smtClean="0"/>
              <a:t> </a:t>
            </a:r>
            <a:r>
              <a:rPr lang="en-US" dirty="0" err="1" smtClean="0"/>
              <a:t>złamań</a:t>
            </a:r>
            <a:r>
              <a:rPr lang="en-US" dirty="0" smtClean="0"/>
              <a:t> </a:t>
            </a:r>
            <a:r>
              <a:rPr lang="en-US" dirty="0" err="1" smtClean="0"/>
              <a:t>bioder</a:t>
            </a:r>
            <a:r>
              <a:rPr lang="en-US" dirty="0" smtClean="0"/>
              <a:t>, </a:t>
            </a:r>
            <a:r>
              <a:rPr lang="en-US" dirty="0" err="1" smtClean="0"/>
              <a:t>złamań</a:t>
            </a:r>
            <a:r>
              <a:rPr lang="en-US" dirty="0" smtClean="0"/>
              <a:t> </a:t>
            </a:r>
            <a:r>
              <a:rPr lang="en-US" dirty="0" err="1" smtClean="0"/>
              <a:t>kręgosłupa</a:t>
            </a:r>
            <a:r>
              <a:rPr lang="en-US" dirty="0" smtClean="0"/>
              <a:t>), ale </a:t>
            </a:r>
            <a:r>
              <a:rPr lang="en-US" dirty="0" err="1" smtClean="0"/>
              <a:t>często</a:t>
            </a:r>
            <a:r>
              <a:rPr lang="en-US" dirty="0"/>
              <a:t> </a:t>
            </a:r>
            <a:r>
              <a:rPr lang="en-US" dirty="0" err="1" smtClean="0"/>
              <a:t>możemy</a:t>
            </a:r>
            <a:r>
              <a:rPr lang="en-US" dirty="0" smtClean="0"/>
              <a:t> </a:t>
            </a:r>
            <a:r>
              <a:rPr lang="en-US" dirty="0" err="1" smtClean="0"/>
              <a:t>zmierzyć</a:t>
            </a:r>
            <a:r>
              <a:rPr lang="en-US" dirty="0" smtClean="0"/>
              <a:t> </a:t>
            </a:r>
            <a:r>
              <a:rPr lang="en-US" dirty="0" err="1" smtClean="0"/>
              <a:t>tylko</a:t>
            </a:r>
            <a:r>
              <a:rPr lang="en-US" dirty="0" smtClean="0"/>
              <a:t> </a:t>
            </a:r>
            <a:r>
              <a:rPr lang="en-US" dirty="0" err="1" smtClean="0"/>
              <a:t>gęstość</a:t>
            </a:r>
            <a:r>
              <a:rPr lang="en-US" dirty="0" smtClean="0"/>
              <a:t> </a:t>
            </a:r>
            <a:r>
              <a:rPr lang="en-US" dirty="0" err="1" smtClean="0"/>
              <a:t>kości</a:t>
            </a:r>
            <a:r>
              <a:rPr lang="en-US" dirty="0" smtClean="0"/>
              <a:t>. </a:t>
            </a:r>
            <a:r>
              <a:rPr lang="en-US" dirty="0" err="1" smtClean="0"/>
              <a:t>Gęstość</a:t>
            </a:r>
            <a:r>
              <a:rPr lang="en-US" dirty="0" smtClean="0"/>
              <a:t> </a:t>
            </a:r>
            <a:r>
              <a:rPr lang="en-US" dirty="0" err="1" smtClean="0"/>
              <a:t>kości</a:t>
            </a:r>
            <a:r>
              <a:rPr lang="en-US" dirty="0" smtClean="0"/>
              <a:t> jest </a:t>
            </a:r>
            <a:r>
              <a:rPr lang="en-US" dirty="0" err="1" smtClean="0"/>
              <a:t>skorelowana</a:t>
            </a:r>
            <a:r>
              <a:rPr lang="en-US" dirty="0" smtClean="0"/>
              <a:t> z </a:t>
            </a:r>
            <a:r>
              <a:rPr lang="en-US" dirty="0" err="1" smtClean="0"/>
              <a:t>prawdopodobieństwem</a:t>
            </a:r>
            <a:r>
              <a:rPr lang="en-US" dirty="0" smtClean="0"/>
              <a:t> </a:t>
            </a:r>
            <a:r>
              <a:rPr lang="en-US" dirty="0" err="1" smtClean="0"/>
              <a:t>złamania</a:t>
            </a:r>
            <a:r>
              <a:rPr lang="en-US" dirty="0" smtClean="0"/>
              <a:t>, ale to </a:t>
            </a:r>
            <a:r>
              <a:rPr lang="en-US" dirty="0" err="1" smtClean="0"/>
              <a:t>nie</a:t>
            </a:r>
            <a:r>
              <a:rPr lang="en-US" dirty="0" smtClean="0"/>
              <a:t> to </a:t>
            </a:r>
            <a:r>
              <a:rPr lang="en-US" dirty="0" err="1" smtClean="0"/>
              <a:t>samo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można</a:t>
            </a:r>
            <a:r>
              <a:rPr lang="en-US" dirty="0" smtClean="0"/>
              <a:t> </a:t>
            </a:r>
            <a:r>
              <a:rPr lang="en-US" dirty="0" err="1" smtClean="0"/>
              <a:t>mieszać</a:t>
            </a:r>
            <a:r>
              <a:rPr lang="en-US" dirty="0" smtClean="0"/>
              <a:t> </a:t>
            </a:r>
            <a:r>
              <a:rPr lang="en-US" dirty="0" err="1" smtClean="0"/>
              <a:t>zmiennej</a:t>
            </a:r>
            <a:r>
              <a:rPr lang="en-US" dirty="0" smtClean="0"/>
              <a:t> </a:t>
            </a:r>
            <a:r>
              <a:rPr lang="en-US" dirty="0" err="1" smtClean="0"/>
              <a:t>przybliżonej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zmienną</a:t>
            </a:r>
            <a:r>
              <a:rPr lang="en-US" dirty="0" smtClean="0"/>
              <a:t>, </a:t>
            </a:r>
            <a:r>
              <a:rPr lang="en-US" dirty="0" err="1" smtClean="0"/>
              <a:t>którą</a:t>
            </a:r>
            <a:r>
              <a:rPr lang="en-US" dirty="0" smtClean="0"/>
              <a:t> </a:t>
            </a:r>
            <a:r>
              <a:rPr lang="en-US" dirty="0" err="1" smtClean="0"/>
              <a:t>chcemy</a:t>
            </a:r>
            <a:r>
              <a:rPr lang="en-US" dirty="0" smtClean="0"/>
              <a:t> </a:t>
            </a:r>
            <a:r>
              <a:rPr lang="en-US" dirty="0" err="1" smtClean="0"/>
              <a:t>mierzyć</a:t>
            </a:r>
            <a:r>
              <a:rPr lang="en-US" dirty="0" smtClean="0"/>
              <a:t>;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</a:t>
            </a:r>
            <a:r>
              <a:rPr lang="en-US" dirty="0" err="1" smtClean="0"/>
              <a:t>stało</a:t>
            </a:r>
            <a:r>
              <a:rPr lang="en-US" dirty="0" smtClean="0"/>
              <a:t> z </a:t>
            </a:r>
            <a:r>
              <a:rPr lang="en-US" dirty="0" err="1" smtClean="0"/>
              <a:t>gęstością</a:t>
            </a:r>
            <a:r>
              <a:rPr lang="en-US" dirty="0" smtClean="0"/>
              <a:t> </a:t>
            </a:r>
            <a:r>
              <a:rPr lang="en-US" dirty="0" err="1" smtClean="0"/>
              <a:t>kości</a:t>
            </a:r>
            <a:r>
              <a:rPr lang="en-US" dirty="0" smtClean="0"/>
              <a:t>: </a:t>
            </a:r>
            <a:r>
              <a:rPr lang="en-US" dirty="0" err="1" smtClean="0"/>
              <a:t>mówi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o </a:t>
            </a:r>
            <a:r>
              <a:rPr lang="en-US" dirty="0" err="1" smtClean="0"/>
              <a:t>osteoporozie</a:t>
            </a:r>
            <a:r>
              <a:rPr lang="en-US" dirty="0" smtClean="0"/>
              <a:t> </a:t>
            </a:r>
            <a:r>
              <a:rPr lang="en-US" dirty="0" err="1" smtClean="0"/>
              <a:t>lub</a:t>
            </a:r>
            <a:r>
              <a:rPr lang="en-US" dirty="0" smtClean="0"/>
              <a:t> </a:t>
            </a:r>
            <a:r>
              <a:rPr lang="en-US" dirty="0" err="1" smtClean="0"/>
              <a:t>osteopenii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o </a:t>
            </a:r>
            <a:r>
              <a:rPr lang="en-US" dirty="0" err="1" smtClean="0"/>
              <a:t>osobnych</a:t>
            </a:r>
            <a:r>
              <a:rPr lang="en-US" dirty="0" smtClean="0"/>
              <a:t> </a:t>
            </a:r>
            <a:r>
              <a:rPr lang="en-US" dirty="0" err="1" smtClean="0"/>
              <a:t>chorobach</a:t>
            </a:r>
            <a:endParaRPr lang="en-US" dirty="0" smtClean="0"/>
          </a:p>
          <a:p>
            <a:pPr lvl="2"/>
            <a:r>
              <a:rPr lang="en-US" dirty="0" err="1" smtClean="0"/>
              <a:t>Inne</a:t>
            </a:r>
            <a:r>
              <a:rPr lang="en-US" dirty="0" smtClean="0"/>
              <a:t> </a:t>
            </a:r>
            <a:r>
              <a:rPr lang="en-US" dirty="0" err="1" smtClean="0"/>
              <a:t>czynniki</a:t>
            </a:r>
            <a:r>
              <a:rPr lang="en-US" dirty="0" smtClean="0"/>
              <a:t> </a:t>
            </a:r>
            <a:r>
              <a:rPr lang="en-US" dirty="0" err="1" smtClean="0"/>
              <a:t>wpływające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ryzyko</a:t>
            </a:r>
            <a:r>
              <a:rPr lang="en-US" dirty="0" smtClean="0"/>
              <a:t> </a:t>
            </a:r>
            <a:r>
              <a:rPr lang="en-US" dirty="0" err="1" smtClean="0"/>
              <a:t>złamania</a:t>
            </a:r>
            <a:r>
              <a:rPr lang="en-US" dirty="0" smtClean="0"/>
              <a:t>:</a:t>
            </a:r>
          </a:p>
          <a:p>
            <a:pPr lvl="3"/>
            <a:r>
              <a:rPr lang="en-US" dirty="0" err="1" smtClean="0"/>
              <a:t>Wiek</a:t>
            </a:r>
            <a:r>
              <a:rPr lang="en-US" dirty="0" smtClean="0"/>
              <a:t>, </a:t>
            </a:r>
            <a:r>
              <a:rPr lang="en-US" dirty="0" err="1" smtClean="0"/>
              <a:t>waga</a:t>
            </a:r>
            <a:r>
              <a:rPr lang="en-US" dirty="0" smtClean="0"/>
              <a:t> </a:t>
            </a:r>
            <a:r>
              <a:rPr lang="en-US" dirty="0" err="1" smtClean="0"/>
              <a:t>poniżej</a:t>
            </a:r>
            <a:r>
              <a:rPr lang="en-US" dirty="0" smtClean="0"/>
              <a:t> 56,7 kg, </a:t>
            </a:r>
            <a:r>
              <a:rPr lang="en-US" dirty="0" err="1" smtClean="0"/>
              <a:t>przyjmowanie</a:t>
            </a:r>
            <a:r>
              <a:rPr lang="en-US" dirty="0" smtClean="0"/>
              <a:t> </a:t>
            </a:r>
            <a:r>
              <a:rPr lang="en-US" dirty="0" err="1" smtClean="0"/>
              <a:t>sterydów</a:t>
            </a:r>
            <a:r>
              <a:rPr lang="en-US" dirty="0" smtClean="0"/>
              <a:t> (</a:t>
            </a:r>
            <a:r>
              <a:rPr lang="en-US" dirty="0" err="1" smtClean="0"/>
              <a:t>np</a:t>
            </a:r>
            <a:r>
              <a:rPr lang="en-US" dirty="0" smtClean="0"/>
              <a:t>. </a:t>
            </a:r>
            <a:r>
              <a:rPr lang="en-US" dirty="0"/>
              <a:t>p</a:t>
            </a:r>
            <a:r>
              <a:rPr lang="en-US" dirty="0" smtClean="0"/>
              <a:t>rednisone) </a:t>
            </a:r>
            <a:r>
              <a:rPr lang="en-US" dirty="0" err="1" smtClean="0"/>
              <a:t>lub</a:t>
            </a:r>
            <a:r>
              <a:rPr lang="en-US" dirty="0" smtClean="0"/>
              <a:t> </a:t>
            </a:r>
            <a:r>
              <a:rPr lang="en-US" dirty="0" err="1" smtClean="0"/>
              <a:t>leków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padaczkę</a:t>
            </a:r>
            <a:r>
              <a:rPr lang="en-US" dirty="0" smtClean="0"/>
              <a:t>, </a:t>
            </a:r>
            <a:r>
              <a:rPr lang="en-US" dirty="0" err="1" smtClean="0"/>
              <a:t>duże</a:t>
            </a:r>
            <a:r>
              <a:rPr lang="en-US" dirty="0" smtClean="0"/>
              <a:t> </a:t>
            </a:r>
            <a:r>
              <a:rPr lang="en-US" dirty="0" err="1" smtClean="0"/>
              <a:t>spożycie</a:t>
            </a:r>
            <a:r>
              <a:rPr lang="en-US" dirty="0" smtClean="0"/>
              <a:t> </a:t>
            </a:r>
            <a:r>
              <a:rPr lang="en-US" dirty="0" err="1" smtClean="0"/>
              <a:t>alkoholu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Problematyczny</a:t>
            </a:r>
            <a:r>
              <a:rPr lang="en-US" dirty="0"/>
              <a:t> </a:t>
            </a:r>
            <a:r>
              <a:rPr lang="en-US" dirty="0" err="1"/>
              <a:t>wybór</a:t>
            </a:r>
            <a:r>
              <a:rPr lang="en-US" dirty="0"/>
              <a:t> </a:t>
            </a:r>
            <a:r>
              <a:rPr lang="en-US" dirty="0" err="1" smtClean="0"/>
              <a:t>miary</a:t>
            </a:r>
            <a:r>
              <a:rPr lang="en-US" dirty="0" smtClean="0"/>
              <a:t>: </a:t>
            </a:r>
            <a:r>
              <a:rPr lang="en-US" dirty="0" err="1" smtClean="0"/>
              <a:t>wybór</a:t>
            </a:r>
            <a:r>
              <a:rPr lang="en-US" dirty="0" smtClean="0"/>
              <a:t> </a:t>
            </a:r>
            <a:r>
              <a:rPr lang="en-US" dirty="0" err="1" smtClean="0"/>
              <a:t>zmiennej</a:t>
            </a:r>
            <a:r>
              <a:rPr lang="en-US" dirty="0" smtClean="0"/>
              <a:t> </a:t>
            </a:r>
            <a:r>
              <a:rPr lang="en-US" dirty="0" err="1" smtClean="0"/>
              <a:t>wynikowej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3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Problematyczny</a:t>
            </a:r>
            <a:r>
              <a:rPr lang="en-US" dirty="0"/>
              <a:t> </a:t>
            </a:r>
            <a:r>
              <a:rPr lang="en-US" dirty="0" err="1"/>
              <a:t>wybór</a:t>
            </a:r>
            <a:r>
              <a:rPr lang="en-US" dirty="0"/>
              <a:t> </a:t>
            </a:r>
            <a:r>
              <a:rPr lang="en-US" dirty="0" err="1"/>
              <a:t>miary</a:t>
            </a:r>
            <a:r>
              <a:rPr lang="en-US" dirty="0"/>
              <a:t>: </a:t>
            </a:r>
            <a:r>
              <a:rPr lang="en-US" dirty="0" err="1" smtClean="0"/>
              <a:t>sformułowania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Dwuznaczne</a:t>
            </a:r>
            <a:r>
              <a:rPr lang="en-US" dirty="0" smtClean="0"/>
              <a:t> </a:t>
            </a:r>
            <a:r>
              <a:rPr lang="en-US" dirty="0" err="1" smtClean="0"/>
              <a:t>sformułowania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Michele </a:t>
            </a:r>
            <a:r>
              <a:rPr lang="en-US" dirty="0" err="1" smtClean="0"/>
              <a:t>Connoly</a:t>
            </a:r>
            <a:r>
              <a:rPr lang="en-US" dirty="0" smtClean="0"/>
              <a:t> </a:t>
            </a:r>
            <a:r>
              <a:rPr lang="en-US" dirty="0" err="1" smtClean="0"/>
              <a:t>opisuje</a:t>
            </a:r>
            <a:r>
              <a:rPr lang="en-US" dirty="0" smtClean="0"/>
              <a:t> </a:t>
            </a:r>
            <a:r>
              <a:rPr lang="en-US" dirty="0" err="1" smtClean="0"/>
              <a:t>problemy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sformułowaniem</a:t>
            </a:r>
            <a:r>
              <a:rPr lang="en-US" dirty="0" smtClean="0"/>
              <a:t> </a:t>
            </a:r>
            <a:r>
              <a:rPr lang="en-US" dirty="0" err="1" smtClean="0"/>
              <a:t>pytania</a:t>
            </a:r>
            <a:r>
              <a:rPr lang="en-US" dirty="0" smtClean="0"/>
              <a:t>, </a:t>
            </a:r>
            <a:r>
              <a:rPr lang="en-US" dirty="0" err="1" smtClean="0"/>
              <a:t>które</a:t>
            </a:r>
            <a:r>
              <a:rPr lang="en-US" dirty="0" smtClean="0"/>
              <a:t> </a:t>
            </a:r>
            <a:r>
              <a:rPr lang="en-US" dirty="0" err="1" smtClean="0"/>
              <a:t>miało</a:t>
            </a:r>
            <a:r>
              <a:rPr lang="en-US" dirty="0" smtClean="0"/>
              <a:t> </a:t>
            </a:r>
            <a:r>
              <a:rPr lang="en-US" dirty="0" err="1" smtClean="0"/>
              <a:t>wykrywać</a:t>
            </a:r>
            <a:r>
              <a:rPr lang="en-US" dirty="0" smtClean="0"/>
              <a:t> </a:t>
            </a:r>
            <a:r>
              <a:rPr lang="en-US" dirty="0" err="1" smtClean="0"/>
              <a:t>psychozę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widzisz</a:t>
            </a:r>
            <a:r>
              <a:rPr lang="en-US" dirty="0" smtClean="0"/>
              <a:t> </a:t>
            </a:r>
            <a:r>
              <a:rPr lang="en-US" dirty="0" err="1" smtClean="0"/>
              <a:t>rzeczy</a:t>
            </a:r>
            <a:r>
              <a:rPr lang="en-US" dirty="0" smtClean="0"/>
              <a:t>, </a:t>
            </a:r>
            <a:r>
              <a:rPr lang="en-US" dirty="0" err="1" smtClean="0"/>
              <a:t>których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widzą</a:t>
            </a:r>
            <a:r>
              <a:rPr lang="en-US" dirty="0" smtClean="0"/>
              <a:t> </a:t>
            </a:r>
            <a:r>
              <a:rPr lang="en-US" dirty="0" err="1" smtClean="0"/>
              <a:t>inni</a:t>
            </a:r>
            <a:r>
              <a:rPr lang="en-US" dirty="0" smtClean="0"/>
              <a:t> </a:t>
            </a:r>
            <a:r>
              <a:rPr lang="en-US" dirty="0" err="1" smtClean="0"/>
              <a:t>lub</a:t>
            </a:r>
            <a:r>
              <a:rPr lang="en-US" dirty="0" smtClean="0"/>
              <a:t> </a:t>
            </a:r>
            <a:r>
              <a:rPr lang="en-US" dirty="0" err="1" smtClean="0"/>
              <a:t>słyszysz</a:t>
            </a:r>
            <a:r>
              <a:rPr lang="en-US" dirty="0" smtClean="0"/>
              <a:t> </a:t>
            </a:r>
            <a:r>
              <a:rPr lang="en-US" dirty="0" err="1" smtClean="0"/>
              <a:t>rzeczy</a:t>
            </a:r>
            <a:r>
              <a:rPr lang="en-US" dirty="0" smtClean="0"/>
              <a:t>, </a:t>
            </a:r>
            <a:r>
              <a:rPr lang="en-US" dirty="0" err="1" smtClean="0"/>
              <a:t>których</a:t>
            </a:r>
            <a:r>
              <a:rPr lang="en-US" dirty="0" smtClean="0"/>
              <a:t> </a:t>
            </a:r>
            <a:r>
              <a:rPr lang="en-US" dirty="0" err="1" smtClean="0"/>
              <a:t>inni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słyszą</a:t>
            </a:r>
            <a:r>
              <a:rPr lang="en-US" dirty="0" smtClean="0"/>
              <a:t>”</a:t>
            </a:r>
          </a:p>
          <a:p>
            <a:pPr lvl="2"/>
            <a:r>
              <a:rPr lang="en-US" dirty="0" err="1" smtClean="0"/>
              <a:t>Pytanie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zdało</a:t>
            </a:r>
            <a:r>
              <a:rPr lang="en-US" dirty="0" smtClean="0"/>
              <a:t> </a:t>
            </a:r>
            <a:r>
              <a:rPr lang="en-US" dirty="0" err="1" smtClean="0"/>
              <a:t>egzaminu</a:t>
            </a:r>
            <a:r>
              <a:rPr lang="en-US" dirty="0" smtClean="0"/>
              <a:t>, </a:t>
            </a:r>
            <a:r>
              <a:rPr lang="en-US" dirty="0" err="1" smtClean="0"/>
              <a:t>ponieważ</a:t>
            </a:r>
            <a:r>
              <a:rPr lang="en-US" dirty="0" smtClean="0"/>
              <a:t> </a:t>
            </a:r>
            <a:r>
              <a:rPr lang="en-US" dirty="0" err="1" smtClean="0"/>
              <a:t>osoby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psychozy</a:t>
            </a:r>
            <a:r>
              <a:rPr lang="en-US" dirty="0" smtClean="0"/>
              <a:t> </a:t>
            </a:r>
            <a:r>
              <a:rPr lang="en-US" dirty="0" err="1" smtClean="0"/>
              <a:t>odpowiadały</a:t>
            </a:r>
            <a:r>
              <a:rPr lang="en-US" dirty="0" smtClean="0"/>
              <a:t> TAK </a:t>
            </a:r>
            <a:r>
              <a:rPr lang="en-US" dirty="0" err="1" smtClean="0"/>
              <a:t>tłumacząc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są</a:t>
            </a:r>
            <a:r>
              <a:rPr lang="en-US" dirty="0" smtClean="0"/>
              <a:t> </a:t>
            </a:r>
            <a:r>
              <a:rPr lang="en-US" dirty="0" err="1" smtClean="0"/>
              <a:t>daltonistami</a:t>
            </a:r>
            <a:r>
              <a:rPr lang="en-US" dirty="0" smtClean="0"/>
              <a:t>, </a:t>
            </a:r>
            <a:r>
              <a:rPr lang="en-US" dirty="0" err="1" smtClean="0"/>
              <a:t>mają</a:t>
            </a:r>
            <a:r>
              <a:rPr lang="en-US" dirty="0" smtClean="0"/>
              <a:t> </a:t>
            </a:r>
            <a:r>
              <a:rPr lang="en-US" dirty="0" err="1" smtClean="0"/>
              <a:t>świetny</a:t>
            </a:r>
            <a:r>
              <a:rPr lang="en-US" dirty="0" smtClean="0"/>
              <a:t> </a:t>
            </a:r>
            <a:r>
              <a:rPr lang="en-US" dirty="0" err="1" smtClean="0"/>
              <a:t>wzrok</a:t>
            </a:r>
            <a:r>
              <a:rPr lang="en-US" dirty="0" smtClean="0"/>
              <a:t> </a:t>
            </a:r>
            <a:r>
              <a:rPr lang="en-US" dirty="0" err="1" smtClean="0"/>
              <a:t>lub</a:t>
            </a:r>
            <a:r>
              <a:rPr lang="en-US" dirty="0" smtClean="0"/>
              <a:t> </a:t>
            </a:r>
            <a:r>
              <a:rPr lang="en-US" dirty="0" err="1" smtClean="0"/>
              <a:t>słuch</a:t>
            </a:r>
            <a:endParaRPr lang="en-US" dirty="0" smtClean="0"/>
          </a:p>
          <a:p>
            <a:pPr lvl="1"/>
            <a:r>
              <a:rPr lang="en-US" dirty="0" smtClean="0"/>
              <a:t>Ile jest </a:t>
            </a:r>
            <a:r>
              <a:rPr lang="en-US" dirty="0" err="1" smtClean="0"/>
              <a:t>pokoi</a:t>
            </a:r>
            <a:r>
              <a:rPr lang="en-US" dirty="0" smtClean="0"/>
              <a:t> w </a:t>
            </a:r>
            <a:r>
              <a:rPr lang="en-US" dirty="0" err="1" smtClean="0"/>
              <a:t>Twoim</a:t>
            </a:r>
            <a:r>
              <a:rPr lang="en-US" dirty="0" smtClean="0"/>
              <a:t> </a:t>
            </a:r>
            <a:r>
              <a:rPr lang="en-US" dirty="0" err="1" smtClean="0"/>
              <a:t>domu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łazienki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</a:t>
            </a:r>
            <a:r>
              <a:rPr lang="en-US" dirty="0" err="1" smtClean="0"/>
              <a:t>liczą</a:t>
            </a:r>
            <a:r>
              <a:rPr lang="en-US" dirty="0" smtClean="0"/>
              <a:t>? </a:t>
            </a:r>
            <a:r>
              <a:rPr lang="en-US" dirty="0" err="1" smtClean="0"/>
              <a:t>Duży</a:t>
            </a:r>
            <a:r>
              <a:rPr lang="en-US" dirty="0" smtClean="0"/>
              <a:t> </a:t>
            </a:r>
            <a:r>
              <a:rPr lang="en-US" dirty="0" err="1" smtClean="0"/>
              <a:t>umeblowany</a:t>
            </a:r>
            <a:r>
              <a:rPr lang="en-US" dirty="0"/>
              <a:t> </a:t>
            </a:r>
            <a:r>
              <a:rPr lang="en-US" dirty="0" err="1" smtClean="0"/>
              <a:t>korytarz</a:t>
            </a:r>
            <a:r>
              <a:rPr lang="en-US" dirty="0" smtClean="0"/>
              <a:t>? </a:t>
            </a:r>
            <a:r>
              <a:rPr lang="en-US" dirty="0" err="1" smtClean="0"/>
              <a:t>Częściowo</a:t>
            </a:r>
            <a:r>
              <a:rPr lang="en-US" dirty="0" smtClean="0"/>
              <a:t> </a:t>
            </a:r>
            <a:r>
              <a:rPr lang="en-US" dirty="0" err="1" smtClean="0"/>
              <a:t>oddzielony</a:t>
            </a:r>
            <a:r>
              <a:rPr lang="en-US" dirty="0" smtClean="0"/>
              <a:t> salon od </a:t>
            </a:r>
            <a:r>
              <a:rPr lang="en-US" dirty="0" err="1" smtClean="0"/>
              <a:t>kuchni</a:t>
            </a:r>
            <a:r>
              <a:rPr lang="en-US" dirty="0" smtClean="0"/>
              <a:t>? </a:t>
            </a:r>
            <a:r>
              <a:rPr lang="en-US" dirty="0" err="1" smtClean="0"/>
              <a:t>Piwnica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Lepsze</a:t>
            </a:r>
            <a:r>
              <a:rPr lang="en-US" dirty="0" smtClean="0"/>
              <a:t> </a:t>
            </a:r>
            <a:r>
              <a:rPr lang="en-US" dirty="0" err="1" smtClean="0"/>
              <a:t>pytanie</a:t>
            </a:r>
            <a:r>
              <a:rPr lang="en-US" dirty="0" smtClean="0"/>
              <a:t> </a:t>
            </a:r>
            <a:r>
              <a:rPr lang="en-US" dirty="0" err="1" smtClean="0"/>
              <a:t>powinno</a:t>
            </a:r>
            <a:r>
              <a:rPr lang="en-US" dirty="0" smtClean="0"/>
              <a:t> </a:t>
            </a:r>
            <a:r>
              <a:rPr lang="en-US" dirty="0" err="1" smtClean="0"/>
              <a:t>wyróżnić</a:t>
            </a:r>
            <a:r>
              <a:rPr lang="en-US" dirty="0" smtClean="0"/>
              <a:t> </a:t>
            </a:r>
            <a:r>
              <a:rPr lang="en-US" dirty="0" err="1" smtClean="0"/>
              <a:t>typy</a:t>
            </a:r>
            <a:r>
              <a:rPr lang="en-US" dirty="0" smtClean="0"/>
              <a:t> </a:t>
            </a:r>
            <a:r>
              <a:rPr lang="en-US" dirty="0" err="1" smtClean="0"/>
              <a:t>pomieszczeń</a:t>
            </a:r>
            <a:r>
              <a:rPr lang="en-US" dirty="0" smtClean="0"/>
              <a:t>, </a:t>
            </a:r>
            <a:r>
              <a:rPr lang="en-US" dirty="0" err="1" smtClean="0"/>
              <a:t>które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</a:t>
            </a:r>
            <a:r>
              <a:rPr lang="en-US" dirty="0" err="1" smtClean="0"/>
              <a:t>liczą</a:t>
            </a:r>
            <a:endParaRPr lang="en-US" dirty="0" smtClean="0"/>
          </a:p>
          <a:p>
            <a:pPr lvl="1"/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uczęszczasz</a:t>
            </a:r>
            <a:r>
              <a:rPr lang="en-US" dirty="0" smtClean="0"/>
              <a:t> do </a:t>
            </a:r>
            <a:r>
              <a:rPr lang="en-US" dirty="0" err="1" smtClean="0"/>
              <a:t>kościoła</a:t>
            </a:r>
            <a:r>
              <a:rPr lang="en-US" dirty="0" smtClean="0"/>
              <a:t> </a:t>
            </a:r>
            <a:r>
              <a:rPr lang="en-US" dirty="0" err="1" smtClean="0"/>
              <a:t>regularnie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Czy</a:t>
            </a:r>
            <a:r>
              <a:rPr lang="en-US" dirty="0" smtClean="0"/>
              <a:t> “</a:t>
            </a:r>
            <a:r>
              <a:rPr lang="en-US" dirty="0" err="1" smtClean="0"/>
              <a:t>zawsze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Boże</a:t>
            </a:r>
            <a:r>
              <a:rPr lang="en-US" dirty="0" smtClean="0"/>
              <a:t> </a:t>
            </a:r>
            <a:r>
              <a:rPr lang="en-US" dirty="0" err="1" smtClean="0"/>
              <a:t>Narodzenie</a:t>
            </a:r>
            <a:r>
              <a:rPr lang="en-US" dirty="0" smtClean="0"/>
              <a:t>” </a:t>
            </a:r>
            <a:r>
              <a:rPr lang="en-US" dirty="0" err="1" smtClean="0"/>
              <a:t>się</a:t>
            </a:r>
            <a:r>
              <a:rPr lang="en-US" dirty="0" smtClean="0"/>
              <a:t> </a:t>
            </a:r>
            <a:r>
              <a:rPr lang="en-US" dirty="0" err="1" smtClean="0"/>
              <a:t>liczy</a:t>
            </a:r>
            <a:r>
              <a:rPr lang="en-US" dirty="0" smtClean="0"/>
              <a:t>? A </a:t>
            </a:r>
            <a:r>
              <a:rPr lang="en-US" dirty="0" err="1" smtClean="0"/>
              <a:t>może</a:t>
            </a:r>
            <a:r>
              <a:rPr lang="en-US" dirty="0" smtClean="0"/>
              <a:t> </a:t>
            </a:r>
            <a:r>
              <a:rPr lang="en-US" dirty="0" err="1" smtClean="0"/>
              <a:t>raz</a:t>
            </a:r>
            <a:r>
              <a:rPr lang="en-US" dirty="0" smtClean="0"/>
              <a:t> w </a:t>
            </a:r>
            <a:r>
              <a:rPr lang="en-US" dirty="0" err="1" smtClean="0"/>
              <a:t>miesiącu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Lepsze</a:t>
            </a:r>
            <a:r>
              <a:rPr lang="en-US" dirty="0" smtClean="0"/>
              <a:t> </a:t>
            </a:r>
            <a:r>
              <a:rPr lang="en-US" dirty="0" err="1" smtClean="0"/>
              <a:t>pytanie</a:t>
            </a:r>
            <a:r>
              <a:rPr lang="en-US" dirty="0" smtClean="0"/>
              <a:t>: “Ile </a:t>
            </a:r>
            <a:r>
              <a:rPr lang="en-US" dirty="0" err="1" smtClean="0"/>
              <a:t>razy</a:t>
            </a:r>
            <a:r>
              <a:rPr lang="en-US" dirty="0" smtClean="0"/>
              <a:t> </a:t>
            </a:r>
            <a:r>
              <a:rPr lang="en-US" dirty="0" err="1" smtClean="0"/>
              <a:t>byłeś</a:t>
            </a:r>
            <a:r>
              <a:rPr lang="en-US" dirty="0" smtClean="0"/>
              <a:t>/</a:t>
            </a:r>
            <a:r>
              <a:rPr lang="en-US" dirty="0" err="1" smtClean="0"/>
              <a:t>aś</a:t>
            </a:r>
            <a:r>
              <a:rPr lang="en-US" dirty="0" smtClean="0"/>
              <a:t> w </a:t>
            </a:r>
            <a:r>
              <a:rPr lang="en-US" dirty="0" err="1" smtClean="0"/>
              <a:t>kościele</a:t>
            </a:r>
            <a:r>
              <a:rPr lang="en-US" dirty="0" smtClean="0"/>
              <a:t> w </a:t>
            </a:r>
            <a:r>
              <a:rPr lang="en-US" dirty="0" err="1" smtClean="0"/>
              <a:t>ostatnim</a:t>
            </a:r>
            <a:r>
              <a:rPr lang="en-US" dirty="0" smtClean="0"/>
              <a:t> </a:t>
            </a:r>
            <a:r>
              <a:rPr lang="en-US" dirty="0" err="1" smtClean="0"/>
              <a:t>miesiącu</a:t>
            </a:r>
            <a:r>
              <a:rPr lang="en-US" dirty="0" smtClean="0"/>
              <a:t>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Problematyczny</a:t>
            </a:r>
            <a:r>
              <a:rPr lang="en-US" dirty="0"/>
              <a:t> </a:t>
            </a:r>
            <a:r>
              <a:rPr lang="en-US" dirty="0" err="1"/>
              <a:t>wybór</a:t>
            </a:r>
            <a:r>
              <a:rPr lang="en-US" dirty="0"/>
              <a:t> </a:t>
            </a:r>
            <a:r>
              <a:rPr lang="en-US" dirty="0" err="1"/>
              <a:t>miary</a:t>
            </a:r>
            <a:r>
              <a:rPr lang="en-US" dirty="0"/>
              <a:t>: </a:t>
            </a:r>
            <a:r>
              <a:rPr lang="en-US" dirty="0" err="1"/>
              <a:t>sformułowania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 smtClean="0"/>
              <a:t>Sformułowanie</a:t>
            </a:r>
            <a:r>
              <a:rPr lang="en-US" dirty="0" smtClean="0"/>
              <a:t> </a:t>
            </a:r>
            <a:r>
              <a:rPr lang="en-US" dirty="0" err="1" smtClean="0"/>
              <a:t>lub</a:t>
            </a:r>
            <a:r>
              <a:rPr lang="en-US" dirty="0" smtClean="0"/>
              <a:t> </a:t>
            </a:r>
            <a:r>
              <a:rPr lang="en-US" dirty="0" err="1" smtClean="0"/>
              <a:t>kontekst</a:t>
            </a:r>
            <a:r>
              <a:rPr lang="en-US" dirty="0" smtClean="0"/>
              <a:t>, </a:t>
            </a:r>
            <a:r>
              <a:rPr lang="en-US" dirty="0" err="1" smtClean="0"/>
              <a:t>który</a:t>
            </a:r>
            <a:r>
              <a:rPr lang="en-US" dirty="0" smtClean="0"/>
              <a:t> </a:t>
            </a:r>
            <a:r>
              <a:rPr lang="en-US" dirty="0" err="1" smtClean="0"/>
              <a:t>może</a:t>
            </a:r>
            <a:r>
              <a:rPr lang="en-US" dirty="0" smtClean="0"/>
              <a:t> </a:t>
            </a:r>
            <a:r>
              <a:rPr lang="en-US" dirty="0" err="1" smtClean="0"/>
              <a:t>wpływać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odpowiedź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Wprowadzenie</a:t>
            </a:r>
            <a:r>
              <a:rPr lang="en-US" dirty="0" smtClean="0"/>
              <a:t> </a:t>
            </a:r>
            <a:r>
              <a:rPr lang="en-US" dirty="0" err="1" smtClean="0"/>
              <a:t>dodatkowej</a:t>
            </a:r>
            <a:r>
              <a:rPr lang="en-US" dirty="0" smtClean="0"/>
              <a:t> </a:t>
            </a:r>
            <a:r>
              <a:rPr lang="en-US" dirty="0" err="1" smtClean="0"/>
              <a:t>informacji</a:t>
            </a:r>
            <a:r>
              <a:rPr lang="en-US" dirty="0" smtClean="0"/>
              <a:t> </a:t>
            </a:r>
            <a:r>
              <a:rPr lang="en-US" dirty="0" err="1" smtClean="0"/>
              <a:t>może</a:t>
            </a:r>
            <a:r>
              <a:rPr lang="en-US" dirty="0" smtClean="0"/>
              <a:t> </a:t>
            </a:r>
            <a:r>
              <a:rPr lang="en-US" dirty="0" err="1" smtClean="0"/>
              <a:t>wpływać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odpowiedź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Gazeta</a:t>
            </a:r>
            <a:r>
              <a:rPr lang="en-US" dirty="0" smtClean="0"/>
              <a:t> Washington Post </a:t>
            </a:r>
            <a:r>
              <a:rPr lang="en-US" dirty="0" err="1" smtClean="0"/>
              <a:t>rozesłała</a:t>
            </a:r>
            <a:r>
              <a:rPr lang="en-US" dirty="0" smtClean="0"/>
              <a:t> </a:t>
            </a:r>
            <a:r>
              <a:rPr lang="en-US" dirty="0" err="1" smtClean="0"/>
              <a:t>ankiety</a:t>
            </a:r>
            <a:r>
              <a:rPr lang="en-US" dirty="0" smtClean="0"/>
              <a:t> do </a:t>
            </a:r>
            <a:r>
              <a:rPr lang="en-US" dirty="0" err="1" smtClean="0"/>
              <a:t>dwóch</a:t>
            </a:r>
            <a:r>
              <a:rPr lang="en-US" dirty="0" smtClean="0"/>
              <a:t> </a:t>
            </a:r>
            <a:r>
              <a:rPr lang="en-US" dirty="0" err="1" smtClean="0"/>
              <a:t>losowo</a:t>
            </a:r>
            <a:r>
              <a:rPr lang="en-US" dirty="0" smtClean="0"/>
              <a:t> </a:t>
            </a:r>
            <a:r>
              <a:rPr lang="en-US" dirty="0" err="1" smtClean="0"/>
              <a:t>wybranych</a:t>
            </a:r>
            <a:r>
              <a:rPr lang="en-US" dirty="0" smtClean="0"/>
              <a:t> </a:t>
            </a:r>
            <a:r>
              <a:rPr lang="en-US" dirty="0" err="1" smtClean="0"/>
              <a:t>prób</a:t>
            </a:r>
            <a:r>
              <a:rPr lang="en-US" dirty="0" smtClean="0"/>
              <a:t> 500 </a:t>
            </a:r>
            <a:r>
              <a:rPr lang="en-US" dirty="0" err="1" smtClean="0"/>
              <a:t>osób</a:t>
            </a:r>
            <a:r>
              <a:rPr lang="en-US" dirty="0" smtClean="0"/>
              <a:t>. Obie </a:t>
            </a:r>
            <a:r>
              <a:rPr lang="en-US" dirty="0" err="1" smtClean="0"/>
              <a:t>ankiety</a:t>
            </a:r>
            <a:r>
              <a:rPr lang="en-US" dirty="0" smtClean="0"/>
              <a:t> </a:t>
            </a:r>
            <a:r>
              <a:rPr lang="en-US" dirty="0" err="1" smtClean="0"/>
              <a:t>pytały</a:t>
            </a:r>
            <a:r>
              <a:rPr lang="en-US" dirty="0" smtClean="0"/>
              <a:t> </a:t>
            </a:r>
            <a:r>
              <a:rPr lang="en-US" dirty="0" err="1" smtClean="0"/>
              <a:t>respondentów</a:t>
            </a:r>
            <a:r>
              <a:rPr lang="en-US" dirty="0" smtClean="0"/>
              <a:t> o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afiliację</a:t>
            </a:r>
            <a:r>
              <a:rPr lang="en-US" dirty="0" smtClean="0"/>
              <a:t> </a:t>
            </a:r>
            <a:r>
              <a:rPr lang="en-US" dirty="0" err="1" smtClean="0"/>
              <a:t>polityczną</a:t>
            </a:r>
            <a:r>
              <a:rPr lang="en-US" dirty="0" smtClean="0"/>
              <a:t>. </a:t>
            </a:r>
            <a:r>
              <a:rPr lang="en-US" dirty="0" err="1" smtClean="0"/>
              <a:t>Osoby</a:t>
            </a:r>
            <a:r>
              <a:rPr lang="en-US" dirty="0" smtClean="0"/>
              <a:t> z </a:t>
            </a:r>
            <a:r>
              <a:rPr lang="en-US" dirty="0" err="1" smtClean="0"/>
              <a:t>pierwszej</a:t>
            </a:r>
            <a:r>
              <a:rPr lang="en-US" dirty="0" smtClean="0"/>
              <a:t> </a:t>
            </a:r>
            <a:r>
              <a:rPr lang="en-US" dirty="0" err="1" smtClean="0"/>
              <a:t>próby</a:t>
            </a:r>
            <a:r>
              <a:rPr lang="en-US" dirty="0" smtClean="0"/>
              <a:t> </a:t>
            </a:r>
            <a:r>
              <a:rPr lang="en-US" dirty="0" err="1" smtClean="0"/>
              <a:t>otrzymały</a:t>
            </a:r>
            <a:r>
              <a:rPr lang="en-US" dirty="0" smtClean="0"/>
              <a:t> </a:t>
            </a:r>
            <a:r>
              <a:rPr lang="en-US" dirty="0" err="1" smtClean="0"/>
              <a:t>pytanie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Prezydent</a:t>
            </a:r>
            <a:r>
              <a:rPr lang="en-US" dirty="0" smtClean="0"/>
              <a:t> Clinton </a:t>
            </a:r>
            <a:r>
              <a:rPr lang="en-US" dirty="0" err="1" smtClean="0"/>
              <a:t>powiedział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Ustawa</a:t>
            </a:r>
            <a:r>
              <a:rPr lang="en-US" dirty="0" smtClean="0"/>
              <a:t> o </a:t>
            </a:r>
            <a:r>
              <a:rPr lang="en-US" dirty="0" err="1" smtClean="0"/>
              <a:t>sprawach</a:t>
            </a:r>
            <a:r>
              <a:rPr lang="en-US" dirty="0" smtClean="0"/>
              <a:t> </a:t>
            </a:r>
            <a:r>
              <a:rPr lang="en-US" dirty="0" err="1" smtClean="0"/>
              <a:t>publicznych</a:t>
            </a:r>
            <a:r>
              <a:rPr lang="en-US" dirty="0" smtClean="0"/>
              <a:t> z 1975 </a:t>
            </a:r>
            <a:r>
              <a:rPr lang="en-US" dirty="0" err="1" smtClean="0"/>
              <a:t>roku</a:t>
            </a:r>
            <a:r>
              <a:rPr lang="en-US" dirty="0" smtClean="0"/>
              <a:t> </a:t>
            </a:r>
            <a:r>
              <a:rPr lang="en-US" dirty="0" err="1" smtClean="0"/>
              <a:t>powinna</a:t>
            </a:r>
            <a:r>
              <a:rPr lang="en-US" dirty="0" smtClean="0"/>
              <a:t> </a:t>
            </a:r>
            <a:r>
              <a:rPr lang="en-US" dirty="0" err="1" smtClean="0"/>
              <a:t>zostać</a:t>
            </a:r>
            <a:r>
              <a:rPr lang="en-US" dirty="0" smtClean="0"/>
              <a:t> </a:t>
            </a:r>
            <a:r>
              <a:rPr lang="en-US" dirty="0" err="1" smtClean="0"/>
              <a:t>zniesiona</a:t>
            </a:r>
            <a:r>
              <a:rPr lang="en-US" dirty="0" smtClean="0"/>
              <a:t>. </a:t>
            </a:r>
            <a:r>
              <a:rPr lang="en-US" dirty="0" err="1" smtClean="0"/>
              <a:t>Zgadzasz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, </a:t>
            </a:r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?</a:t>
            </a:r>
          </a:p>
          <a:p>
            <a:pPr marL="320040" lvl="1" indent="0">
              <a:buNone/>
            </a:pPr>
            <a:r>
              <a:rPr lang="en-US" dirty="0" err="1" smtClean="0"/>
              <a:t>Osoby</a:t>
            </a:r>
            <a:r>
              <a:rPr lang="en-US" dirty="0" smtClean="0"/>
              <a:t> z </a:t>
            </a:r>
            <a:r>
              <a:rPr lang="en-US" dirty="0" err="1" smtClean="0"/>
              <a:t>drugiej</a:t>
            </a:r>
            <a:r>
              <a:rPr lang="en-US" dirty="0" smtClean="0"/>
              <a:t> </a:t>
            </a:r>
            <a:r>
              <a:rPr lang="en-US" dirty="0" err="1" smtClean="0"/>
              <a:t>próby</a:t>
            </a:r>
            <a:r>
              <a:rPr lang="en-US" dirty="0" smtClean="0"/>
              <a:t> </a:t>
            </a:r>
            <a:r>
              <a:rPr lang="en-US" dirty="0" err="1" smtClean="0"/>
              <a:t>otrzymały</a:t>
            </a:r>
            <a:r>
              <a:rPr lang="en-US" dirty="0" smtClean="0"/>
              <a:t> </a:t>
            </a:r>
            <a:r>
              <a:rPr lang="en-US" dirty="0" err="1" smtClean="0"/>
              <a:t>takie</a:t>
            </a:r>
            <a:r>
              <a:rPr lang="en-US" dirty="0" smtClean="0"/>
              <a:t> </a:t>
            </a:r>
            <a:r>
              <a:rPr lang="en-US" dirty="0" err="1" smtClean="0"/>
              <a:t>pytanie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Republikanie</a:t>
            </a:r>
            <a:r>
              <a:rPr lang="en-US" dirty="0" smtClean="0"/>
              <a:t> w </a:t>
            </a:r>
            <a:r>
              <a:rPr lang="en-US" dirty="0" err="1" smtClean="0"/>
              <a:t>Kongresie</a:t>
            </a:r>
            <a:r>
              <a:rPr lang="en-US" dirty="0" smtClean="0"/>
              <a:t> </a:t>
            </a:r>
            <a:r>
              <a:rPr lang="en-US" dirty="0" err="1" smtClean="0"/>
              <a:t>uważają</a:t>
            </a:r>
            <a:r>
              <a:rPr lang="en-US" dirty="0" smtClean="0"/>
              <a:t>, </a:t>
            </a:r>
            <a:r>
              <a:rPr lang="en-US" dirty="0" err="1" smtClean="0"/>
              <a:t>że</a:t>
            </a:r>
            <a:r>
              <a:rPr lang="en-US" dirty="0" smtClean="0"/>
              <a:t> </a:t>
            </a:r>
            <a:r>
              <a:rPr lang="en-US" dirty="0" err="1" smtClean="0"/>
              <a:t>Ustawa</a:t>
            </a:r>
            <a:r>
              <a:rPr lang="en-US" dirty="0" smtClean="0"/>
              <a:t> o </a:t>
            </a:r>
            <a:r>
              <a:rPr lang="en-US" dirty="0" err="1" smtClean="0"/>
              <a:t>sprawach</a:t>
            </a:r>
            <a:r>
              <a:rPr lang="en-US" dirty="0" smtClean="0"/>
              <a:t> </a:t>
            </a:r>
            <a:r>
              <a:rPr lang="en-US" dirty="0" err="1" smtClean="0"/>
              <a:t>publicznych</a:t>
            </a:r>
            <a:r>
              <a:rPr lang="en-US" dirty="0" smtClean="0"/>
              <a:t> z 1975 </a:t>
            </a:r>
            <a:r>
              <a:rPr lang="en-US" dirty="0" err="1" smtClean="0"/>
              <a:t>roku</a:t>
            </a:r>
            <a:r>
              <a:rPr lang="en-US" dirty="0" smtClean="0"/>
              <a:t> </a:t>
            </a:r>
            <a:r>
              <a:rPr lang="en-US" dirty="0" err="1" smtClean="0"/>
              <a:t>powinna</a:t>
            </a:r>
            <a:r>
              <a:rPr lang="en-US" dirty="0" smtClean="0"/>
              <a:t> </a:t>
            </a:r>
            <a:r>
              <a:rPr lang="en-US" dirty="0" err="1" smtClean="0"/>
              <a:t>zostać</a:t>
            </a:r>
            <a:r>
              <a:rPr lang="en-US" dirty="0" smtClean="0"/>
              <a:t> </a:t>
            </a:r>
            <a:r>
              <a:rPr lang="en-US" dirty="0" err="1" smtClean="0"/>
              <a:t>zniesiona</a:t>
            </a:r>
            <a:r>
              <a:rPr lang="en-US" dirty="0" smtClean="0"/>
              <a:t>. </a:t>
            </a:r>
            <a:r>
              <a:rPr lang="en-US" dirty="0" err="1" smtClean="0"/>
              <a:t>Zgadzasz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, </a:t>
            </a:r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?</a:t>
            </a:r>
          </a:p>
          <a:p>
            <a:pPr marL="320040" lvl="1" indent="0">
              <a:buNone/>
            </a:pPr>
            <a:r>
              <a:rPr lang="en-US" dirty="0" smtClean="0"/>
              <a:t>W </a:t>
            </a:r>
            <a:r>
              <a:rPr lang="en-US" dirty="0" err="1" smtClean="0"/>
              <a:t>pierwszej</a:t>
            </a:r>
            <a:r>
              <a:rPr lang="en-US" dirty="0" smtClean="0"/>
              <a:t> </a:t>
            </a:r>
            <a:r>
              <a:rPr lang="en-US" dirty="0" err="1" smtClean="0"/>
              <a:t>grupie</a:t>
            </a:r>
            <a:r>
              <a:rPr lang="en-US" dirty="0" smtClean="0"/>
              <a:t> 36% </a:t>
            </a:r>
            <a:r>
              <a:rPr lang="en-US" dirty="0" err="1" smtClean="0"/>
              <a:t>demokratów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16% </a:t>
            </a:r>
            <a:r>
              <a:rPr lang="en-US" dirty="0" err="1" smtClean="0"/>
              <a:t>republikanów</a:t>
            </a:r>
            <a:r>
              <a:rPr lang="en-US" dirty="0" smtClean="0"/>
              <a:t> </a:t>
            </a:r>
            <a:r>
              <a:rPr lang="en-US" dirty="0" err="1" smtClean="0"/>
              <a:t>odpowiedziało</a:t>
            </a:r>
            <a:r>
              <a:rPr lang="en-US" dirty="0" smtClean="0"/>
              <a:t> “</a:t>
            </a:r>
            <a:r>
              <a:rPr lang="en-US" dirty="0" err="1" smtClean="0"/>
              <a:t>zgadzam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”. W </a:t>
            </a:r>
            <a:r>
              <a:rPr lang="en-US" dirty="0" err="1" smtClean="0"/>
              <a:t>drugiej</a:t>
            </a:r>
            <a:r>
              <a:rPr lang="en-US" dirty="0" smtClean="0"/>
              <a:t> </a:t>
            </a:r>
            <a:r>
              <a:rPr lang="en-US" dirty="0" err="1" smtClean="0"/>
              <a:t>grupie</a:t>
            </a:r>
            <a:r>
              <a:rPr lang="en-US" dirty="0" smtClean="0"/>
              <a:t> 36% </a:t>
            </a:r>
            <a:r>
              <a:rPr lang="en-US" dirty="0" err="1" smtClean="0"/>
              <a:t>republikanów</a:t>
            </a:r>
            <a:r>
              <a:rPr lang="en-US" dirty="0" smtClean="0"/>
              <a:t> I 19% </a:t>
            </a:r>
            <a:r>
              <a:rPr lang="en-US" dirty="0" err="1" smtClean="0"/>
              <a:t>demokratów</a:t>
            </a:r>
            <a:r>
              <a:rPr lang="en-US" dirty="0" smtClean="0"/>
              <a:t> </a:t>
            </a:r>
            <a:r>
              <a:rPr lang="en-US" dirty="0" err="1" smtClean="0"/>
              <a:t>odpowiedziało</a:t>
            </a:r>
            <a:r>
              <a:rPr lang="en-US" dirty="0" smtClean="0"/>
              <a:t> “</a:t>
            </a:r>
            <a:r>
              <a:rPr lang="en-US" dirty="0" err="1" smtClean="0"/>
              <a:t>zgadzam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”.</a:t>
            </a:r>
          </a:p>
          <a:p>
            <a:pPr marL="320040" lvl="1" indent="0">
              <a:buNone/>
            </a:pPr>
            <a:r>
              <a:rPr lang="en-US" dirty="0" smtClean="0"/>
              <a:t>W </a:t>
            </a:r>
            <a:r>
              <a:rPr lang="en-US" dirty="0" err="1" smtClean="0"/>
              <a:t>rzeczywistości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było</a:t>
            </a:r>
            <a:r>
              <a:rPr lang="en-US" dirty="0" smtClean="0"/>
              <a:t> </a:t>
            </a:r>
            <a:r>
              <a:rPr lang="en-US" dirty="0" err="1" smtClean="0"/>
              <a:t>czegoś</a:t>
            </a:r>
            <a:r>
              <a:rPr lang="en-US" dirty="0" smtClean="0"/>
              <a:t> </a:t>
            </a:r>
            <a:r>
              <a:rPr lang="en-US" dirty="0" err="1" smtClean="0"/>
              <a:t>takiego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ustawa</a:t>
            </a:r>
            <a:r>
              <a:rPr lang="en-US" dirty="0" smtClean="0"/>
              <a:t> o </a:t>
            </a:r>
            <a:r>
              <a:rPr lang="en-US" dirty="0" err="1" smtClean="0"/>
              <a:t>sprawach</a:t>
            </a:r>
            <a:r>
              <a:rPr lang="en-US" dirty="0" smtClean="0"/>
              <a:t> </a:t>
            </a:r>
            <a:r>
              <a:rPr lang="en-US" dirty="0" err="1" smtClean="0"/>
              <a:t>publicznych</a:t>
            </a:r>
            <a:r>
              <a:rPr lang="en-US" dirty="0" smtClean="0"/>
              <a:t> z 1975 </a:t>
            </a:r>
            <a:r>
              <a:rPr lang="en-US" dirty="0" err="1" smtClean="0"/>
              <a:t>roku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0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Problematyczny</a:t>
            </a:r>
            <a:r>
              <a:rPr lang="en-US" dirty="0"/>
              <a:t> </a:t>
            </a:r>
            <a:r>
              <a:rPr lang="en-US" dirty="0" err="1"/>
              <a:t>wybór</a:t>
            </a:r>
            <a:r>
              <a:rPr lang="en-US" dirty="0"/>
              <a:t> </a:t>
            </a:r>
            <a:r>
              <a:rPr lang="en-US" dirty="0" err="1"/>
              <a:t>miary</a:t>
            </a:r>
            <a:r>
              <a:rPr lang="en-US" dirty="0"/>
              <a:t>: </a:t>
            </a:r>
            <a:r>
              <a:rPr lang="en-US" dirty="0" err="1"/>
              <a:t>sformułowania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02920" indent="-457200"/>
            <a:r>
              <a:rPr lang="en-US" dirty="0" err="1" smtClean="0"/>
              <a:t>Kolejność</a:t>
            </a:r>
            <a:r>
              <a:rPr lang="en-US" dirty="0" smtClean="0"/>
              <a:t> </a:t>
            </a:r>
            <a:r>
              <a:rPr lang="en-US" dirty="0" err="1" smtClean="0"/>
              <a:t>pytań</a:t>
            </a:r>
            <a:r>
              <a:rPr lang="en-US" dirty="0" smtClean="0"/>
              <a:t> ma </a:t>
            </a:r>
            <a:r>
              <a:rPr lang="en-US" dirty="0" err="1" smtClean="0"/>
              <a:t>wpływ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odpowiedź</a:t>
            </a:r>
            <a:r>
              <a:rPr lang="en-US" dirty="0" smtClean="0"/>
              <a:t>:</a:t>
            </a:r>
          </a:p>
          <a:p>
            <a:pPr marL="777240" lvl="1" indent="-457200"/>
            <a:r>
              <a:rPr lang="en-US" dirty="0" smtClean="0"/>
              <a:t>Bethlehem </a:t>
            </a:r>
            <a:r>
              <a:rPr lang="en-US" dirty="0" err="1" smtClean="0"/>
              <a:t>podaje</a:t>
            </a:r>
            <a:r>
              <a:rPr lang="en-US" dirty="0" smtClean="0"/>
              <a:t> </a:t>
            </a:r>
            <a:r>
              <a:rPr lang="en-US" dirty="0" err="1" smtClean="0"/>
              <a:t>przykład</a:t>
            </a:r>
            <a:r>
              <a:rPr lang="en-US" dirty="0" smtClean="0"/>
              <a:t> z </a:t>
            </a:r>
            <a:r>
              <a:rPr lang="en-US" dirty="0" err="1" smtClean="0"/>
              <a:t>holenderskiej</a:t>
            </a:r>
            <a:r>
              <a:rPr lang="en-US" dirty="0" smtClean="0"/>
              <a:t> </a:t>
            </a:r>
            <a:r>
              <a:rPr lang="en-US" dirty="0" err="1" smtClean="0"/>
              <a:t>ankiety</a:t>
            </a:r>
            <a:r>
              <a:rPr lang="en-US" dirty="0" smtClean="0"/>
              <a:t> dot. </a:t>
            </a:r>
            <a:r>
              <a:rPr lang="en-US" dirty="0" err="1"/>
              <a:t>p</a:t>
            </a:r>
            <a:r>
              <a:rPr lang="en-US" dirty="0" err="1" smtClean="0"/>
              <a:t>opytu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mieszkania</a:t>
            </a:r>
            <a:r>
              <a:rPr lang="en-US" dirty="0" smtClean="0"/>
              <a:t>:</a:t>
            </a:r>
          </a:p>
          <a:p>
            <a:pPr marL="1051560" lvl="2" indent="-457200"/>
            <a:r>
              <a:rPr lang="en-US" dirty="0" err="1" smtClean="0"/>
              <a:t>Jedno</a:t>
            </a:r>
            <a:r>
              <a:rPr lang="en-US" dirty="0" smtClean="0"/>
              <a:t> </a:t>
            </a:r>
            <a:r>
              <a:rPr lang="en-US" dirty="0" err="1" smtClean="0"/>
              <a:t>pytanie</a:t>
            </a:r>
            <a:r>
              <a:rPr lang="en-US" dirty="0" smtClean="0"/>
              <a:t> </a:t>
            </a:r>
            <a:r>
              <a:rPr lang="en-US" dirty="0" err="1" smtClean="0"/>
              <a:t>dotyczyło</a:t>
            </a:r>
            <a:r>
              <a:rPr lang="en-US" dirty="0" smtClean="0"/>
              <a:t> </a:t>
            </a:r>
            <a:r>
              <a:rPr lang="en-US" dirty="0" err="1" smtClean="0"/>
              <a:t>ogólnej</a:t>
            </a:r>
            <a:r>
              <a:rPr lang="en-US" dirty="0" smtClean="0"/>
              <a:t> </a:t>
            </a:r>
            <a:r>
              <a:rPr lang="en-US" dirty="0" err="1" smtClean="0"/>
              <a:t>satysfakcji</a:t>
            </a:r>
            <a:r>
              <a:rPr lang="en-US" dirty="0" smtClean="0"/>
              <a:t> </a:t>
            </a:r>
            <a:r>
              <a:rPr lang="en-US" dirty="0" err="1" smtClean="0"/>
              <a:t>respondentów</a:t>
            </a:r>
            <a:r>
              <a:rPr lang="en-US" dirty="0" smtClean="0"/>
              <a:t> z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sytuacji</a:t>
            </a:r>
            <a:r>
              <a:rPr lang="en-US" dirty="0" smtClean="0"/>
              <a:t> </a:t>
            </a:r>
            <a:r>
              <a:rPr lang="en-US" dirty="0" err="1" smtClean="0"/>
              <a:t>mieszkaniowej</a:t>
            </a:r>
            <a:endParaRPr lang="en-US" dirty="0" smtClean="0"/>
          </a:p>
          <a:p>
            <a:pPr marL="1051560" lvl="2" indent="-457200"/>
            <a:r>
              <a:rPr lang="en-US" dirty="0" err="1" smtClean="0"/>
              <a:t>Inne</a:t>
            </a:r>
            <a:r>
              <a:rPr lang="en-US" dirty="0" smtClean="0"/>
              <a:t> </a:t>
            </a:r>
            <a:r>
              <a:rPr lang="en-US" dirty="0" err="1" smtClean="0"/>
              <a:t>pytania</a:t>
            </a:r>
            <a:r>
              <a:rPr lang="en-US" dirty="0" smtClean="0"/>
              <a:t> </a:t>
            </a:r>
            <a:r>
              <a:rPr lang="en-US" dirty="0" err="1" smtClean="0"/>
              <a:t>dotyczyły</a:t>
            </a:r>
            <a:r>
              <a:rPr lang="en-US" dirty="0" smtClean="0"/>
              <a:t> </a:t>
            </a:r>
            <a:r>
              <a:rPr lang="en-US" dirty="0" err="1" smtClean="0"/>
              <a:t>obecności</a:t>
            </a:r>
            <a:r>
              <a:rPr lang="en-US" dirty="0" smtClean="0"/>
              <a:t> </a:t>
            </a:r>
            <a:r>
              <a:rPr lang="en-US" dirty="0" err="1" smtClean="0"/>
              <a:t>lub</a:t>
            </a:r>
            <a:r>
              <a:rPr lang="en-US" dirty="0" smtClean="0"/>
              <a:t> </a:t>
            </a:r>
            <a:r>
              <a:rPr lang="en-US" dirty="0" err="1" smtClean="0"/>
              <a:t>nieobecności</a:t>
            </a:r>
            <a:r>
              <a:rPr lang="en-US" dirty="0" smtClean="0"/>
              <a:t> </a:t>
            </a:r>
            <a:r>
              <a:rPr lang="en-US" dirty="0" err="1" smtClean="0"/>
              <a:t>różnych</a:t>
            </a:r>
            <a:r>
              <a:rPr lang="en-US" dirty="0" smtClean="0"/>
              <a:t> </a:t>
            </a:r>
            <a:r>
              <a:rPr lang="en-US" dirty="0" err="1" smtClean="0"/>
              <a:t>specyficznych</a:t>
            </a:r>
            <a:r>
              <a:rPr lang="en-US" dirty="0" smtClean="0"/>
              <a:t> </a:t>
            </a:r>
            <a:r>
              <a:rPr lang="en-US" dirty="0" err="1" smtClean="0"/>
              <a:t>udogodnień</a:t>
            </a:r>
            <a:r>
              <a:rPr lang="en-US" dirty="0" smtClean="0"/>
              <a:t> w </a:t>
            </a:r>
            <a:r>
              <a:rPr lang="en-US" dirty="0" err="1" smtClean="0"/>
              <a:t>mieszkaniu</a:t>
            </a:r>
            <a:r>
              <a:rPr lang="en-US" dirty="0" smtClean="0"/>
              <a:t> </a:t>
            </a:r>
            <a:r>
              <a:rPr lang="en-US" dirty="0" err="1" smtClean="0"/>
              <a:t>lub</a:t>
            </a:r>
            <a:r>
              <a:rPr lang="en-US" dirty="0" smtClean="0"/>
              <a:t> w </a:t>
            </a:r>
            <a:r>
              <a:rPr lang="en-US" dirty="0" err="1" smtClean="0"/>
              <a:t>pobliżu</a:t>
            </a:r>
            <a:r>
              <a:rPr lang="en-US" dirty="0" smtClean="0"/>
              <a:t> </a:t>
            </a:r>
            <a:r>
              <a:rPr lang="en-US" dirty="0" err="1" smtClean="0"/>
              <a:t>niego</a:t>
            </a:r>
            <a:endParaRPr lang="en-US" dirty="0" smtClean="0"/>
          </a:p>
          <a:p>
            <a:pPr marL="320040" lvl="1" indent="0">
              <a:buNone/>
            </a:pPr>
            <a:r>
              <a:rPr lang="en-US" dirty="0" err="1" smtClean="0"/>
              <a:t>Jeśli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dodatkowe</a:t>
            </a:r>
            <a:r>
              <a:rPr lang="en-US" dirty="0" smtClean="0"/>
              <a:t> </a:t>
            </a:r>
            <a:r>
              <a:rPr lang="en-US" dirty="0" err="1" smtClean="0"/>
              <a:t>pytania</a:t>
            </a:r>
            <a:r>
              <a:rPr lang="en-US" dirty="0" smtClean="0"/>
              <a:t> </a:t>
            </a:r>
            <a:r>
              <a:rPr lang="en-US" dirty="0" err="1" smtClean="0"/>
              <a:t>były</a:t>
            </a:r>
            <a:r>
              <a:rPr lang="en-US" dirty="0" smtClean="0"/>
              <a:t> </a:t>
            </a:r>
            <a:r>
              <a:rPr lang="en-US" dirty="0" err="1" smtClean="0"/>
              <a:t>zadane</a:t>
            </a:r>
            <a:r>
              <a:rPr lang="en-US" dirty="0" smtClean="0"/>
              <a:t> </a:t>
            </a:r>
            <a:r>
              <a:rPr lang="en-US" dirty="0" err="1" smtClean="0"/>
              <a:t>najpierw</a:t>
            </a:r>
            <a:r>
              <a:rPr lang="en-US" dirty="0" smtClean="0"/>
              <a:t> </a:t>
            </a:r>
            <a:r>
              <a:rPr lang="en-US" dirty="0" err="1" smtClean="0"/>
              <a:t>odpowiedź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pytanie</a:t>
            </a:r>
            <a:r>
              <a:rPr lang="en-US" dirty="0" smtClean="0"/>
              <a:t> dot. </a:t>
            </a:r>
            <a:r>
              <a:rPr lang="en-US" dirty="0" err="1"/>
              <a:t>o</a:t>
            </a:r>
            <a:r>
              <a:rPr lang="en-US" dirty="0" err="1" smtClean="0"/>
              <a:t>gólnej</a:t>
            </a:r>
            <a:r>
              <a:rPr lang="en-US" dirty="0" smtClean="0"/>
              <a:t> </a:t>
            </a:r>
            <a:r>
              <a:rPr lang="en-US" dirty="0" err="1" smtClean="0"/>
              <a:t>sytuacji</a:t>
            </a:r>
            <a:r>
              <a:rPr lang="en-US" dirty="0" smtClean="0"/>
              <a:t> </a:t>
            </a:r>
            <a:r>
              <a:rPr lang="en-US" dirty="0" err="1" smtClean="0"/>
              <a:t>była</a:t>
            </a:r>
            <a:r>
              <a:rPr lang="en-US" dirty="0" smtClean="0"/>
              <a:t> </a:t>
            </a:r>
            <a:r>
              <a:rPr lang="en-US" dirty="0" err="1" smtClean="0"/>
              <a:t>gorsza</a:t>
            </a:r>
            <a:r>
              <a:rPr lang="en-US" dirty="0" smtClean="0"/>
              <a:t> </a:t>
            </a:r>
            <a:r>
              <a:rPr lang="en-US" dirty="0" err="1" smtClean="0"/>
              <a:t>niż</a:t>
            </a:r>
            <a:r>
              <a:rPr lang="en-US" dirty="0" smtClean="0"/>
              <a:t>, </a:t>
            </a:r>
            <a:r>
              <a:rPr lang="en-US" dirty="0" err="1" smtClean="0"/>
              <a:t>gdy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pytania</a:t>
            </a:r>
            <a:r>
              <a:rPr lang="en-US" dirty="0" smtClean="0"/>
              <a:t> </a:t>
            </a:r>
            <a:r>
              <a:rPr lang="en-US" dirty="0" err="1" smtClean="0"/>
              <a:t>były</a:t>
            </a:r>
            <a:r>
              <a:rPr lang="en-US" dirty="0" smtClean="0"/>
              <a:t> </a:t>
            </a:r>
            <a:r>
              <a:rPr lang="en-US" dirty="0" err="1" smtClean="0"/>
              <a:t>zadane</a:t>
            </a:r>
            <a:r>
              <a:rPr lang="en-US" dirty="0" smtClean="0"/>
              <a:t> </a:t>
            </a:r>
            <a:r>
              <a:rPr lang="en-US" dirty="0" err="1" smtClean="0"/>
              <a:t>potem</a:t>
            </a:r>
            <a:r>
              <a:rPr lang="en-US" dirty="0" smtClean="0"/>
              <a:t>.   </a:t>
            </a:r>
          </a:p>
          <a:p>
            <a:pPr marL="45720" indent="0">
              <a:buNone/>
            </a:pPr>
            <a:r>
              <a:rPr lang="en-US" dirty="0">
                <a:hlinkClick r:id="rId2"/>
              </a:rPr>
              <a:t>https://www.ma.utexas.edu/users/mks/statmistakes/</a:t>
            </a:r>
            <a:r>
              <a:rPr lang="en-US" dirty="0" smtClean="0">
                <a:hlinkClick r:id="rId2"/>
              </a:rPr>
              <a:t>Wordingsuggestions.html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7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Typy</a:t>
            </a:r>
            <a:r>
              <a:rPr lang="en-US" dirty="0" smtClean="0"/>
              <a:t> </a:t>
            </a:r>
            <a:r>
              <a:rPr lang="en-US" dirty="0" err="1" smtClean="0"/>
              <a:t>danych</a:t>
            </a:r>
            <a:r>
              <a:rPr lang="en-US" dirty="0" smtClean="0"/>
              <a:t>: </a:t>
            </a:r>
            <a:r>
              <a:rPr lang="en-US" dirty="0" err="1" smtClean="0"/>
              <a:t>klasyfikacja</a:t>
            </a:r>
            <a:r>
              <a:rPr lang="en-US" dirty="0" smtClean="0"/>
              <a:t> NOIR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79208238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943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Zmienne</a:t>
            </a:r>
            <a:r>
              <a:rPr lang="en-US" dirty="0" smtClean="0"/>
              <a:t> </a:t>
            </a:r>
            <a:r>
              <a:rPr lang="en-US" dirty="0" err="1" smtClean="0"/>
              <a:t>niemetryczne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Przyporządkowują</a:t>
            </a:r>
            <a:r>
              <a:rPr lang="en-US" sz="2000" dirty="0" smtClean="0"/>
              <a:t> </a:t>
            </a:r>
            <a:r>
              <a:rPr lang="en-US" sz="2000" dirty="0" err="1" smtClean="0"/>
              <a:t>dane</a:t>
            </a:r>
            <a:r>
              <a:rPr lang="en-US" sz="2000" dirty="0" smtClean="0"/>
              <a:t> do </a:t>
            </a:r>
            <a:r>
              <a:rPr lang="en-US" sz="2000" dirty="0" err="1" smtClean="0"/>
              <a:t>kategorii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podstawie</a:t>
            </a:r>
            <a:r>
              <a:rPr lang="en-US" sz="2000" dirty="0" smtClean="0"/>
              <a:t> </a:t>
            </a:r>
            <a:r>
              <a:rPr lang="en-US" sz="2000" dirty="0" err="1" smtClean="0"/>
              <a:t>tej</a:t>
            </a:r>
            <a:r>
              <a:rPr lang="en-US" sz="2000" dirty="0" smtClean="0"/>
              <a:t> </a:t>
            </a:r>
            <a:r>
              <a:rPr lang="en-US" sz="2000" dirty="0" err="1" smtClean="0"/>
              <a:t>samej</a:t>
            </a:r>
            <a:r>
              <a:rPr lang="en-US" sz="2000" dirty="0" smtClean="0"/>
              <a:t> </a:t>
            </a:r>
            <a:r>
              <a:rPr lang="en-US" sz="2000" dirty="0" err="1" smtClean="0"/>
              <a:t>charakterystyki</a:t>
            </a:r>
            <a:endParaRPr lang="en-US" sz="2000" dirty="0" smtClean="0"/>
          </a:p>
          <a:p>
            <a:r>
              <a:rPr lang="en-US" sz="2000" dirty="0" err="1" smtClean="0"/>
              <a:t>Nie</a:t>
            </a:r>
            <a:r>
              <a:rPr lang="en-US" sz="2000" dirty="0" smtClean="0"/>
              <a:t> </a:t>
            </a:r>
            <a:r>
              <a:rPr lang="en-US" sz="2000" dirty="0" err="1" smtClean="0"/>
              <a:t>można</a:t>
            </a:r>
            <a:r>
              <a:rPr lang="en-US" sz="2000" dirty="0" smtClean="0"/>
              <a:t> </a:t>
            </a:r>
            <a:r>
              <a:rPr lang="en-US" sz="2000" dirty="0" err="1" smtClean="0"/>
              <a:t>zdefiniować</a:t>
            </a:r>
            <a:r>
              <a:rPr lang="en-US" sz="2000" dirty="0" smtClean="0"/>
              <a:t> </a:t>
            </a:r>
            <a:r>
              <a:rPr lang="en-US" sz="2000" dirty="0" err="1" smtClean="0"/>
              <a:t>operacji</a:t>
            </a:r>
            <a:r>
              <a:rPr lang="en-US" sz="2000" dirty="0" smtClean="0"/>
              <a:t> </a:t>
            </a:r>
            <a:r>
              <a:rPr lang="en-US" sz="2000" dirty="0" err="1" smtClean="0"/>
              <a:t>matematycznych</a:t>
            </a:r>
            <a:endParaRPr lang="en-US" sz="2000" dirty="0" smtClean="0"/>
          </a:p>
          <a:p>
            <a:pPr lvl="1"/>
            <a:r>
              <a:rPr lang="en-US" sz="1700" dirty="0" err="1" smtClean="0"/>
              <a:t>Kategorie</a:t>
            </a:r>
            <a:r>
              <a:rPr lang="en-US" sz="1700" dirty="0" smtClean="0"/>
              <a:t> </a:t>
            </a:r>
            <a:r>
              <a:rPr lang="en-US" sz="1700" dirty="0" err="1" smtClean="0"/>
              <a:t>mogą</a:t>
            </a:r>
            <a:r>
              <a:rPr lang="en-US" sz="1700" dirty="0" smtClean="0"/>
              <a:t> </a:t>
            </a:r>
            <a:r>
              <a:rPr lang="en-US" sz="1700" dirty="0" err="1" smtClean="0"/>
              <a:t>być</a:t>
            </a:r>
            <a:r>
              <a:rPr lang="en-US" sz="1700" dirty="0" smtClean="0"/>
              <a:t> z </a:t>
            </a:r>
            <a:r>
              <a:rPr lang="en-US" sz="1700" dirty="0" err="1" smtClean="0"/>
              <a:t>wyglądu</a:t>
            </a:r>
            <a:r>
              <a:rPr lang="en-US" sz="1700" dirty="0" smtClean="0"/>
              <a:t> </a:t>
            </a:r>
            <a:r>
              <a:rPr lang="en-US" sz="1700" dirty="0" err="1" smtClean="0"/>
              <a:t>być</a:t>
            </a:r>
            <a:r>
              <a:rPr lang="en-US" sz="1700" dirty="0" smtClean="0"/>
              <a:t> </a:t>
            </a:r>
            <a:r>
              <a:rPr lang="en-US" sz="1700" dirty="0" err="1" smtClean="0"/>
              <a:t>numeryczne</a:t>
            </a:r>
            <a:r>
              <a:rPr lang="en-US" sz="1700" dirty="0" smtClean="0"/>
              <a:t>, ale </a:t>
            </a:r>
            <a:r>
              <a:rPr lang="en-US" sz="1700" dirty="0" err="1" smtClean="0"/>
              <a:t>nie</a:t>
            </a:r>
            <a:r>
              <a:rPr lang="en-US" sz="1700" dirty="0" smtClean="0"/>
              <a:t> </a:t>
            </a:r>
            <a:r>
              <a:rPr lang="en-US" sz="1700" dirty="0" err="1" smtClean="0"/>
              <a:t>mają</a:t>
            </a:r>
            <a:r>
              <a:rPr lang="en-US" sz="1700" dirty="0" smtClean="0"/>
              <a:t> </a:t>
            </a:r>
            <a:r>
              <a:rPr lang="en-US" sz="1700" dirty="0" err="1" smtClean="0"/>
              <a:t>matematycznego</a:t>
            </a:r>
            <a:r>
              <a:rPr lang="en-US" sz="1700" dirty="0" smtClean="0"/>
              <a:t> </a:t>
            </a:r>
            <a:r>
              <a:rPr lang="en-US" sz="1700" dirty="0" err="1" smtClean="0"/>
              <a:t>sensu</a:t>
            </a:r>
            <a:endParaRPr lang="en-US" sz="1700" dirty="0" smtClean="0"/>
          </a:p>
          <a:p>
            <a:pPr marL="0" indent="0">
              <a:buNone/>
            </a:pPr>
            <a:r>
              <a:rPr lang="en-US" sz="2000" dirty="0" err="1" smtClean="0"/>
              <a:t>Przykłady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Nazwy</a:t>
            </a:r>
            <a:r>
              <a:rPr lang="en-US" sz="2000" dirty="0" smtClean="0"/>
              <a:t> </a:t>
            </a:r>
            <a:r>
              <a:rPr lang="en-US" sz="2000" dirty="0" err="1" smtClean="0"/>
              <a:t>miast</a:t>
            </a:r>
            <a:r>
              <a:rPr lang="en-US" sz="2000" dirty="0" smtClean="0"/>
              <a:t>: Warszawa, </a:t>
            </a:r>
            <a:r>
              <a:rPr lang="en-US" sz="2000" dirty="0" err="1" smtClean="0"/>
              <a:t>Toruń</a:t>
            </a:r>
            <a:r>
              <a:rPr lang="en-US" sz="2000" dirty="0" smtClean="0"/>
              <a:t>, </a:t>
            </a:r>
            <a:r>
              <a:rPr lang="en-US" sz="2000" dirty="0" err="1" smtClean="0"/>
              <a:t>Gdańsk</a:t>
            </a:r>
            <a:endParaRPr lang="en-US" sz="2000" dirty="0" smtClean="0"/>
          </a:p>
          <a:p>
            <a:r>
              <a:rPr lang="en-US" sz="2000" dirty="0" err="1" smtClean="0"/>
              <a:t>Rankingi</a:t>
            </a:r>
            <a:r>
              <a:rPr lang="en-US" sz="2000" dirty="0" smtClean="0"/>
              <a:t> </a:t>
            </a:r>
            <a:r>
              <a:rPr lang="en-US" sz="2000" dirty="0" err="1" smtClean="0"/>
              <a:t>hoteli</a:t>
            </a:r>
            <a:r>
              <a:rPr lang="en-US" sz="2000" dirty="0" smtClean="0"/>
              <a:t>: 1,2,3,4 </a:t>
            </a:r>
            <a:r>
              <a:rPr lang="en-US" sz="2000" dirty="0" err="1" smtClean="0"/>
              <a:t>gwiazdki</a:t>
            </a:r>
            <a:endParaRPr lang="en-US" sz="2000" dirty="0" smtClean="0"/>
          </a:p>
          <a:p>
            <a:r>
              <a:rPr lang="en-US" sz="2000" dirty="0" err="1" smtClean="0"/>
              <a:t>Kody</a:t>
            </a:r>
            <a:r>
              <a:rPr lang="en-US" sz="2000" dirty="0" smtClean="0"/>
              <a:t> </a:t>
            </a:r>
            <a:r>
              <a:rPr lang="en-US" sz="2000" dirty="0" err="1" smtClean="0"/>
              <a:t>pocztowe</a:t>
            </a:r>
            <a:r>
              <a:rPr lang="en-US" sz="2000" dirty="0" smtClean="0"/>
              <a:t>: 85659, 02495, 01200</a:t>
            </a:r>
          </a:p>
          <a:p>
            <a:r>
              <a:rPr lang="en-US" sz="2000" dirty="0" err="1" smtClean="0"/>
              <a:t>Kolory</a:t>
            </a:r>
            <a:r>
              <a:rPr lang="en-US" sz="2000" dirty="0" smtClean="0"/>
              <a:t>: </a:t>
            </a:r>
            <a:r>
              <a:rPr lang="en-US" sz="2000" dirty="0" err="1" smtClean="0"/>
              <a:t>czerwony</a:t>
            </a:r>
            <a:r>
              <a:rPr lang="en-US" sz="2000" dirty="0" smtClean="0"/>
              <a:t>, </a:t>
            </a:r>
            <a:r>
              <a:rPr lang="en-US" sz="2000" dirty="0" err="1" smtClean="0"/>
              <a:t>niebieski</a:t>
            </a:r>
            <a:r>
              <a:rPr lang="en-US" sz="2000" dirty="0" smtClean="0"/>
              <a:t>, </a:t>
            </a:r>
            <a:r>
              <a:rPr lang="en-US" sz="2000" dirty="0" err="1" smtClean="0"/>
              <a:t>zielony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2352" y="3893957"/>
            <a:ext cx="3984104" cy="241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5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Zmienne</a:t>
            </a:r>
            <a:r>
              <a:rPr lang="en-US" dirty="0" smtClean="0"/>
              <a:t> </a:t>
            </a:r>
            <a:r>
              <a:rPr lang="en-US" dirty="0" err="1" smtClean="0"/>
              <a:t>metryczne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Numeryczne</a:t>
            </a:r>
            <a:r>
              <a:rPr lang="en-US" sz="2000" dirty="0" smtClean="0"/>
              <a:t> z </a:t>
            </a:r>
            <a:r>
              <a:rPr lang="en-US" sz="2000" dirty="0" err="1" smtClean="0"/>
              <a:t>natury</a:t>
            </a:r>
            <a:r>
              <a:rPr lang="en-US" sz="2000" dirty="0" smtClean="0"/>
              <a:t>, </a:t>
            </a:r>
            <a:r>
              <a:rPr lang="en-US" sz="2000" dirty="0" err="1" smtClean="0"/>
              <a:t>są</a:t>
            </a:r>
            <a:r>
              <a:rPr lang="en-US" sz="2000" dirty="0" smtClean="0"/>
              <a:t> </a:t>
            </a:r>
            <a:r>
              <a:rPr lang="en-US" sz="2000" dirty="0" err="1" smtClean="0"/>
              <a:t>rezultatem</a:t>
            </a:r>
            <a:r>
              <a:rPr lang="en-US" sz="2000" dirty="0" smtClean="0"/>
              <a:t> </a:t>
            </a:r>
            <a:r>
              <a:rPr lang="en-US" sz="2000" dirty="0" err="1" smtClean="0"/>
              <a:t>procesu</a:t>
            </a:r>
            <a:r>
              <a:rPr lang="en-US" sz="2000" dirty="0" smtClean="0"/>
              <a:t> </a:t>
            </a:r>
            <a:r>
              <a:rPr lang="en-US" sz="2000" dirty="0" err="1" smtClean="0"/>
              <a:t>liczenia</a:t>
            </a:r>
            <a:r>
              <a:rPr lang="en-US" sz="2000" dirty="0" smtClean="0"/>
              <a:t> </a:t>
            </a:r>
            <a:r>
              <a:rPr lang="en-US" sz="2000" dirty="0" err="1" smtClean="0"/>
              <a:t>lub</a:t>
            </a:r>
            <a:r>
              <a:rPr lang="en-US" sz="2000" dirty="0" smtClean="0"/>
              <a:t> </a:t>
            </a:r>
            <a:r>
              <a:rPr lang="en-US" sz="2000" dirty="0" err="1" smtClean="0"/>
              <a:t>mierzenia</a:t>
            </a:r>
            <a:endParaRPr lang="en-US" sz="2000" dirty="0" smtClean="0"/>
          </a:p>
          <a:p>
            <a:r>
              <a:rPr lang="en-US" sz="2000" dirty="0" err="1" smtClean="0"/>
              <a:t>Niektóre</a:t>
            </a:r>
            <a:r>
              <a:rPr lang="en-US" sz="2000" dirty="0" smtClean="0"/>
              <a:t> </a:t>
            </a:r>
            <a:r>
              <a:rPr lang="en-US" sz="2000" dirty="0" err="1" smtClean="0"/>
              <a:t>operacje</a:t>
            </a:r>
            <a:r>
              <a:rPr lang="en-US" sz="2000" dirty="0" smtClean="0"/>
              <a:t> </a:t>
            </a:r>
            <a:r>
              <a:rPr lang="en-US" sz="2000" dirty="0" err="1" smtClean="0"/>
              <a:t>matematyczne</a:t>
            </a:r>
            <a:r>
              <a:rPr lang="en-US" sz="2000" dirty="0" smtClean="0"/>
              <a:t> </a:t>
            </a:r>
            <a:r>
              <a:rPr lang="en-US" sz="2000" dirty="0" err="1" smtClean="0"/>
              <a:t>mogą</a:t>
            </a:r>
            <a:r>
              <a:rPr lang="en-US" sz="2000" dirty="0" smtClean="0"/>
              <a:t> </a:t>
            </a:r>
            <a:r>
              <a:rPr lang="en-US" sz="2000" dirty="0" err="1" smtClean="0"/>
              <a:t>być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nich</a:t>
            </a:r>
            <a:r>
              <a:rPr lang="en-US" sz="2000" dirty="0" smtClean="0"/>
              <a:t> </a:t>
            </a:r>
            <a:r>
              <a:rPr lang="en-US" sz="2000" dirty="0" err="1" smtClean="0"/>
              <a:t>zdefiniowane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Przykłady</a:t>
            </a:r>
            <a:endParaRPr lang="en-US" sz="2000" dirty="0" smtClean="0"/>
          </a:p>
          <a:p>
            <a:r>
              <a:rPr lang="en-US" sz="2000" dirty="0" err="1" smtClean="0"/>
              <a:t>Rok</a:t>
            </a:r>
            <a:r>
              <a:rPr lang="en-US" sz="2000" dirty="0" smtClean="0"/>
              <a:t> </a:t>
            </a:r>
            <a:r>
              <a:rPr lang="en-US" sz="2000" dirty="0" err="1" smtClean="0"/>
              <a:t>urodzin</a:t>
            </a:r>
            <a:r>
              <a:rPr lang="en-US" sz="2000" dirty="0" smtClean="0"/>
              <a:t>: 1879, 1810, 1892</a:t>
            </a:r>
          </a:p>
          <a:p>
            <a:r>
              <a:rPr lang="en-US" sz="2000" dirty="0" err="1" smtClean="0"/>
              <a:t>Pensja</a:t>
            </a:r>
            <a:r>
              <a:rPr lang="en-US" sz="2000" dirty="0" smtClean="0"/>
              <a:t> </a:t>
            </a:r>
            <a:r>
              <a:rPr lang="en-US" sz="2000" dirty="0" err="1" smtClean="0"/>
              <a:t>miesięczna</a:t>
            </a:r>
            <a:r>
              <a:rPr lang="en-US" sz="2000" dirty="0" smtClean="0"/>
              <a:t>: 10000 PLN, 2000 $, 1000 </a:t>
            </a:r>
            <a:r>
              <a:rPr lang="en-US" sz="2000" dirty="0" err="1" smtClean="0"/>
              <a:t>Rs</a:t>
            </a:r>
            <a:endParaRPr lang="en-US" sz="2000" dirty="0" smtClean="0"/>
          </a:p>
          <a:p>
            <a:r>
              <a:rPr lang="en-US" sz="2000" dirty="0" err="1" smtClean="0"/>
              <a:t>Temperatura</a:t>
            </a:r>
            <a:r>
              <a:rPr lang="en-US" sz="2000" dirty="0" smtClean="0"/>
              <a:t>: -30 C, 10 C, 25 C</a:t>
            </a:r>
          </a:p>
          <a:p>
            <a:r>
              <a:rPr lang="en-US" sz="2000" dirty="0" err="1" smtClean="0"/>
              <a:t>Powierzchnia</a:t>
            </a:r>
            <a:r>
              <a:rPr lang="en-US" sz="2000" dirty="0" smtClean="0"/>
              <a:t> </a:t>
            </a:r>
            <a:r>
              <a:rPr lang="en-US" sz="2000" dirty="0" err="1" smtClean="0"/>
              <a:t>placu</a:t>
            </a:r>
            <a:r>
              <a:rPr lang="en-US" sz="2000" dirty="0" smtClean="0"/>
              <a:t> </a:t>
            </a:r>
            <a:r>
              <a:rPr lang="en-US" sz="2000" dirty="0" err="1" smtClean="0"/>
              <a:t>zabaw</a:t>
            </a:r>
            <a:r>
              <a:rPr lang="en-US" sz="2000" dirty="0" smtClean="0"/>
              <a:t>: 736,2 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9 </a:t>
            </a:r>
            <a:r>
              <a:rPr lang="en-US" sz="2000" dirty="0" err="1" smtClean="0"/>
              <a:t>Π</a:t>
            </a:r>
            <a:r>
              <a:rPr lang="en-US" sz="2000" dirty="0" smtClean="0"/>
              <a:t> m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564347"/>
            <a:ext cx="2808312" cy="272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Zmienne</a:t>
            </a:r>
            <a:r>
              <a:rPr lang="en-US" dirty="0" smtClean="0"/>
              <a:t> </a:t>
            </a:r>
            <a:r>
              <a:rPr lang="en-US" dirty="0" err="1" smtClean="0"/>
              <a:t>nominalne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Dane </a:t>
            </a:r>
            <a:r>
              <a:rPr lang="en-US" sz="2000" dirty="0" err="1" smtClean="0"/>
              <a:t>przyporządkowane</a:t>
            </a:r>
            <a:r>
              <a:rPr lang="en-US" sz="2000" dirty="0" smtClean="0"/>
              <a:t> </a:t>
            </a:r>
            <a:r>
              <a:rPr lang="en-US" sz="2000" dirty="0" err="1" smtClean="0"/>
              <a:t>poszczególnym</a:t>
            </a:r>
            <a:r>
              <a:rPr lang="en-US" sz="2000" dirty="0" smtClean="0"/>
              <a:t> </a:t>
            </a:r>
            <a:r>
              <a:rPr lang="en-US" sz="2000" dirty="0" err="1" smtClean="0"/>
              <a:t>wzajemnie</a:t>
            </a:r>
            <a:r>
              <a:rPr lang="en-US" sz="2000" dirty="0" smtClean="0"/>
              <a:t> </a:t>
            </a:r>
            <a:r>
              <a:rPr lang="en-US" sz="2000" dirty="0" err="1" smtClean="0"/>
              <a:t>wykluczającym</a:t>
            </a:r>
            <a:r>
              <a:rPr lang="en-US" sz="2000" dirty="0" smtClean="0"/>
              <a:t> </a:t>
            </a:r>
            <a:r>
              <a:rPr lang="en-US" sz="2000" dirty="0" err="1" smtClean="0"/>
              <a:t>się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wyczerpującym</a:t>
            </a:r>
            <a:r>
              <a:rPr lang="en-US" sz="2000" dirty="0" smtClean="0"/>
              <a:t> </a:t>
            </a:r>
            <a:r>
              <a:rPr lang="en-US" sz="2000" dirty="0" err="1" smtClean="0"/>
              <a:t>kategoriom</a:t>
            </a:r>
            <a:r>
              <a:rPr lang="en-US" sz="2000" dirty="0" smtClean="0"/>
              <a:t>, w </a:t>
            </a:r>
            <a:r>
              <a:rPr lang="en-US" sz="2000" dirty="0" err="1" smtClean="0"/>
              <a:t>których</a:t>
            </a:r>
            <a:r>
              <a:rPr lang="en-US" sz="2000" dirty="0" smtClean="0"/>
              <a:t> </a:t>
            </a:r>
            <a:r>
              <a:rPr lang="en-US" sz="2000" dirty="0" err="1" smtClean="0"/>
              <a:t>nie</a:t>
            </a:r>
            <a:r>
              <a:rPr lang="en-US" sz="2000" dirty="0" smtClean="0"/>
              <a:t> </a:t>
            </a:r>
            <a:r>
              <a:rPr lang="en-US" sz="2000" dirty="0" err="1" smtClean="0"/>
              <a:t>można</a:t>
            </a:r>
            <a:r>
              <a:rPr lang="en-US" sz="2000" dirty="0" smtClean="0"/>
              <a:t> </a:t>
            </a:r>
            <a:r>
              <a:rPr lang="en-US" sz="2000" dirty="0" err="1" smtClean="0"/>
              <a:t>zdefiniować</a:t>
            </a:r>
            <a:r>
              <a:rPr lang="en-US" sz="2000" dirty="0" smtClean="0"/>
              <a:t> </a:t>
            </a:r>
            <a:r>
              <a:rPr lang="en-US" sz="2000" dirty="0" err="1" smtClean="0"/>
              <a:t>porządku</a:t>
            </a:r>
            <a:endParaRPr lang="en-US" sz="2000" dirty="0" smtClean="0"/>
          </a:p>
          <a:p>
            <a:pPr lvl="1"/>
            <a:r>
              <a:rPr lang="en-US" sz="1800" dirty="0" err="1" smtClean="0"/>
              <a:t>Np</a:t>
            </a:r>
            <a:r>
              <a:rPr lang="en-US" sz="1800" dirty="0" smtClean="0"/>
              <a:t>. </a:t>
            </a:r>
            <a:r>
              <a:rPr lang="en-US" sz="1800" dirty="0" err="1" smtClean="0"/>
              <a:t>Kolor</a:t>
            </a:r>
            <a:r>
              <a:rPr lang="en-US" sz="1800" dirty="0" smtClean="0"/>
              <a:t> </a:t>
            </a:r>
            <a:r>
              <a:rPr lang="en-US" sz="1800" dirty="0" err="1" smtClean="0"/>
              <a:t>sukienki</a:t>
            </a:r>
            <a:r>
              <a:rPr lang="en-US" sz="1800" dirty="0" smtClean="0"/>
              <a:t> </a:t>
            </a:r>
            <a:r>
              <a:rPr lang="en-US" sz="1800" dirty="0" err="1" smtClean="0"/>
              <a:t>może</a:t>
            </a:r>
            <a:r>
              <a:rPr lang="en-US" sz="1800" dirty="0" smtClean="0"/>
              <a:t> </a:t>
            </a:r>
            <a:r>
              <a:rPr lang="en-US" sz="1800" dirty="0" err="1" smtClean="0"/>
              <a:t>być</a:t>
            </a:r>
            <a:r>
              <a:rPr lang="en-US" sz="1800" dirty="0" smtClean="0"/>
              <a:t> </a:t>
            </a:r>
            <a:r>
              <a:rPr lang="en-US" sz="1800" dirty="0" err="1" smtClean="0"/>
              <a:t>przyporządkowany</a:t>
            </a:r>
            <a:r>
              <a:rPr lang="en-US" sz="1800" dirty="0" smtClean="0"/>
              <a:t> do </a:t>
            </a:r>
            <a:r>
              <a:rPr lang="en-US" sz="1800" dirty="0" err="1" smtClean="0"/>
              <a:t>różnych</a:t>
            </a:r>
            <a:r>
              <a:rPr lang="en-US" sz="1800" dirty="0" smtClean="0"/>
              <a:t> </a:t>
            </a:r>
            <a:r>
              <a:rPr lang="en-US" sz="1800" dirty="0" err="1" smtClean="0"/>
              <a:t>grup</a:t>
            </a:r>
            <a:r>
              <a:rPr lang="en-US" sz="1800" dirty="0" smtClean="0"/>
              <a:t>, </a:t>
            </a:r>
            <a:r>
              <a:rPr lang="en-US" sz="1800" dirty="0" err="1" smtClean="0"/>
              <a:t>jednak</a:t>
            </a:r>
            <a:r>
              <a:rPr lang="en-US" sz="1800" dirty="0" smtClean="0"/>
              <a:t> </a:t>
            </a:r>
            <a:r>
              <a:rPr lang="en-US" sz="1800" dirty="0" err="1" smtClean="0"/>
              <a:t>nie</a:t>
            </a:r>
            <a:r>
              <a:rPr lang="en-US" sz="1800" dirty="0" smtClean="0"/>
              <a:t> </a:t>
            </a:r>
            <a:r>
              <a:rPr lang="en-US" sz="1800" dirty="0" err="1" smtClean="0"/>
              <a:t>można</a:t>
            </a:r>
            <a:r>
              <a:rPr lang="en-US" sz="1800" dirty="0" smtClean="0"/>
              <a:t> </a:t>
            </a:r>
            <a:r>
              <a:rPr lang="en-US" sz="1800" dirty="0" err="1" smtClean="0"/>
              <a:t>powiedzieć</a:t>
            </a:r>
            <a:r>
              <a:rPr lang="en-US" sz="1800" dirty="0" smtClean="0"/>
              <a:t>, </a:t>
            </a:r>
            <a:r>
              <a:rPr lang="en-US" sz="1800" dirty="0" err="1" smtClean="0"/>
              <a:t>że</a:t>
            </a:r>
            <a:r>
              <a:rPr lang="en-US" sz="1800" dirty="0" smtClean="0"/>
              <a:t> “</a:t>
            </a:r>
            <a:r>
              <a:rPr lang="en-US" sz="1800" dirty="0" err="1" smtClean="0"/>
              <a:t>czerwony</a:t>
            </a:r>
            <a:r>
              <a:rPr lang="en-US" sz="1800" dirty="0" smtClean="0"/>
              <a:t>” jest </a:t>
            </a:r>
            <a:r>
              <a:rPr lang="en-US" sz="1800" dirty="0" err="1" smtClean="0"/>
              <a:t>większy</a:t>
            </a:r>
            <a:r>
              <a:rPr lang="en-US" sz="1800" dirty="0" smtClean="0"/>
              <a:t>/</a:t>
            </a:r>
            <a:r>
              <a:rPr lang="en-US" sz="1800" dirty="0" err="1" smtClean="0"/>
              <a:t>miejszy</a:t>
            </a:r>
            <a:r>
              <a:rPr lang="en-US" sz="1800" dirty="0" smtClean="0"/>
              <a:t> </a:t>
            </a:r>
            <a:r>
              <a:rPr lang="en-US" sz="1800" dirty="0" err="1" smtClean="0"/>
              <a:t>niż</a:t>
            </a:r>
            <a:r>
              <a:rPr lang="en-US" sz="1800" dirty="0" smtClean="0"/>
              <a:t> “</a:t>
            </a:r>
            <a:r>
              <a:rPr lang="en-US" sz="1800" dirty="0" err="1" smtClean="0"/>
              <a:t>niebieski</a:t>
            </a:r>
            <a:r>
              <a:rPr lang="en-US" sz="1800" dirty="0" smtClean="0"/>
              <a:t>”</a:t>
            </a:r>
          </a:p>
          <a:p>
            <a:pPr marL="0" indent="0">
              <a:buNone/>
            </a:pPr>
            <a:r>
              <a:rPr lang="en-US" sz="2000" dirty="0" err="1" smtClean="0"/>
              <a:t>Przykłady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Kolory</a:t>
            </a:r>
            <a:r>
              <a:rPr lang="en-US" sz="2000" dirty="0" smtClean="0"/>
              <a:t>: </a:t>
            </a:r>
            <a:r>
              <a:rPr lang="en-US" sz="2000" dirty="0" err="1" smtClean="0"/>
              <a:t>czerwony</a:t>
            </a:r>
            <a:r>
              <a:rPr lang="en-US" sz="2000" dirty="0" smtClean="0"/>
              <a:t>, </a:t>
            </a:r>
            <a:r>
              <a:rPr lang="en-US" sz="2000" dirty="0" err="1" smtClean="0"/>
              <a:t>niebieski</a:t>
            </a:r>
            <a:r>
              <a:rPr lang="en-US" sz="2000" dirty="0" smtClean="0"/>
              <a:t>, </a:t>
            </a:r>
            <a:r>
              <a:rPr lang="en-US" sz="2000" dirty="0" err="1" smtClean="0"/>
              <a:t>zielony</a:t>
            </a:r>
            <a:endParaRPr lang="en-US" sz="2000" dirty="0" smtClean="0"/>
          </a:p>
          <a:p>
            <a:r>
              <a:rPr lang="en-US" sz="2000" dirty="0" err="1" smtClean="0"/>
              <a:t>Nazwy</a:t>
            </a:r>
            <a:r>
              <a:rPr lang="en-US" sz="2000" dirty="0" smtClean="0"/>
              <a:t> </a:t>
            </a:r>
            <a:r>
              <a:rPr lang="en-US" sz="2000" dirty="0" err="1" smtClean="0"/>
              <a:t>miast</a:t>
            </a:r>
            <a:r>
              <a:rPr lang="en-US" sz="2000" dirty="0" smtClean="0"/>
              <a:t>: Bydgoszcz, </a:t>
            </a:r>
            <a:r>
              <a:rPr lang="en-US" sz="2000" dirty="0" err="1" smtClean="0"/>
              <a:t>Toruń</a:t>
            </a:r>
            <a:r>
              <a:rPr lang="en-US" sz="2000" dirty="0" smtClean="0"/>
              <a:t>, Warszawa</a:t>
            </a:r>
          </a:p>
          <a:p>
            <a:r>
              <a:rPr lang="en-US" sz="2000" dirty="0" err="1" smtClean="0"/>
              <a:t>Gatunki</a:t>
            </a:r>
            <a:r>
              <a:rPr lang="en-US" sz="2000" dirty="0" smtClean="0"/>
              <a:t> </a:t>
            </a:r>
            <a:r>
              <a:rPr lang="en-US" sz="2000" dirty="0" err="1" smtClean="0"/>
              <a:t>filmowe</a:t>
            </a:r>
            <a:r>
              <a:rPr lang="en-US" sz="2000" dirty="0" smtClean="0"/>
              <a:t>: </a:t>
            </a:r>
            <a:r>
              <a:rPr lang="en-US" sz="2000" dirty="0" err="1" smtClean="0"/>
              <a:t>komedia</a:t>
            </a:r>
            <a:r>
              <a:rPr lang="en-US" sz="2000" dirty="0" smtClean="0"/>
              <a:t>, </a:t>
            </a:r>
            <a:r>
              <a:rPr lang="en-US" sz="2000" dirty="0" err="1" smtClean="0"/>
              <a:t>melodramat</a:t>
            </a:r>
            <a:r>
              <a:rPr lang="en-US" sz="2000" dirty="0" smtClean="0"/>
              <a:t>, </a:t>
            </a:r>
            <a:r>
              <a:rPr lang="en-US" sz="2000" dirty="0" err="1" smtClean="0"/>
              <a:t>sensacyjny</a:t>
            </a:r>
            <a:endParaRPr lang="en-US" sz="2000" dirty="0" smtClean="0"/>
          </a:p>
          <a:p>
            <a:r>
              <a:rPr lang="en-US" sz="2000" dirty="0" err="1" smtClean="0"/>
              <a:t>Kody</a:t>
            </a:r>
            <a:r>
              <a:rPr lang="en-US" sz="2000" dirty="0" smtClean="0"/>
              <a:t> PIN: 110003, 226016, 122002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149080"/>
            <a:ext cx="3462288" cy="21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Zmienne</a:t>
            </a:r>
            <a:r>
              <a:rPr lang="en-US" dirty="0" smtClean="0"/>
              <a:t> </a:t>
            </a:r>
            <a:r>
              <a:rPr lang="en-US" dirty="0" err="1" smtClean="0"/>
              <a:t>porządkowe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Dane </a:t>
            </a:r>
            <a:r>
              <a:rPr lang="en-US" sz="1800" dirty="0" err="1" smtClean="0"/>
              <a:t>przyporządkowane</a:t>
            </a:r>
            <a:r>
              <a:rPr lang="en-US" sz="1800" dirty="0" smtClean="0"/>
              <a:t> </a:t>
            </a:r>
            <a:r>
              <a:rPr lang="en-US" sz="1800" dirty="0" err="1" smtClean="0"/>
              <a:t>kategoriom</a:t>
            </a:r>
            <a:r>
              <a:rPr lang="en-US" sz="1800" dirty="0" smtClean="0"/>
              <a:t>, </a:t>
            </a:r>
            <a:r>
              <a:rPr lang="en-US" sz="1800" dirty="0" err="1" smtClean="0"/>
              <a:t>które</a:t>
            </a:r>
            <a:r>
              <a:rPr lang="en-US" sz="1800" dirty="0" smtClean="0"/>
              <a:t> </a:t>
            </a:r>
            <a:r>
              <a:rPr lang="en-US" sz="1800" dirty="0" err="1" smtClean="0"/>
              <a:t>można</a:t>
            </a:r>
            <a:r>
              <a:rPr lang="en-US" sz="1800" dirty="0" smtClean="0"/>
              <a:t> </a:t>
            </a:r>
            <a:r>
              <a:rPr lang="en-US" sz="1800" dirty="0" err="1" smtClean="0"/>
              <a:t>uszeregować</a:t>
            </a:r>
            <a:r>
              <a:rPr lang="en-US" sz="1800" dirty="0" smtClean="0"/>
              <a:t> w </a:t>
            </a:r>
            <a:r>
              <a:rPr lang="en-US" sz="1800" dirty="0" err="1" smtClean="0"/>
              <a:t>kolejności</a:t>
            </a:r>
            <a:r>
              <a:rPr lang="en-US" sz="1800" dirty="0" smtClean="0"/>
              <a:t> (</a:t>
            </a:r>
            <a:r>
              <a:rPr lang="en-US" sz="1800" dirty="0" err="1" smtClean="0"/>
              <a:t>np</a:t>
            </a:r>
            <a:r>
              <a:rPr lang="en-US" sz="1800" dirty="0" smtClean="0"/>
              <a:t>. od </a:t>
            </a:r>
            <a:r>
              <a:rPr lang="en-US" sz="1800" dirty="0" err="1" smtClean="0"/>
              <a:t>najmniejszej</a:t>
            </a:r>
            <a:r>
              <a:rPr lang="en-US" sz="1800" dirty="0" smtClean="0"/>
              <a:t> do </a:t>
            </a:r>
            <a:r>
              <a:rPr lang="en-US" sz="1800" dirty="0" err="1" smtClean="0"/>
              <a:t>najwiekszej</a:t>
            </a:r>
            <a:r>
              <a:rPr lang="en-US" sz="1800" dirty="0" smtClean="0"/>
              <a:t>)</a:t>
            </a:r>
          </a:p>
          <a:p>
            <a:r>
              <a:rPr lang="en-US" sz="1800" dirty="0" err="1" smtClean="0"/>
              <a:t>Różnica</a:t>
            </a:r>
            <a:r>
              <a:rPr lang="en-US" sz="1800" dirty="0" smtClean="0"/>
              <a:t> </a:t>
            </a:r>
            <a:r>
              <a:rPr lang="en-US" sz="1800" dirty="0" err="1" smtClean="0"/>
              <a:t>wartości</a:t>
            </a:r>
            <a:r>
              <a:rPr lang="en-US" sz="1800" dirty="0" smtClean="0"/>
              <a:t> </a:t>
            </a:r>
            <a:r>
              <a:rPr lang="en-US" sz="1800" dirty="0" err="1" smtClean="0"/>
              <a:t>dwóch</a:t>
            </a:r>
            <a:r>
              <a:rPr lang="en-US" sz="1800" dirty="0" smtClean="0"/>
              <a:t> </a:t>
            </a:r>
            <a:r>
              <a:rPr lang="en-US" sz="1800" dirty="0" err="1" smtClean="0"/>
              <a:t>kategorii</a:t>
            </a:r>
            <a:r>
              <a:rPr lang="en-US" sz="1800" dirty="0" smtClean="0"/>
              <a:t> </a:t>
            </a:r>
            <a:r>
              <a:rPr lang="en-US" sz="1800" dirty="0" err="1" smtClean="0"/>
              <a:t>nie</a:t>
            </a:r>
            <a:r>
              <a:rPr lang="en-US" sz="1800" dirty="0" smtClean="0"/>
              <a:t> ma </a:t>
            </a:r>
            <a:r>
              <a:rPr lang="en-US" sz="1800" dirty="0" err="1" smtClean="0"/>
              <a:t>żadnego</a:t>
            </a:r>
            <a:r>
              <a:rPr lang="en-US" sz="1800" dirty="0" smtClean="0"/>
              <a:t> </a:t>
            </a:r>
            <a:r>
              <a:rPr lang="en-US" sz="1800" dirty="0" err="1" smtClean="0"/>
              <a:t>znaczenia</a:t>
            </a:r>
            <a:r>
              <a:rPr lang="en-US" sz="1800" dirty="0" smtClean="0"/>
              <a:t> (</a:t>
            </a:r>
            <a:r>
              <a:rPr lang="en-US" sz="1800" dirty="0" err="1" smtClean="0"/>
              <a:t>oprócz</a:t>
            </a:r>
            <a:r>
              <a:rPr lang="en-US" sz="1800" dirty="0" smtClean="0"/>
              <a:t> </a:t>
            </a:r>
            <a:r>
              <a:rPr lang="en-US" sz="1800" dirty="0" err="1" smtClean="0"/>
              <a:t>znaku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W </a:t>
            </a:r>
            <a:r>
              <a:rPr lang="en-US" sz="1600" dirty="0" err="1" smtClean="0"/>
              <a:t>tenisie</a:t>
            </a:r>
            <a:r>
              <a:rPr lang="en-US" sz="1600" dirty="0" smtClean="0"/>
              <a:t>, </a:t>
            </a:r>
            <a:r>
              <a:rPr lang="en-US" sz="1600" dirty="0" err="1" smtClean="0"/>
              <a:t>różnica</a:t>
            </a:r>
            <a:r>
              <a:rPr lang="en-US" sz="1600" dirty="0" smtClean="0"/>
              <a:t> </a:t>
            </a:r>
            <a:r>
              <a:rPr lang="en-US" sz="1600" dirty="0" err="1" smtClean="0"/>
              <a:t>pomiędzy</a:t>
            </a:r>
            <a:r>
              <a:rPr lang="en-US" sz="1600" dirty="0" smtClean="0"/>
              <a:t> 40 a 30 </a:t>
            </a:r>
            <a:r>
              <a:rPr lang="en-US" sz="1600" dirty="0" err="1" smtClean="0"/>
              <a:t>oraz</a:t>
            </a:r>
            <a:r>
              <a:rPr lang="en-US" sz="1600" dirty="0" smtClean="0"/>
              <a:t> </a:t>
            </a:r>
            <a:r>
              <a:rPr lang="en-US" sz="1600" dirty="0" err="1" smtClean="0"/>
              <a:t>pomiędzy</a:t>
            </a:r>
            <a:r>
              <a:rPr lang="en-US" sz="1600" dirty="0" smtClean="0"/>
              <a:t> 30 a 15 to w </a:t>
            </a:r>
            <a:r>
              <a:rPr lang="en-US" sz="1600" dirty="0" err="1" smtClean="0"/>
              <a:t>obu</a:t>
            </a:r>
            <a:r>
              <a:rPr lang="en-US" sz="1600" dirty="0" smtClean="0"/>
              <a:t> </a:t>
            </a:r>
            <a:r>
              <a:rPr lang="en-US" sz="1600" dirty="0" err="1" smtClean="0"/>
              <a:t>przypadkach</a:t>
            </a:r>
            <a:r>
              <a:rPr lang="en-US" sz="1600" dirty="0" smtClean="0"/>
              <a:t> </a:t>
            </a:r>
            <a:r>
              <a:rPr lang="en-US" sz="1600" dirty="0" err="1" smtClean="0"/>
              <a:t>różnica</a:t>
            </a:r>
            <a:r>
              <a:rPr lang="en-US" sz="1600" dirty="0" smtClean="0"/>
              <a:t> </a:t>
            </a:r>
            <a:r>
              <a:rPr lang="en-US" sz="1600" dirty="0" err="1" smtClean="0"/>
              <a:t>punktu</a:t>
            </a:r>
            <a:endParaRPr lang="en-US" sz="1600" dirty="0" smtClean="0"/>
          </a:p>
          <a:p>
            <a:pPr marL="0" indent="0">
              <a:buNone/>
            </a:pPr>
            <a:r>
              <a:rPr lang="en-US" sz="1800" dirty="0" err="1" smtClean="0"/>
              <a:t>Przykłady</a:t>
            </a:r>
            <a:r>
              <a:rPr lang="en-US" sz="1800" dirty="0" smtClean="0"/>
              <a:t>:</a:t>
            </a:r>
          </a:p>
          <a:p>
            <a:r>
              <a:rPr lang="en-US" sz="1800" dirty="0" err="1" smtClean="0"/>
              <a:t>Wynik</a:t>
            </a:r>
            <a:r>
              <a:rPr lang="en-US" sz="1800" dirty="0" smtClean="0"/>
              <a:t> </a:t>
            </a:r>
            <a:r>
              <a:rPr lang="en-US" sz="1800" dirty="0" err="1" smtClean="0"/>
              <a:t>tenisowego</a:t>
            </a:r>
            <a:r>
              <a:rPr lang="en-US" sz="1800" dirty="0" smtClean="0"/>
              <a:t> </a:t>
            </a:r>
            <a:r>
              <a:rPr lang="en-US" sz="1800" dirty="0" err="1" smtClean="0"/>
              <a:t>gema</a:t>
            </a:r>
            <a:r>
              <a:rPr lang="en-US" sz="1800" dirty="0" smtClean="0"/>
              <a:t>: 0,15,30,40</a:t>
            </a:r>
          </a:p>
          <a:p>
            <a:r>
              <a:rPr lang="en-US" sz="1800" dirty="0" smtClean="0"/>
              <a:t>Ranking </a:t>
            </a:r>
            <a:r>
              <a:rPr lang="en-US" sz="1800" dirty="0" err="1" smtClean="0"/>
              <a:t>filmów</a:t>
            </a:r>
            <a:r>
              <a:rPr lang="en-US" sz="1800" dirty="0" smtClean="0"/>
              <a:t>: 2 </a:t>
            </a:r>
            <a:r>
              <a:rPr lang="en-US" sz="1800" dirty="0" err="1" smtClean="0"/>
              <a:t>gwiazdki</a:t>
            </a:r>
            <a:r>
              <a:rPr lang="en-US" sz="1800" dirty="0" smtClean="0"/>
              <a:t>, 3 </a:t>
            </a:r>
            <a:r>
              <a:rPr lang="en-US" sz="1800" dirty="0" err="1" smtClean="0"/>
              <a:t>gwiazdki</a:t>
            </a:r>
            <a:r>
              <a:rPr lang="en-US" sz="1800" dirty="0" smtClean="0"/>
              <a:t>, 5 </a:t>
            </a:r>
            <a:r>
              <a:rPr lang="en-US" sz="1800" dirty="0" err="1" smtClean="0"/>
              <a:t>gwiazdek</a:t>
            </a:r>
            <a:endParaRPr lang="en-US" sz="1800" dirty="0" smtClean="0"/>
          </a:p>
          <a:p>
            <a:r>
              <a:rPr lang="en-US" sz="1800" dirty="0" err="1" smtClean="0"/>
              <a:t>Grupa</a:t>
            </a:r>
            <a:r>
              <a:rPr lang="en-US" sz="1800" dirty="0" smtClean="0"/>
              <a:t> </a:t>
            </a:r>
            <a:r>
              <a:rPr lang="en-US" sz="1800" dirty="0" err="1" smtClean="0"/>
              <a:t>wzrostu</a:t>
            </a:r>
            <a:r>
              <a:rPr lang="en-US" sz="1800" dirty="0" smtClean="0"/>
              <a:t>: </a:t>
            </a:r>
            <a:r>
              <a:rPr lang="en-US" sz="1800" dirty="0" err="1" smtClean="0"/>
              <a:t>niski</a:t>
            </a:r>
            <a:r>
              <a:rPr lang="en-US" sz="1800" dirty="0" smtClean="0"/>
              <a:t>, </a:t>
            </a:r>
            <a:r>
              <a:rPr lang="en-US" sz="1800" dirty="0" err="1" smtClean="0"/>
              <a:t>średni</a:t>
            </a:r>
            <a:r>
              <a:rPr lang="en-US" sz="1800" dirty="0" smtClean="0"/>
              <a:t>, </a:t>
            </a:r>
            <a:r>
              <a:rPr lang="en-US" sz="1800" dirty="0" err="1" smtClean="0"/>
              <a:t>wysoki</a:t>
            </a:r>
            <a:endParaRPr lang="en-US" sz="1800" dirty="0" smtClean="0"/>
          </a:p>
          <a:p>
            <a:r>
              <a:rPr lang="en-US" sz="1800" dirty="0" err="1" smtClean="0"/>
              <a:t>Rak</a:t>
            </a:r>
            <a:r>
              <a:rPr lang="en-US" sz="1800" dirty="0" smtClean="0"/>
              <a:t>: stadium 1, stadium 2, stadium 3 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836814"/>
            <a:ext cx="3528392" cy="254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Zmienne</a:t>
            </a:r>
            <a:r>
              <a:rPr lang="en-US" dirty="0" smtClean="0"/>
              <a:t> </a:t>
            </a:r>
            <a:r>
              <a:rPr lang="en-US" dirty="0" err="1" smtClean="0"/>
              <a:t>przedziałowe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Skala</a:t>
            </a:r>
            <a:r>
              <a:rPr lang="en-US" sz="2000" dirty="0" smtClean="0"/>
              <a:t> </a:t>
            </a:r>
            <a:r>
              <a:rPr lang="en-US" sz="2000" dirty="0" err="1" smtClean="0"/>
              <a:t>przedziałowa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informuje</a:t>
            </a:r>
            <a:r>
              <a:rPr lang="en-US" sz="2000" dirty="0" smtClean="0"/>
              <a:t> o </a:t>
            </a:r>
            <a:r>
              <a:rPr lang="en-US" sz="2000" dirty="0" err="1" smtClean="0"/>
              <a:t>porządku</a:t>
            </a:r>
            <a:r>
              <a:rPr lang="en-US" sz="2000" dirty="0" smtClean="0"/>
              <a:t> </a:t>
            </a:r>
            <a:r>
              <a:rPr lang="en-US" sz="2000" dirty="0" err="1" smtClean="0"/>
              <a:t>danych</a:t>
            </a:r>
            <a:r>
              <a:rPr lang="en-US" sz="2000" dirty="0" smtClean="0"/>
              <a:t>, </a:t>
            </a:r>
            <a:r>
              <a:rPr lang="en-US" sz="2000" dirty="0" err="1" smtClean="0"/>
              <a:t>jak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o </a:t>
            </a:r>
            <a:r>
              <a:rPr lang="en-US" sz="2000" dirty="0" err="1" smtClean="0"/>
              <a:t>rozmiarze</a:t>
            </a:r>
            <a:r>
              <a:rPr lang="en-US" sz="2000" dirty="0" smtClean="0"/>
              <a:t> </a:t>
            </a:r>
            <a:r>
              <a:rPr lang="en-US" sz="2000" dirty="0" err="1" smtClean="0"/>
              <a:t>przedziałów</a:t>
            </a:r>
            <a:r>
              <a:rPr lang="en-US" sz="2000" dirty="0" smtClean="0"/>
              <a:t> </a:t>
            </a:r>
            <a:r>
              <a:rPr lang="en-US" sz="2000" dirty="0" err="1" smtClean="0"/>
              <a:t>pomiędzy</a:t>
            </a:r>
            <a:r>
              <a:rPr lang="en-US" sz="2000" dirty="0" smtClean="0"/>
              <a:t> </a:t>
            </a:r>
            <a:r>
              <a:rPr lang="en-US" sz="2000" dirty="0" err="1" smtClean="0"/>
              <a:t>punktami</a:t>
            </a:r>
            <a:r>
              <a:rPr lang="en-US" sz="2000" dirty="0" smtClean="0"/>
              <a:t> </a:t>
            </a:r>
            <a:r>
              <a:rPr lang="en-US" sz="2000" dirty="0" err="1" smtClean="0"/>
              <a:t>danych</a:t>
            </a:r>
            <a:endParaRPr lang="en-US" sz="2000" dirty="0" smtClean="0"/>
          </a:p>
          <a:p>
            <a:pPr lvl="1"/>
            <a:r>
              <a:rPr lang="en-US" sz="1800" dirty="0" err="1" smtClean="0"/>
              <a:t>Odejmowanie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dodawanie</a:t>
            </a:r>
            <a:r>
              <a:rPr lang="en-US" sz="1800" dirty="0" smtClean="0"/>
              <a:t> </a:t>
            </a:r>
            <a:r>
              <a:rPr lang="en-US" sz="1800" dirty="0" err="1" smtClean="0"/>
              <a:t>może</a:t>
            </a:r>
            <a:r>
              <a:rPr lang="en-US" sz="1800" dirty="0" smtClean="0"/>
              <a:t> </a:t>
            </a:r>
            <a:r>
              <a:rPr lang="en-US" sz="1800" dirty="0" err="1" smtClean="0"/>
              <a:t>być</a:t>
            </a:r>
            <a:r>
              <a:rPr lang="en-US" sz="1800" dirty="0" smtClean="0"/>
              <a:t> </a:t>
            </a:r>
            <a:r>
              <a:rPr lang="en-US" sz="1800" dirty="0" err="1" smtClean="0"/>
              <a:t>zdefiniowane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tych</a:t>
            </a:r>
            <a:r>
              <a:rPr lang="en-US" sz="1800" dirty="0" smtClean="0"/>
              <a:t> </a:t>
            </a:r>
            <a:r>
              <a:rPr lang="en-US" sz="1800" dirty="0" err="1" smtClean="0"/>
              <a:t>danych</a:t>
            </a:r>
            <a:r>
              <a:rPr lang="en-US" sz="1800" dirty="0" smtClean="0"/>
              <a:t>, </a:t>
            </a:r>
            <a:r>
              <a:rPr lang="en-US" sz="1800" dirty="0" err="1" smtClean="0"/>
              <a:t>np</a:t>
            </a:r>
            <a:r>
              <a:rPr lang="en-US" sz="1800" dirty="0" smtClean="0"/>
              <a:t>. 8 C – 4 C </a:t>
            </a:r>
            <a:r>
              <a:rPr lang="en-US" sz="1800" dirty="0" err="1" smtClean="0"/>
              <a:t>oraz</a:t>
            </a:r>
            <a:r>
              <a:rPr lang="en-US" sz="1800" dirty="0" smtClean="0"/>
              <a:t> 38 C – 34 C </a:t>
            </a:r>
            <a:r>
              <a:rPr lang="en-US" sz="1800" dirty="0" err="1" smtClean="0"/>
              <a:t>reprezentują</a:t>
            </a:r>
            <a:r>
              <a:rPr lang="en-US" sz="1800" dirty="0" smtClean="0"/>
              <a:t> </a:t>
            </a:r>
            <a:r>
              <a:rPr lang="en-US" sz="1800" dirty="0" err="1" smtClean="0"/>
              <a:t>taki</a:t>
            </a:r>
            <a:r>
              <a:rPr lang="en-US" sz="1800" dirty="0" smtClean="0"/>
              <a:t> </a:t>
            </a:r>
            <a:r>
              <a:rPr lang="en-US" sz="1800" dirty="0" err="1" smtClean="0"/>
              <a:t>sam</a:t>
            </a:r>
            <a:r>
              <a:rPr lang="en-US" sz="1800" dirty="0" smtClean="0"/>
              <a:t> </a:t>
            </a:r>
            <a:r>
              <a:rPr lang="en-US" sz="1800" dirty="0" err="1" smtClean="0"/>
              <a:t>wzrost</a:t>
            </a:r>
            <a:r>
              <a:rPr lang="en-US" sz="1800" dirty="0" smtClean="0"/>
              <a:t> </a:t>
            </a:r>
            <a:r>
              <a:rPr lang="en-US" sz="1800" dirty="0" err="1" smtClean="0"/>
              <a:t>temperatury</a:t>
            </a:r>
            <a:endParaRPr lang="en-US" sz="1800" dirty="0" smtClean="0"/>
          </a:p>
          <a:p>
            <a:pPr lvl="1"/>
            <a:r>
              <a:rPr lang="en-US" sz="1800" dirty="0" smtClean="0"/>
              <a:t>Zero </a:t>
            </a:r>
            <a:r>
              <a:rPr lang="en-US" sz="1800" dirty="0" err="1" smtClean="0"/>
              <a:t>nie</a:t>
            </a:r>
            <a:r>
              <a:rPr lang="en-US" sz="1800" dirty="0" smtClean="0"/>
              <a:t> </a:t>
            </a:r>
            <a:r>
              <a:rPr lang="en-US" sz="1800" dirty="0" err="1" smtClean="0"/>
              <a:t>reprezentuje</a:t>
            </a:r>
            <a:r>
              <a:rPr lang="en-US" sz="1800" dirty="0" smtClean="0"/>
              <a:t> </a:t>
            </a:r>
            <a:r>
              <a:rPr lang="en-US" sz="1800" dirty="0" err="1" smtClean="0"/>
              <a:t>właściwego</a:t>
            </a:r>
            <a:r>
              <a:rPr lang="en-US" sz="1800" dirty="0" smtClean="0"/>
              <a:t> </a:t>
            </a:r>
            <a:r>
              <a:rPr lang="en-US" sz="1800" dirty="0" err="1" smtClean="0"/>
              <a:t>zera</a:t>
            </a:r>
            <a:r>
              <a:rPr lang="en-US" sz="1800" dirty="0" smtClean="0"/>
              <a:t>. 0 C to jest </a:t>
            </a:r>
            <a:r>
              <a:rPr lang="en-US" sz="1800" dirty="0" err="1" smtClean="0"/>
              <a:t>najniższa</a:t>
            </a:r>
            <a:r>
              <a:rPr lang="en-US" sz="1800" dirty="0" smtClean="0"/>
              <a:t> </a:t>
            </a:r>
            <a:r>
              <a:rPr lang="en-US" sz="1800" dirty="0" err="1" smtClean="0"/>
              <a:t>możliwa</a:t>
            </a:r>
            <a:r>
              <a:rPr lang="en-US" sz="1800" dirty="0" smtClean="0"/>
              <a:t> </a:t>
            </a:r>
            <a:r>
              <a:rPr lang="en-US" sz="1800" dirty="0" err="1" smtClean="0"/>
              <a:t>temperatura</a:t>
            </a:r>
            <a:r>
              <a:rPr lang="en-US" sz="1800" dirty="0" smtClean="0"/>
              <a:t> </a:t>
            </a:r>
            <a:r>
              <a:rPr lang="en-US" sz="1800" dirty="0" err="1" smtClean="0"/>
              <a:t>ani</a:t>
            </a:r>
            <a:r>
              <a:rPr lang="en-US" sz="1800" dirty="0" smtClean="0"/>
              <a:t> </a:t>
            </a:r>
            <a:r>
              <a:rPr lang="en-US" sz="1800" dirty="0" err="1" smtClean="0"/>
              <a:t>brak</a:t>
            </a:r>
            <a:r>
              <a:rPr lang="en-US" sz="1800" dirty="0" smtClean="0"/>
              <a:t> </a:t>
            </a:r>
            <a:r>
              <a:rPr lang="en-US" sz="1800" dirty="0" err="1" smtClean="0"/>
              <a:t>temperatury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dirty="0" err="1" smtClean="0"/>
              <a:t>Przykłady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Skala</a:t>
            </a:r>
            <a:r>
              <a:rPr lang="en-US" sz="2000" dirty="0" smtClean="0"/>
              <a:t> </a:t>
            </a:r>
            <a:r>
              <a:rPr lang="en-US" sz="2000" dirty="0" err="1" smtClean="0"/>
              <a:t>Fahrenheita</a:t>
            </a:r>
            <a:r>
              <a:rPr lang="en-US" sz="2000" dirty="0" smtClean="0"/>
              <a:t>: -460 F, 32 F, 212 F</a:t>
            </a:r>
          </a:p>
          <a:p>
            <a:r>
              <a:rPr lang="en-US" sz="2000" dirty="0" err="1" smtClean="0"/>
              <a:t>Skala</a:t>
            </a:r>
            <a:r>
              <a:rPr lang="en-US" sz="2000" dirty="0" smtClean="0"/>
              <a:t> </a:t>
            </a:r>
            <a:r>
              <a:rPr lang="en-US" sz="2000" dirty="0" err="1" smtClean="0"/>
              <a:t>Celsiusza</a:t>
            </a:r>
            <a:r>
              <a:rPr lang="en-US" sz="2000" dirty="0" smtClean="0"/>
              <a:t>: -273 C, 0 C, 100 C</a:t>
            </a:r>
          </a:p>
          <a:p>
            <a:r>
              <a:rPr lang="en-US" sz="2000" dirty="0" err="1" smtClean="0"/>
              <a:t>Rok</a:t>
            </a:r>
            <a:r>
              <a:rPr lang="en-US" sz="2000" dirty="0" smtClean="0"/>
              <a:t> </a:t>
            </a:r>
            <a:r>
              <a:rPr lang="en-US" sz="2000" dirty="0" err="1" smtClean="0"/>
              <a:t>urodzenia</a:t>
            </a:r>
            <a:r>
              <a:rPr lang="en-US" sz="2000" dirty="0" smtClean="0"/>
              <a:t>: 1810, 1879, 1892</a:t>
            </a:r>
          </a:p>
          <a:p>
            <a:r>
              <a:rPr lang="en-US" sz="2000" dirty="0" err="1" smtClean="0"/>
              <a:t>Wynik</a:t>
            </a:r>
            <a:r>
              <a:rPr lang="en-US" sz="2000" dirty="0" smtClean="0"/>
              <a:t> </a:t>
            </a:r>
            <a:r>
              <a:rPr lang="en-US" sz="2000" dirty="0" err="1" smtClean="0"/>
              <a:t>tenisowego</a:t>
            </a:r>
            <a:r>
              <a:rPr lang="en-US" sz="2000" dirty="0" smtClean="0"/>
              <a:t> seta: 0, 1, 2, 3, 4, 5, 6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0191" y="3011264"/>
            <a:ext cx="2998233" cy="32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3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6039</TotalTime>
  <Words>10069</Words>
  <Application>Microsoft Macintosh PowerPoint</Application>
  <PresentationFormat>Pokaz na ekranie (4:3)</PresentationFormat>
  <Paragraphs>1341</Paragraphs>
  <Slides>124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124</vt:i4>
      </vt:variant>
    </vt:vector>
  </HeadingPairs>
  <TitlesOfParts>
    <vt:vector size="127" baseType="lpstr">
      <vt:lpstr>Początek</vt:lpstr>
      <vt:lpstr>Document</vt:lpstr>
      <vt:lpstr>Dokument</vt:lpstr>
      <vt:lpstr>Pułapki myślenia statystycznego</vt:lpstr>
      <vt:lpstr>Prowadzący szkolenie</vt:lpstr>
      <vt:lpstr>Plan szkolenia</vt:lpstr>
      <vt:lpstr>Wyznaczanie prawdopodobieństwa</vt:lpstr>
      <vt:lpstr>W przeddzień meczu Polska - Czechy podczas Euro 2012</vt:lpstr>
      <vt:lpstr>Szanse powodzenia</vt:lpstr>
      <vt:lpstr>Prawdopodobieństwo subiektywne</vt:lpstr>
      <vt:lpstr>Prawdopodobieństwo subiektywne a iloraz szans</vt:lpstr>
      <vt:lpstr>Prawdopodobieństwo warunkowe</vt:lpstr>
      <vt:lpstr>Kiedy prawdopodobieństwo nie istnieje? Paradoks Ellsberga</vt:lpstr>
      <vt:lpstr>Reguły rachunku prawdopodobieństwa</vt:lpstr>
      <vt:lpstr>Dlaczego reguły te muszą być spełnione</vt:lpstr>
      <vt:lpstr>a) Prawdopodobieństwo musi być nieujemne </vt:lpstr>
      <vt:lpstr>b) Prawdopodobieństwo zdarzenia pewnego wynosi 1</vt:lpstr>
      <vt:lpstr>c) Prawdopodobieństwo sumy rozłącznych zdarzeń jest równe sumie tych prawdopodobieństw</vt:lpstr>
      <vt:lpstr>d) Prawdopodobieństwo warunkowe</vt:lpstr>
      <vt:lpstr>Reguły rachunku prawdopodobieństwa</vt:lpstr>
      <vt:lpstr>Zależność i niezależność zdarzeń</vt:lpstr>
      <vt:lpstr>Prawo wielkich liczb i centralne twierdzenie graniczne</vt:lpstr>
      <vt:lpstr>Statystyka klasyczna: testowanie hipotez statystycznych</vt:lpstr>
      <vt:lpstr>Przykład: Czy nowy lek jest skuteczny?</vt:lpstr>
      <vt:lpstr>Przykład: Czy nowy lek jest skuteczny?</vt:lpstr>
      <vt:lpstr>Filozofia wnioskowania statystycznego</vt:lpstr>
      <vt:lpstr>Rodzaje błędów związanych z prawdopodobieństwem</vt:lpstr>
      <vt:lpstr>Przykładowe problemy związane z wyznaczaniem prawdopodobieństw</vt:lpstr>
      <vt:lpstr>Rozwiązania</vt:lpstr>
      <vt:lpstr>Rozwiązania</vt:lpstr>
      <vt:lpstr>Błędy z wyznaczaniem średniej</vt:lpstr>
      <vt:lpstr>Nieporozumienia związane z prawdopodobieństwem</vt:lpstr>
      <vt:lpstr>Pułapki myślenia statystycznego</vt:lpstr>
      <vt:lpstr>Dyskurs Arbuthnota z Nicholasem Bernoulli </vt:lpstr>
      <vt:lpstr>Nieznaczność statystycznej istotności</vt:lpstr>
      <vt:lpstr>Błąd I i II rodzaju</vt:lpstr>
      <vt:lpstr>Testy o zbyt małej mocy</vt:lpstr>
      <vt:lpstr>Czy Plejady są clustrem?</vt:lpstr>
      <vt:lpstr>Nieuczciwe testy statystyczne i file drawer problem (znamy tylko te, które mają efekt)</vt:lpstr>
      <vt:lpstr>Inżynieria wartości p i przedziały ufności </vt:lpstr>
      <vt:lpstr>Test istotności jest detektywem a nie sędzią</vt:lpstr>
      <vt:lpstr>Prawdopodobieństwo warunkowe: przykład 1</vt:lpstr>
      <vt:lpstr>Prawdopodobieństwo warunkowe: przykład 1</vt:lpstr>
      <vt:lpstr>Prawdopodobieństwo warunkowe: przykład 2</vt:lpstr>
      <vt:lpstr>Prawdopodobieństwo warunkowe: przykład 2</vt:lpstr>
      <vt:lpstr>Prawdopodobieństwo warunkowe: przykład 3</vt:lpstr>
      <vt:lpstr>Prawdopodobieństwo warunkowe: przykład 3</vt:lpstr>
      <vt:lpstr>Prawdopodobieństwo warunkowe: przykład 4</vt:lpstr>
      <vt:lpstr>Prawdopodobieństwo warunkowe: przykład 4</vt:lpstr>
      <vt:lpstr>Prawdopodobieństwo warunkowe: przykład 5</vt:lpstr>
      <vt:lpstr>Prawdopodobieństwo warunkowe: przykład 5</vt:lpstr>
      <vt:lpstr>Powinieneś/aś zmienić bramkę</vt:lpstr>
      <vt:lpstr>Błędna analiza</vt:lpstr>
      <vt:lpstr>Definiowanie stanów świata</vt:lpstr>
      <vt:lpstr>Prawdopodobieństwo warunkowe: przykład 6</vt:lpstr>
      <vt:lpstr>Prawdopodobieństwo warunkowe: przykład 7</vt:lpstr>
      <vt:lpstr>Prawdopodobieństwo warunkowe: przykład 8</vt:lpstr>
      <vt:lpstr>Prawdopodobieństwo warunkowe: przykład 9</vt:lpstr>
      <vt:lpstr>Prawdopodobieństwo warunkowe: przykład 9</vt:lpstr>
      <vt:lpstr>Obciążone próby – przykład 1 i 2</vt:lpstr>
      <vt:lpstr>Obciążone próby: Przykład 3</vt:lpstr>
      <vt:lpstr>Obciążone próby: Przykład 4</vt:lpstr>
      <vt:lpstr>Obciążone próby: Przykład 5</vt:lpstr>
      <vt:lpstr>Obciążone próby: Przykład 6</vt:lpstr>
      <vt:lpstr>Obciążone próby: Przykład 7</vt:lpstr>
      <vt:lpstr>Obciążone próby: Przykład 8</vt:lpstr>
      <vt:lpstr>Obciążone próby: Przykład 9</vt:lpstr>
      <vt:lpstr>Obciążone próby: Przykład 10</vt:lpstr>
      <vt:lpstr>Obciążone próby a motywy 1</vt:lpstr>
      <vt:lpstr>Obciążone próby a motywy 2</vt:lpstr>
      <vt:lpstr>Regresja do średniej: Przykład 1</vt:lpstr>
      <vt:lpstr>Regresja do średniej: Przykład 2</vt:lpstr>
      <vt:lpstr>Regresja do średniej: Przykład 3 i 4</vt:lpstr>
      <vt:lpstr>Dygresja</vt:lpstr>
      <vt:lpstr>Regresja do średniej: Przykład 5</vt:lpstr>
      <vt:lpstr>Korelacja i przyczynowość</vt:lpstr>
      <vt:lpstr>Korelacja i przyczynowość</vt:lpstr>
      <vt:lpstr>Korelacja i przyczynowość: Przykład 1</vt:lpstr>
      <vt:lpstr>Korelacja i przyczynowość: Przykład 2</vt:lpstr>
      <vt:lpstr>Korelacja i przyczynowość: Przykład 3</vt:lpstr>
      <vt:lpstr>Korelacja i przyczynowość: Przykład 4</vt:lpstr>
      <vt:lpstr>Korelacja a trend</vt:lpstr>
      <vt:lpstr>Inne błędy statystyczne</vt:lpstr>
      <vt:lpstr>Liniowość</vt:lpstr>
      <vt:lpstr>Więcej tortu niż tortownicy</vt:lpstr>
      <vt:lpstr>Oczekiwanie pewności</vt:lpstr>
      <vt:lpstr>Nieporozumienia związane z niepodaniem kategorii odniesienia</vt:lpstr>
      <vt:lpstr>Nieporozumienia związane z rozumieniem słowa ryzyko</vt:lpstr>
      <vt:lpstr>Nieporozumienia związane z rozumieniem słowa ryzyko</vt:lpstr>
      <vt:lpstr>Problematyczny wybór miary</vt:lpstr>
      <vt:lpstr>Problematyczny wybór miary: wybór zmiennej wynikowej</vt:lpstr>
      <vt:lpstr>Problematyczny wybór miary: wybór zmiennej wynikowej</vt:lpstr>
      <vt:lpstr>Problematyczny wybór miary: wybór zmiennej wynikowej</vt:lpstr>
      <vt:lpstr>Problematyczny wybór miary: sformułowania</vt:lpstr>
      <vt:lpstr>Problematyczny wybór miary: sformułowania</vt:lpstr>
      <vt:lpstr>Problematyczny wybór miary: sformułowania</vt:lpstr>
      <vt:lpstr>Typy danych: klasyfikacja NOIR</vt:lpstr>
      <vt:lpstr>Zmienne niemetryczne</vt:lpstr>
      <vt:lpstr>Zmienne metryczne</vt:lpstr>
      <vt:lpstr>Zmienne nominalne</vt:lpstr>
      <vt:lpstr>Zmienne porządkowe</vt:lpstr>
      <vt:lpstr>Zmienne przedziałowe</vt:lpstr>
      <vt:lpstr>Zmienne ułamkowe</vt:lpstr>
      <vt:lpstr>Podsumowanie</vt:lpstr>
      <vt:lpstr>Zmienne dyskretne</vt:lpstr>
      <vt:lpstr>Zmienne ciągłe</vt:lpstr>
      <vt:lpstr>Wartości przeciętne</vt:lpstr>
      <vt:lpstr>Wartości przeciętne</vt:lpstr>
      <vt:lpstr>Wartości przeciętne</vt:lpstr>
      <vt:lpstr>Różne funkcje kar</vt:lpstr>
      <vt:lpstr>Mediana a inne kwantyle</vt:lpstr>
      <vt:lpstr>Funkcje kary dla różnych kwantyli</vt:lpstr>
      <vt:lpstr>Wartości przeciętne</vt:lpstr>
      <vt:lpstr>Regresja liniowa a kwantylowa</vt:lpstr>
      <vt:lpstr>Wartości przeciętne</vt:lpstr>
      <vt:lpstr>Wyprowadzenie średniej geometrycznej i harmonicznej</vt:lpstr>
      <vt:lpstr>Motywacja</vt:lpstr>
      <vt:lpstr>Motywacja – średnia arytmetyczna</vt:lpstr>
      <vt:lpstr>Motywacja – średnia geometryczna</vt:lpstr>
      <vt:lpstr>Motywacja – średnia harmoniczna</vt:lpstr>
      <vt:lpstr>Loteria Bernoulliego</vt:lpstr>
      <vt:lpstr>Wartość przeciętna loterii Bernoulliego</vt:lpstr>
      <vt:lpstr>Loteria Bernoulliego</vt:lpstr>
      <vt:lpstr>Zależy od typu zmiennej, ale również od tego jaka zmienna wynikowa nas interesuje</vt:lpstr>
      <vt:lpstr>Podsumowanie</vt:lpstr>
      <vt:lpstr>Linki</vt:lpstr>
      <vt:lpstr>Literatura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Pułapki myślenia statystycznego</dc:title>
  <dc:creator>Lewandowski Michał</dc:creator>
  <cp:lastModifiedBy>Michal</cp:lastModifiedBy>
  <cp:revision>328</cp:revision>
  <dcterms:created xsi:type="dcterms:W3CDTF">2014-10-03T11:53:12Z</dcterms:created>
  <dcterms:modified xsi:type="dcterms:W3CDTF">2017-06-02T13:08:25Z</dcterms:modified>
</cp:coreProperties>
</file>