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3" r:id="rId14"/>
    <p:sldId id="294" r:id="rId15"/>
    <p:sldId id="295" r:id="rId16"/>
    <p:sldId id="296" r:id="rId17"/>
    <p:sldId id="291" r:id="rId18"/>
    <p:sldId id="29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A4237-7BA6-8C43-A577-2A1F9CB6D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DB7257-644D-A244-AAF9-26C46F2C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007C07-6045-2B4D-BECB-A6FA3853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254F60-C077-AE48-A5E9-08C4D2BF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052CAA-FA35-6D4C-9CB8-72F546E3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87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87EB3-FD1E-E34E-931A-C717547C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A57214-1AFC-C44D-A887-9D97F70B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A14984-F253-134C-9AA3-C42A4794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1497DE-C522-9B49-B632-364C7175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E1F490-DEE1-3D4B-A52D-FE127951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4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97758C0-B068-4F48-B662-9141E94BE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0E9218-D8F6-AB4A-9901-2FE76CAF2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A04432-227E-E046-A879-8EE2AAC6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AD430A-6981-294E-8BE1-6F5E3E95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DA6039-5555-C747-BF25-F86D2835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8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C71ED3-A717-2C42-BD3D-72E1F3A0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39DED-5D4F-9545-9034-5BF5F2F4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860CBE-A230-6249-89F2-E7408680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317FA2-0B32-B146-95BC-E64432D4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B2730E-6203-9045-B574-855E09FB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50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5962A-A081-2D42-B55F-3D99047F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ECDC9D-6144-6141-A438-7D51A18F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D0279D-2009-3E45-814E-CEA61E5F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9DAE38-5A09-294B-9960-6F3AD9E0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998B99-98B5-AE49-B28E-5EB2E3FE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65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40E119-0D1B-5948-8355-8577D8DE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FA3BEE-45B1-EC40-9817-5C31ED46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22E86C-C556-1948-9BC3-3988E355B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15BAA1-F8EA-F841-9645-DFB479F8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B6B511-7993-4841-8CAD-D9579B94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09EDA7-A947-A548-9FFB-4D958608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4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B2BD6-B14F-284E-858E-9B167915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BBC5A2-C607-684A-8484-02DA441A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2F11CA-E855-7F48-8F79-62AC44DA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0F94AE-3F78-A44F-B632-65FFC752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4B8666-BFAB-FB49-9859-27378801D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D38385-77C6-0145-A955-BE3E0C4E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3E603B-1CD6-BC45-8D49-81C0C968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569FB0C-DC79-6F4E-8B15-81EC167A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A7D41-F8C3-7B47-9598-9D54E23E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95C427-BCF5-3E4D-976D-71ACAA9D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4B0F44-59B4-BD4A-8668-65B8320D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E95547-4819-BA45-B413-52E3971A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8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19F1988-F050-D34E-BDD1-3B6FA273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FB8538-29F3-4248-AF0E-E9C31CC9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D6B3A6-6530-BE4C-8453-CDEF365C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3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87C7D-0F57-BE4D-9441-144F98B6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1C0EE2-3366-234D-B668-B4E91861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F8F03A-9119-0A44-A25E-3CB8E889E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3E9E73-6AD7-1D4E-85D5-07EB0245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0CF00B-90B5-2242-9158-0B67B65E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DC5384-F381-8B4D-8E6F-6FD282EF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3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C7D0B-A78F-234E-A1A5-0205BC31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D11B027-833C-924F-82F5-02411E79A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70ABD5-621F-DE46-8B7F-C1417F65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EE3B96-173C-954F-9639-332646E6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B20AEE-95A0-E64F-A3C0-10825660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C1A445-5BE5-D04D-AB35-C40BBC24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6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11040A7-FDEE-334E-B699-F1F61FA1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546D53-2383-FD4F-909A-8C8F8FEE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EC551-529B-7940-913B-1F6D12882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9461-2167-0748-A881-2E28F5A7D1C0}" type="datetimeFigureOut">
              <a:rPr lang="pl-PL" smtClean="0"/>
              <a:t>18.04.2018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076C6-D146-9747-A01C-A7E2F14C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2066D9-234A-274F-A017-13B51BE6B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783A-9F03-214F-BE49-254091E99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5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Dokument_programu_Microsoft_Word1.docx"/><Relationship Id="rId7" Type="http://schemas.openxmlformats.org/officeDocument/2006/relationships/package" Target="../embeddings/Dokument_programu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Dokument_programu_Microsoft_Word2.docx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package" Target="../embeddings/Dokument_programu_Microsoft_Word5.docx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4117D2-BBEE-6248-8BE4-CB829F563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Networks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DB3A0E-9B80-244E-8169-9AA2FC3EB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4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143000"/>
          </a:xfrm>
        </p:spPr>
        <p:txBody>
          <a:bodyPr>
            <a:normAutofit/>
          </a:bodyPr>
          <a:lstStyle/>
          <a:p>
            <a:r>
              <a:rPr lang="pl-PL" dirty="0"/>
              <a:t>TSP - </a:t>
            </a:r>
            <a:r>
              <a:rPr lang="pl-PL" dirty="0" err="1"/>
              <a:t>trail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2" y="1600205"/>
            <a:ext cx="313184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pl-PL" dirty="0"/>
              <a:t>  	</a:t>
            </a:r>
            <a:r>
              <a:rPr lang="pl-PL" dirty="0" err="1"/>
              <a:t>Duration</a:t>
            </a:r>
            <a:r>
              <a:rPr lang="pl-PL" dirty="0"/>
              <a:t>:</a:t>
            </a:r>
            <a:r>
              <a:rPr lang="en-US" dirty="0"/>
              <a:t> </a:t>
            </a:r>
            <a:endParaRPr lang="pl-PL" dirty="0"/>
          </a:p>
          <a:p>
            <a:pPr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en-US" dirty="0"/>
              <a:t>2 </a:t>
            </a:r>
            <a:r>
              <a:rPr lang="pl-PL" dirty="0"/>
              <a:t>d </a:t>
            </a:r>
            <a:r>
              <a:rPr lang="en-US" dirty="0"/>
              <a:t>4 </a:t>
            </a:r>
            <a:r>
              <a:rPr lang="pl-PL" dirty="0"/>
              <a:t>h </a:t>
            </a:r>
            <a:r>
              <a:rPr lang="en-US" dirty="0"/>
              <a:t>37 </a:t>
            </a:r>
            <a:r>
              <a:rPr lang="pl-PL" dirty="0"/>
              <a:t>m</a:t>
            </a:r>
          </a:p>
          <a:p>
            <a:pPr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pl-PL" dirty="0" err="1"/>
              <a:t>Length</a:t>
            </a:r>
            <a:r>
              <a:rPr lang="en-US" dirty="0"/>
              <a:t>: </a:t>
            </a:r>
            <a:endParaRPr lang="pl-PL" dirty="0"/>
          </a:p>
          <a:p>
            <a:pPr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en-US" dirty="0"/>
              <a:t>3436 km</a:t>
            </a:r>
            <a:endParaRPr lang="pl-PL" dirty="0"/>
          </a:p>
        </p:txBody>
      </p:sp>
      <p:pic>
        <p:nvPicPr>
          <p:cNvPr id="8194" name="Picture 2" descr="C:\Documents and Settings\lewandowskim\Pulpit\polska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912" y="1844824"/>
            <a:ext cx="448449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90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dirty="0"/>
              <a:t>TSP – a </a:t>
            </a:r>
            <a:r>
              <a:rPr lang="pl-PL" dirty="0" err="1"/>
              <a:t>real</a:t>
            </a:r>
            <a:r>
              <a:rPr lang="pl-PL" dirty="0"/>
              <a:t> walk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600205"/>
            <a:ext cx="3491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err="1"/>
              <a:t>Duration</a:t>
            </a:r>
            <a:r>
              <a:rPr lang="en-US" dirty="0"/>
              <a:t>: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en-US" dirty="0"/>
              <a:t>29 d 11 h 21 m </a:t>
            </a:r>
            <a:br>
              <a:rPr lang="en-US" dirty="0"/>
            </a:br>
            <a:r>
              <a:rPr lang="pl-PL" dirty="0" err="1"/>
              <a:t>Length</a:t>
            </a:r>
            <a:r>
              <a:rPr lang="en-US" dirty="0"/>
              <a:t>: </a:t>
            </a:r>
            <a:endParaRPr lang="pl-PL" dirty="0"/>
          </a:p>
          <a:p>
            <a:pPr>
              <a:buNone/>
            </a:pPr>
            <a:r>
              <a:rPr lang="pl-PL" dirty="0"/>
              <a:t>	</a:t>
            </a:r>
            <a:r>
              <a:rPr lang="en-US" dirty="0"/>
              <a:t>3485 km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1628800"/>
            <a:ext cx="434851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03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ewandowskim\Pulpit\szwecj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96" y="476672"/>
            <a:ext cx="4775576" cy="59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89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</a:t>
            </a:r>
            <a:r>
              <a:rPr lang="en-US" dirty="0" err="1"/>
              <a:t>ravelling</a:t>
            </a:r>
            <a:r>
              <a:rPr lang="en-US" dirty="0"/>
              <a:t> salesman problem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09" y="1600200"/>
            <a:ext cx="8738806" cy="5134552"/>
          </a:xfrm>
        </p:spPr>
        <p:txBody>
          <a:bodyPr>
            <a:normAutofit lnSpcReduction="10000"/>
          </a:bodyPr>
          <a:lstStyle/>
          <a:p>
            <a:r>
              <a:rPr lang="pl-PL" sz="2000" dirty="0" err="1"/>
              <a:t>Mathematically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pl-PL" sz="2000" dirty="0" err="1"/>
              <a:t>Variable</a:t>
            </a:r>
            <a:r>
              <a:rPr lang="pl-PL" sz="2000" dirty="0"/>
              <a:t>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ij</a:t>
            </a:r>
            <a:r>
              <a:rPr lang="en-US" sz="2000" dirty="0"/>
              <a:t> </a:t>
            </a:r>
            <a:r>
              <a:rPr lang="pl-PL" sz="2000" dirty="0"/>
              <a:t>= </a:t>
            </a:r>
            <a:r>
              <a:rPr lang="en-US" sz="2000" dirty="0"/>
              <a:t>1, </a:t>
            </a:r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salesman</a:t>
            </a:r>
            <a:r>
              <a:rPr lang="pl-PL" sz="2000" dirty="0"/>
              <a:t> </a:t>
            </a:r>
            <a:r>
              <a:rPr lang="pl-PL" sz="2000" dirty="0" err="1"/>
              <a:t>passes</a:t>
            </a:r>
            <a:r>
              <a:rPr lang="pl-PL" sz="2000" dirty="0"/>
              <a:t> </a:t>
            </a:r>
            <a:r>
              <a:rPr lang="pl-PL" sz="2000" dirty="0" err="1"/>
              <a:t>from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pl-PL" sz="2000" dirty="0"/>
              <a:t>to</a:t>
            </a:r>
            <a:r>
              <a:rPr lang="en-US" sz="2000" dirty="0"/>
              <a:t> </a:t>
            </a:r>
            <a:r>
              <a:rPr lang="en-US" sz="2000" i="1" dirty="0"/>
              <a:t>j</a:t>
            </a:r>
            <a:r>
              <a:rPr lang="en-US" sz="2000" dirty="0"/>
              <a:t>, 0 </a:t>
            </a:r>
            <a:r>
              <a:rPr lang="pl-PL" sz="2000" dirty="0" err="1"/>
              <a:t>otherwise</a:t>
            </a:r>
            <a:endParaRPr lang="en-US" sz="2000" dirty="0"/>
          </a:p>
          <a:p>
            <a:r>
              <a:rPr lang="pl-PL" sz="2000" dirty="0" err="1"/>
              <a:t>Going</a:t>
            </a:r>
            <a:r>
              <a:rPr lang="pl-PL" sz="2000" dirty="0"/>
              <a:t> </a:t>
            </a:r>
            <a:r>
              <a:rPr lang="pl-PL" sz="2000" dirty="0" err="1"/>
              <a:t>from</a:t>
            </a:r>
            <a:r>
              <a:rPr lang="pl-PL" sz="2000" dirty="0"/>
              <a:t> one city to </a:t>
            </a:r>
            <a:r>
              <a:rPr lang="pl-PL" sz="2000" dirty="0" err="1"/>
              <a:t>the</a:t>
            </a:r>
            <a:r>
              <a:rPr lang="pl-PL" sz="2000" dirty="0"/>
              <a:t> same city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forbidden</a:t>
            </a:r>
            <a:endParaRPr lang="pl-PL" sz="2000" dirty="0"/>
          </a:p>
          <a:p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all</a:t>
            </a:r>
            <a:r>
              <a:rPr lang="pl-PL" sz="2000" dirty="0"/>
              <a:t> ???</a:t>
            </a:r>
            <a:r>
              <a:rPr lang="en-US" sz="2000" dirty="0"/>
              <a:t> </a:t>
            </a:r>
            <a:r>
              <a:rPr lang="en-US" sz="2000" i="1" dirty="0"/>
              <a:t>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92476" y="2206626"/>
          <a:ext cx="5546725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kument" r:id="rId3" imgW="5597911" imgH="2755899" progId="Word.Document.12">
                  <p:embed/>
                </p:oleObj>
              </mc:Choice>
              <mc:Fallback>
                <p:oleObj name="Dokument" r:id="rId3" imgW="5597911" imgH="2755899" progId="Word.Documen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6" y="2206626"/>
                        <a:ext cx="5546725" cy="272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7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en-US" dirty="0"/>
              <a:t>?</a:t>
            </a:r>
          </a:p>
          <a:p>
            <a:r>
              <a:rPr lang="pl-PL" dirty="0" err="1"/>
              <a:t>Let’s</a:t>
            </a:r>
            <a:r>
              <a:rPr lang="pl-PL" dirty="0"/>
              <a:t> </a:t>
            </a:r>
            <a:r>
              <a:rPr lang="pl-PL" dirty="0" err="1"/>
              <a:t>say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5 </a:t>
            </a:r>
            <a:r>
              <a:rPr lang="pl-PL" dirty="0" err="1"/>
              <a:t>cities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12</a:t>
            </a:r>
            <a:r>
              <a:rPr lang="en-US" i="1" dirty="0"/>
              <a:t>=x</a:t>
            </a:r>
            <a:r>
              <a:rPr lang="en-US" i="1" baseline="-25000" dirty="0"/>
              <a:t>23</a:t>
            </a:r>
            <a:r>
              <a:rPr lang="en-US" i="1" dirty="0"/>
              <a:t>=x</a:t>
            </a:r>
            <a:r>
              <a:rPr lang="en-US" i="1" baseline="-25000" dirty="0"/>
              <a:t>31</a:t>
            </a:r>
            <a:r>
              <a:rPr lang="en-US" i="1" dirty="0"/>
              <a:t>=x</a:t>
            </a:r>
            <a:r>
              <a:rPr lang="en-US" i="1" baseline="-25000" dirty="0"/>
              <a:t>45</a:t>
            </a:r>
            <a:r>
              <a:rPr lang="en-US" i="1" dirty="0"/>
              <a:t>=x</a:t>
            </a:r>
            <a:r>
              <a:rPr lang="en-US" i="1" baseline="-25000" dirty="0"/>
              <a:t>54</a:t>
            </a:r>
            <a:r>
              <a:rPr lang="en-US" i="1" dirty="0"/>
              <a:t>=1</a:t>
            </a:r>
          </a:p>
          <a:p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satisfies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constraints</a:t>
            </a:r>
            <a:r>
              <a:rPr lang="pl-PL" dirty="0"/>
              <a:t>.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involves</a:t>
            </a:r>
            <a:r>
              <a:rPr lang="pl-PL" dirty="0"/>
              <a:t> </a:t>
            </a:r>
            <a:r>
              <a:rPr lang="pl-PL" dirty="0" err="1"/>
              <a:t>subtours</a:t>
            </a:r>
            <a:r>
              <a:rPr lang="pl-PL" dirty="0"/>
              <a:t> (</a:t>
            </a:r>
            <a:r>
              <a:rPr lang="pl-PL" dirty="0" err="1"/>
              <a:t>cycles</a:t>
            </a:r>
            <a:r>
              <a:rPr lang="pl-PL" dirty="0"/>
              <a:t> </a:t>
            </a:r>
            <a:r>
              <a:rPr lang="pl-PL" dirty="0" err="1"/>
              <a:t>involving</a:t>
            </a:r>
            <a:r>
              <a:rPr lang="pl-PL" dirty="0"/>
              <a:t> </a:t>
            </a:r>
            <a:r>
              <a:rPr lang="pl-PL" dirty="0" err="1"/>
              <a:t>fewer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cities</a:t>
            </a:r>
            <a:r>
              <a:rPr lang="pl-PL" dirty="0"/>
              <a:t>)</a:t>
            </a:r>
            <a:endParaRPr lang="en-US" dirty="0"/>
          </a:p>
          <a:p>
            <a:r>
              <a:rPr lang="pl-PL" dirty="0"/>
              <a:t>We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introduce</a:t>
            </a:r>
            <a:r>
              <a:rPr lang="pl-PL" dirty="0"/>
              <a:t>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Subtour</a:t>
            </a:r>
            <a:r>
              <a:rPr lang="pl-PL" dirty="0"/>
              <a:t> </a:t>
            </a:r>
            <a:r>
              <a:rPr lang="pl-PL" dirty="0" err="1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For </a:t>
            </a:r>
            <a:r>
              <a:rPr lang="pl-PL" sz="2000" dirty="0" err="1"/>
              <a:t>two</a:t>
            </a:r>
            <a:r>
              <a:rPr lang="pl-PL" sz="2000" dirty="0"/>
              <a:t> </a:t>
            </a:r>
            <a:r>
              <a:rPr lang="pl-PL" sz="2000" dirty="0" err="1"/>
              <a:t>cities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pl-PL" sz="2000" dirty="0"/>
              <a:t>For </a:t>
            </a:r>
            <a:r>
              <a:rPr lang="pl-PL" sz="2000" dirty="0" err="1"/>
              <a:t>three</a:t>
            </a:r>
            <a:r>
              <a:rPr lang="pl-PL" sz="2000" dirty="0"/>
              <a:t> </a:t>
            </a:r>
            <a:r>
              <a:rPr lang="pl-PL" sz="2000" dirty="0" err="1"/>
              <a:t>cities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pl-PL" sz="2000" dirty="0"/>
              <a:t>For </a:t>
            </a:r>
            <a:r>
              <a:rPr lang="pl-PL" sz="2000" dirty="0" err="1"/>
              <a:t>four</a:t>
            </a:r>
            <a:r>
              <a:rPr lang="pl-PL" sz="2000" dirty="0"/>
              <a:t> </a:t>
            </a:r>
            <a:r>
              <a:rPr lang="pl-PL" sz="2000" dirty="0" err="1"/>
              <a:t>cities</a:t>
            </a:r>
            <a:endParaRPr lang="en-US" sz="2000" dirty="0"/>
          </a:p>
          <a:p>
            <a:endParaRPr lang="en-US" sz="2000" dirty="0"/>
          </a:p>
          <a:p>
            <a:r>
              <a:rPr lang="pl-PL" sz="2000" dirty="0"/>
              <a:t>Etc</a:t>
            </a:r>
            <a:r>
              <a:rPr lang="en-US" sz="2000" dirty="0"/>
              <a:t>.</a:t>
            </a:r>
          </a:p>
          <a:p>
            <a:r>
              <a:rPr lang="pl-PL" sz="2000" dirty="0"/>
              <a:t>In </a:t>
            </a:r>
            <a:r>
              <a:rPr lang="pl-PL" sz="2000" dirty="0" err="1"/>
              <a:t>practical</a:t>
            </a:r>
            <a:r>
              <a:rPr lang="pl-PL" sz="2000" dirty="0"/>
              <a:t> </a:t>
            </a:r>
            <a:r>
              <a:rPr lang="pl-PL" sz="2000" dirty="0" err="1"/>
              <a:t>implementation</a:t>
            </a:r>
            <a:r>
              <a:rPr lang="pl-PL" sz="2000" dirty="0"/>
              <a:t> </a:t>
            </a:r>
            <a:r>
              <a:rPr lang="pl-PL" sz="2000" dirty="0" err="1"/>
              <a:t>too</a:t>
            </a:r>
            <a:r>
              <a:rPr lang="pl-PL" sz="2000" dirty="0"/>
              <a:t> many </a:t>
            </a:r>
            <a:r>
              <a:rPr lang="pl-PL" sz="2000" dirty="0" err="1"/>
              <a:t>constraints</a:t>
            </a:r>
            <a:r>
              <a:rPr lang="pl-PL" sz="2000" dirty="0"/>
              <a:t>: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en-US" sz="2000" dirty="0"/>
              <a:t>30 </a:t>
            </a:r>
            <a:r>
              <a:rPr lang="pl-PL" sz="2000" dirty="0" err="1"/>
              <a:t>cities</a:t>
            </a:r>
            <a:r>
              <a:rPr lang="pl-PL" sz="2000" dirty="0"/>
              <a:t> </a:t>
            </a:r>
            <a:r>
              <a:rPr lang="pl-PL" sz="2000" dirty="0" err="1"/>
              <a:t>there</a:t>
            </a:r>
            <a:r>
              <a:rPr lang="pl-PL" sz="2000" dirty="0"/>
              <a:t> </a:t>
            </a:r>
            <a:r>
              <a:rPr lang="pl-PL" sz="2000" dirty="0" err="1"/>
              <a:t>would</a:t>
            </a:r>
            <a:r>
              <a:rPr lang="pl-PL" sz="2000" dirty="0"/>
              <a:t> be 870 </a:t>
            </a:r>
            <a:r>
              <a:rPr lang="pl-PL" sz="2000" dirty="0" err="1"/>
              <a:t>constraints</a:t>
            </a:r>
            <a:r>
              <a:rPr lang="pl-PL" sz="2000" dirty="0"/>
              <a:t> </a:t>
            </a:r>
            <a:r>
              <a:rPr lang="pl-PL" sz="2000" dirty="0" err="1"/>
              <a:t>eliminating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r>
              <a:rPr lang="pl-PL" sz="2000" dirty="0"/>
              <a:t> </a:t>
            </a:r>
            <a:r>
              <a:rPr lang="pl-PL" sz="2000" dirty="0" err="1"/>
              <a:t>subtours</a:t>
            </a:r>
            <a:r>
              <a:rPr lang="pl-PL" sz="2000" dirty="0"/>
              <a:t> of </a:t>
            </a:r>
            <a:r>
              <a:rPr lang="pl-PL" sz="2000" dirty="0" err="1"/>
              <a:t>length</a:t>
            </a:r>
            <a:r>
              <a:rPr lang="pl-PL" sz="2000" dirty="0"/>
              <a:t> 2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84514" y="2066926"/>
          <a:ext cx="5775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5769568" imgH="475521" progId="Word.Document.12">
                  <p:embed/>
                </p:oleObj>
              </mc:Choice>
              <mc:Fallback>
                <p:oleObj name="Document" r:id="rId3" imgW="5769568" imgH="475521" progId="Word.Documen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4" y="2066926"/>
                        <a:ext cx="57753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03575" y="3279776"/>
          <a:ext cx="5715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5" imgW="5769568" imgH="296344" progId="Word.Document.12">
                  <p:embed/>
                </p:oleObj>
              </mc:Choice>
              <mc:Fallback>
                <p:oleObj name="Document" r:id="rId5" imgW="5769568" imgH="296344" progId="Word.Documen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279776"/>
                        <a:ext cx="57150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84514" y="4175126"/>
          <a:ext cx="5775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7" imgW="5769568" imgH="564929" progId="Word.Document.12">
                  <p:embed/>
                </p:oleObj>
              </mc:Choice>
              <mc:Fallback>
                <p:oleObj name="Document" r:id="rId7" imgW="5769568" imgH="564929" progId="Word.Documen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4" y="4175126"/>
                        <a:ext cx="5775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1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Subtour</a:t>
            </a:r>
            <a:r>
              <a:rPr lang="pl-PL" dirty="0"/>
              <a:t> </a:t>
            </a:r>
            <a:r>
              <a:rPr lang="pl-PL" dirty="0" err="1"/>
              <a:t>eleimination</a:t>
            </a:r>
            <a:r>
              <a:rPr lang="pl-PL" dirty="0"/>
              <a:t> </a:t>
            </a:r>
            <a:r>
              <a:rPr lang="en-US" dirty="0"/>
              <a:t>–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err="1"/>
              <a:t>Introduce</a:t>
            </a:r>
            <a:r>
              <a:rPr lang="pl-PL" sz="2000" dirty="0"/>
              <a:t> </a:t>
            </a:r>
            <a:r>
              <a:rPr lang="pl-PL" sz="2000" dirty="0" err="1"/>
              <a:t>nonnegative</a:t>
            </a:r>
            <a:r>
              <a:rPr lang="pl-PL" sz="2000" dirty="0"/>
              <a:t> </a:t>
            </a:r>
            <a:r>
              <a:rPr lang="pl-PL" sz="2000" dirty="0" err="1"/>
              <a:t>variables</a:t>
            </a:r>
            <a:r>
              <a:rPr lang="pl-PL" sz="2000" dirty="0"/>
              <a:t> 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i</a:t>
            </a:r>
            <a:r>
              <a:rPr lang="en-US" sz="2000" dirty="0"/>
              <a:t>:</a:t>
            </a:r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r>
              <a:rPr lang="pl-PL" sz="2000" dirty="0" err="1"/>
              <a:t>Subtours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eliminated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pl-PL" sz="2000" dirty="0" err="1"/>
              <a:t>How</a:t>
            </a:r>
            <a:r>
              <a:rPr lang="pl-PL" sz="2000" dirty="0"/>
              <a:t> many </a:t>
            </a:r>
            <a:r>
              <a:rPr lang="pl-PL" sz="2000" dirty="0" err="1"/>
              <a:t>such</a:t>
            </a:r>
            <a:r>
              <a:rPr lang="pl-PL" sz="2000" dirty="0"/>
              <a:t> </a:t>
            </a:r>
            <a:r>
              <a:rPr lang="pl-PL" sz="2000" dirty="0" err="1"/>
              <a:t>constraints</a:t>
            </a:r>
            <a:r>
              <a:rPr lang="en-US" sz="2000" dirty="0"/>
              <a:t>? </a:t>
            </a:r>
            <a:endParaRPr lang="en-US" sz="1600" dirty="0"/>
          </a:p>
          <a:p>
            <a:r>
              <a:rPr lang="en-US" sz="2000" dirty="0"/>
              <a:t>(N-1)</a:t>
            </a:r>
            <a:r>
              <a:rPr lang="en-US" sz="2000" baseline="30000" dirty="0"/>
              <a:t>2</a:t>
            </a:r>
            <a:r>
              <a:rPr lang="en-US" sz="2000" dirty="0"/>
              <a:t>-N, </a:t>
            </a:r>
            <a:r>
              <a:rPr lang="pl-PL" sz="2000" dirty="0"/>
              <a:t> </a:t>
            </a:r>
            <a:r>
              <a:rPr lang="pl-PL" sz="2000" dirty="0" err="1"/>
              <a:t>i.e</a:t>
            </a:r>
            <a:r>
              <a:rPr lang="pl-PL" sz="2000" dirty="0"/>
              <a:t>.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en-US" sz="2000" dirty="0"/>
              <a:t>30 </a:t>
            </a:r>
            <a:r>
              <a:rPr lang="pl-PL" sz="2000" dirty="0" err="1"/>
              <a:t>cities</a:t>
            </a:r>
            <a:r>
              <a:rPr lang="pl-PL" sz="2000" dirty="0"/>
              <a:t> </a:t>
            </a:r>
            <a:r>
              <a:rPr lang="pl-PL" sz="2000" dirty="0" err="1"/>
              <a:t>there</a:t>
            </a:r>
            <a:r>
              <a:rPr lang="pl-PL" sz="2000" dirty="0"/>
              <a:t> </a:t>
            </a:r>
            <a:r>
              <a:rPr lang="pl-PL" sz="2000" dirty="0" err="1"/>
              <a:t>would</a:t>
            </a:r>
            <a:r>
              <a:rPr lang="pl-PL" sz="2000" dirty="0"/>
              <a:t> be </a:t>
            </a:r>
            <a:r>
              <a:rPr lang="en-US" sz="2000" dirty="0"/>
              <a:t>812</a:t>
            </a:r>
            <a:r>
              <a:rPr lang="pl-PL" sz="2000" dirty="0"/>
              <a:t> </a:t>
            </a:r>
            <a:r>
              <a:rPr lang="pl-PL" sz="2000" dirty="0" err="1"/>
              <a:t>constraints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06242" y="2197042"/>
          <a:ext cx="577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5778287" imgH="558779" progId="Word.Document.12">
                  <p:embed/>
                </p:oleObj>
              </mc:Choice>
              <mc:Fallback>
                <p:oleObj name="Document" r:id="rId3" imgW="5778287" imgH="558779" progId="Word.Documen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242" y="2197042"/>
                        <a:ext cx="5778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06750" y="3429000"/>
          <a:ext cx="5778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5" imgW="5778287" imgH="800071" progId="Word.Document.12">
                  <p:embed/>
                </p:oleObj>
              </mc:Choice>
              <mc:Fallback>
                <p:oleObj name="Document" r:id="rId5" imgW="5778287" imgH="800071" progId="Word.Documen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3429000"/>
                        <a:ext cx="5778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2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515" y="0"/>
            <a:ext cx="379832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068960"/>
            <a:ext cx="39346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913" y="10840"/>
            <a:ext cx="411061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30" y="3081784"/>
            <a:ext cx="3960440" cy="29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6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Game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http://www.tsp.gatech.edu/games/index.html</a:t>
            </a:r>
          </a:p>
        </p:txBody>
      </p:sp>
    </p:spTree>
    <p:extLst>
      <p:ext uri="{BB962C8B-B14F-4D97-AF65-F5344CB8AC3E}">
        <p14:creationId xmlns:p14="http://schemas.microsoft.com/office/powerpoint/2010/main" val="29328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Graphs</a:t>
            </a:r>
            <a:r>
              <a:rPr lang="pl-PL" dirty="0"/>
              <a:t>: Koenigsberg </a:t>
            </a:r>
            <a:r>
              <a:rPr lang="pl-PL" dirty="0" err="1"/>
              <a:t>bridges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3758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711626" y="55892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Leonard Euler problem (1736)</a:t>
            </a:r>
          </a:p>
        </p:txBody>
      </p:sp>
    </p:spTree>
    <p:extLst>
      <p:ext uri="{BB962C8B-B14F-4D97-AF65-F5344CB8AC3E}">
        <p14:creationId xmlns:p14="http://schemas.microsoft.com/office/powerpoint/2010/main" val="210981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Nodes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71" y="2420888"/>
            <a:ext cx="41483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99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Edges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776" y="2492897"/>
            <a:ext cx="4104456" cy="27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22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a walk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uses</a:t>
            </a:r>
            <a:r>
              <a:rPr lang="pl-PL" dirty="0"/>
              <a:t>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edge</a:t>
            </a:r>
            <a:r>
              <a:rPr lang="pl-PL" dirty="0"/>
              <a:t> </a:t>
            </a:r>
            <a:r>
              <a:rPr lang="pl-PL" dirty="0" err="1"/>
              <a:t>exactly</a:t>
            </a:r>
            <a:r>
              <a:rPr lang="pl-PL" dirty="0"/>
              <a:t> </a:t>
            </a:r>
            <a:r>
              <a:rPr lang="pl-PL" dirty="0" err="1"/>
              <a:t>once</a:t>
            </a:r>
            <a:r>
              <a:rPr lang="pl-PL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6" y="2420888"/>
            <a:ext cx="40884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97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Build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bridges</a:t>
            </a:r>
            <a:r>
              <a:rPr lang="pl-PL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6" y="2132856"/>
            <a:ext cx="4608512" cy="30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62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4653136"/>
            <a:ext cx="6735443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3" y="1052736"/>
            <a:ext cx="43968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919538" y="522920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Each</a:t>
            </a:r>
            <a:r>
              <a:rPr lang="pl-PL" sz="3200" dirty="0"/>
              <a:t> </a:t>
            </a:r>
            <a:r>
              <a:rPr lang="pl-PL" sz="3200" dirty="0" err="1"/>
              <a:t>such</a:t>
            </a:r>
            <a:r>
              <a:rPr lang="pl-PL" sz="3200" dirty="0"/>
              <a:t> walk </a:t>
            </a:r>
            <a:r>
              <a:rPr lang="pl-PL" sz="3200" dirty="0" err="1"/>
              <a:t>has</a:t>
            </a:r>
            <a:r>
              <a:rPr lang="pl-PL" sz="3200" dirty="0"/>
              <a:t> to enter and </a:t>
            </a:r>
            <a:r>
              <a:rPr lang="pl-PL" sz="3200" dirty="0" err="1"/>
              <a:t>leave</a:t>
            </a:r>
            <a:r>
              <a:rPr lang="pl-PL" sz="3200" dirty="0"/>
              <a:t>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given</a:t>
            </a:r>
            <a:r>
              <a:rPr lang="pl-PL" sz="3200" dirty="0"/>
              <a:t> </a:t>
            </a:r>
            <a:r>
              <a:rPr lang="pl-PL" sz="3200" dirty="0" err="1"/>
              <a:t>node</a:t>
            </a:r>
            <a:r>
              <a:rPr lang="pl-PL" sz="3200" dirty="0"/>
              <a:t>. </a:t>
            </a:r>
            <a:r>
              <a:rPr lang="pl-PL" sz="3200" dirty="0" err="1"/>
              <a:t>The</a:t>
            </a:r>
            <a:r>
              <a:rPr lang="pl-PL" sz="3200" dirty="0"/>
              <a:t> </a:t>
            </a:r>
            <a:r>
              <a:rPr lang="pl-PL" sz="3200" dirty="0" err="1"/>
              <a:t>degree</a:t>
            </a:r>
            <a:r>
              <a:rPr lang="pl-PL" sz="3200" dirty="0"/>
              <a:t> of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node</a:t>
            </a:r>
            <a:r>
              <a:rPr lang="pl-PL" sz="3200" dirty="0"/>
              <a:t> </a:t>
            </a:r>
            <a:r>
              <a:rPr lang="pl-PL" sz="3200" dirty="0" err="1"/>
              <a:t>has</a:t>
            </a:r>
            <a:r>
              <a:rPr lang="pl-PL" sz="3200" dirty="0"/>
              <a:t> to be </a:t>
            </a:r>
            <a:r>
              <a:rPr lang="pl-PL" sz="3200" dirty="0" err="1"/>
              <a:t>even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08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ewandowskim\Pulpit\eulerian-cycle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70" y="0"/>
            <a:ext cx="2492896" cy="2492896"/>
          </a:xfrm>
          <a:prstGeom prst="rect">
            <a:avLst/>
          </a:prstGeom>
          <a:noFill/>
        </p:spPr>
      </p:pic>
      <p:pic>
        <p:nvPicPr>
          <p:cNvPr id="6148" name="Picture 4" descr="C:\Documents and Settings\lewandowskim\Pulpit\eulerian-cycle-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106" y="0"/>
            <a:ext cx="2492896" cy="2492896"/>
          </a:xfrm>
          <a:prstGeom prst="rect">
            <a:avLst/>
          </a:prstGeom>
          <a:noFill/>
        </p:spPr>
      </p:pic>
      <p:pic>
        <p:nvPicPr>
          <p:cNvPr id="6149" name="Picture 5" descr="C:\Documents and Settings\lewandowskim\Pulpit\hamiltonian-cycle-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2204864"/>
            <a:ext cx="2193032" cy="2193032"/>
          </a:xfrm>
          <a:prstGeom prst="rect">
            <a:avLst/>
          </a:prstGeom>
          <a:noFill/>
        </p:spPr>
      </p:pic>
      <p:pic>
        <p:nvPicPr>
          <p:cNvPr id="6150" name="Picture 6" descr="C:\Documents and Settings\lewandowskim\Pulpit\hamiltonian-cycle-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984" y="2237656"/>
            <a:ext cx="2160240" cy="2160240"/>
          </a:xfrm>
          <a:prstGeom prst="rect">
            <a:avLst/>
          </a:prstGeom>
          <a:noFill/>
        </p:spPr>
      </p:pic>
      <p:pic>
        <p:nvPicPr>
          <p:cNvPr id="6151" name="Picture 7" descr="C:\Documents and Settings\lewandowskim\Pulpit\traveling-salesman-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8008" y="4509120"/>
            <a:ext cx="1905000" cy="1905000"/>
          </a:xfrm>
          <a:prstGeom prst="rect">
            <a:avLst/>
          </a:prstGeom>
          <a:noFill/>
        </p:spPr>
      </p:pic>
      <p:pic>
        <p:nvPicPr>
          <p:cNvPr id="6152" name="Picture 8" descr="C:\Documents and Settings\lewandowskim\Pulpit\traveling-salesman-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0256" y="4581128"/>
            <a:ext cx="1905000" cy="19050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775520" y="69269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Eulerian</a:t>
            </a:r>
            <a:r>
              <a:rPr lang="pl-PL" sz="3200" dirty="0"/>
              <a:t> </a:t>
            </a:r>
            <a:r>
              <a:rPr lang="pl-PL" sz="3200" dirty="0" err="1"/>
              <a:t>cycle</a:t>
            </a:r>
            <a:endParaRPr lang="pl-PL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775520" y="299695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Hamiltonian </a:t>
            </a:r>
            <a:r>
              <a:rPr lang="pl-PL" sz="3200" dirty="0" err="1"/>
              <a:t>cycle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775520" y="501317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Travelling </a:t>
            </a:r>
            <a:r>
              <a:rPr lang="pl-PL" sz="3200" dirty="0" err="1"/>
              <a:t>salesman</a:t>
            </a:r>
            <a:r>
              <a:rPr lang="pl-PL" sz="3200" dirty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362302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TSP - </a:t>
            </a:r>
            <a:r>
              <a:rPr lang="pl-PL" dirty="0" err="1"/>
              <a:t>cycle</a:t>
            </a:r>
            <a:endParaRPr lang="pl-PL" dirty="0"/>
          </a:p>
        </p:txBody>
      </p:sp>
      <p:pic>
        <p:nvPicPr>
          <p:cNvPr id="7172" name="Picture 4" descr="C:\Documents and Settings\lewandowskim\Pulpit\polska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90" y="1628801"/>
            <a:ext cx="4570469" cy="417646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847530" y="1772818"/>
            <a:ext cx="3066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Duration</a:t>
            </a:r>
            <a:r>
              <a:rPr lang="en-US" sz="3200" dirty="0"/>
              <a:t>: </a:t>
            </a:r>
            <a:endParaRPr lang="pl-PL" sz="3200" dirty="0"/>
          </a:p>
          <a:p>
            <a:r>
              <a:rPr lang="en-US" sz="3200" dirty="0"/>
              <a:t>2 d 7 h 2 m </a:t>
            </a:r>
            <a:br>
              <a:rPr lang="en-US" sz="3200" dirty="0"/>
            </a:br>
            <a:r>
              <a:rPr lang="pl-PL" sz="3200" dirty="0" err="1"/>
              <a:t>Length</a:t>
            </a:r>
            <a:r>
              <a:rPr lang="en-US" sz="3200" dirty="0"/>
              <a:t>: </a:t>
            </a:r>
            <a:endParaRPr lang="pl-PL" sz="3200" dirty="0"/>
          </a:p>
          <a:p>
            <a:r>
              <a:rPr lang="en-US" sz="3200" dirty="0"/>
              <a:t>3615 km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84280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Macintosh PowerPoint</Application>
  <PresentationFormat>Panoramiczny</PresentationFormat>
  <Paragraphs>68</Paragraphs>
  <Slides>18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Dokument</vt:lpstr>
      <vt:lpstr>Document</vt:lpstr>
      <vt:lpstr>Networks</vt:lpstr>
      <vt:lpstr>Graphs: Koenigsberg bridges</vt:lpstr>
      <vt:lpstr>Nodes</vt:lpstr>
      <vt:lpstr>Edges</vt:lpstr>
      <vt:lpstr>Is there a walk which uses each edge exactly once?</vt:lpstr>
      <vt:lpstr>Build two more bridges.</vt:lpstr>
      <vt:lpstr>Prezentacja programu PowerPoint</vt:lpstr>
      <vt:lpstr>Prezentacja programu PowerPoint</vt:lpstr>
      <vt:lpstr>TSP - cycle</vt:lpstr>
      <vt:lpstr>TSP - trail</vt:lpstr>
      <vt:lpstr>TSP – a real walk</vt:lpstr>
      <vt:lpstr>Prezentacja programu PowerPoint</vt:lpstr>
      <vt:lpstr>Travelling salesman problem TSP</vt:lpstr>
      <vt:lpstr>TSP</vt:lpstr>
      <vt:lpstr>Subtour elimination</vt:lpstr>
      <vt:lpstr>Subtour eleimination – second approach</vt:lpstr>
      <vt:lpstr>Prezentacja programu PowerPoint</vt:lpstr>
      <vt:lpstr>Game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</dc:title>
  <dc:creator>Michał Lewandowski</dc:creator>
  <cp:lastModifiedBy>Michał Lewandowski</cp:lastModifiedBy>
  <cp:revision>1</cp:revision>
  <dcterms:created xsi:type="dcterms:W3CDTF">2018-04-18T07:23:56Z</dcterms:created>
  <dcterms:modified xsi:type="dcterms:W3CDTF">2018-04-18T07:25:35Z</dcterms:modified>
</cp:coreProperties>
</file>