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0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07" r:id="rId20"/>
    <p:sldId id="308" r:id="rId21"/>
    <p:sldId id="368" r:id="rId22"/>
    <p:sldId id="369" r:id="rId23"/>
    <p:sldId id="370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F:\!!!%20teaching2011\GT\GT13\maximi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695307027784758E-2"/>
          <c:y val="2.4590294017266309E-2"/>
          <c:w val="0.90386335137089202"/>
          <c:h val="0.92051635719138458"/>
        </c:manualLayout>
      </c:layout>
      <c:lineChart>
        <c:grouping val="standard"/>
        <c:varyColors val="0"/>
        <c:ser>
          <c:idx val="0"/>
          <c:order val="0"/>
          <c:tx>
            <c:v>IN</c:v>
          </c:tx>
          <c:marker>
            <c:symbol val="none"/>
          </c:marker>
          <c:cat>
            <c:numRef>
              <c:f>Arkusz3!$A$1:$A$21</c:f>
              <c:numCache>
                <c:formatCode>General</c:formatCode>
                <c:ptCount val="21"/>
                <c:pt idx="0">
                  <c:v>0</c:v>
                </c:pt>
                <c:pt idx="1">
                  <c:v>5.0000000000000031E-2</c:v>
                </c:pt>
                <c:pt idx="2">
                  <c:v>0.1</c:v>
                </c:pt>
                <c:pt idx="3">
                  <c:v>0.15000000000000019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0.60000000000000064</c:v>
                </c:pt>
                <c:pt idx="13">
                  <c:v>0.65000000000000102</c:v>
                </c:pt>
                <c:pt idx="14">
                  <c:v>0.70000000000000062</c:v>
                </c:pt>
                <c:pt idx="15">
                  <c:v>0.75000000000000089</c:v>
                </c:pt>
                <c:pt idx="16">
                  <c:v>0.8</c:v>
                </c:pt>
                <c:pt idx="17">
                  <c:v>0.85000000000000064</c:v>
                </c:pt>
                <c:pt idx="18">
                  <c:v>0.9</c:v>
                </c:pt>
                <c:pt idx="19">
                  <c:v>0.95000000000000062</c:v>
                </c:pt>
                <c:pt idx="20">
                  <c:v>1</c:v>
                </c:pt>
              </c:numCache>
            </c:numRef>
          </c:cat>
          <c:val>
            <c:numRef>
              <c:f>Arkusz3!$B$1:$B$21</c:f>
              <c:numCache>
                <c:formatCode>General</c:formatCode>
                <c:ptCount val="21"/>
                <c:pt idx="0">
                  <c:v>11.5</c:v>
                </c:pt>
                <c:pt idx="1">
                  <c:v>11.79</c:v>
                </c:pt>
                <c:pt idx="2">
                  <c:v>12.08</c:v>
                </c:pt>
                <c:pt idx="3">
                  <c:v>12.370000000000006</c:v>
                </c:pt>
                <c:pt idx="4">
                  <c:v>12.66</c:v>
                </c:pt>
                <c:pt idx="5">
                  <c:v>12.950000000000006</c:v>
                </c:pt>
                <c:pt idx="6">
                  <c:v>13.239999999999998</c:v>
                </c:pt>
                <c:pt idx="7">
                  <c:v>13.53</c:v>
                </c:pt>
                <c:pt idx="8">
                  <c:v>13.82</c:v>
                </c:pt>
                <c:pt idx="9">
                  <c:v>14.11</c:v>
                </c:pt>
                <c:pt idx="10">
                  <c:v>14.4</c:v>
                </c:pt>
                <c:pt idx="11">
                  <c:v>14.69</c:v>
                </c:pt>
                <c:pt idx="12">
                  <c:v>14.98</c:v>
                </c:pt>
                <c:pt idx="13">
                  <c:v>15.27</c:v>
                </c:pt>
                <c:pt idx="14">
                  <c:v>15.56</c:v>
                </c:pt>
                <c:pt idx="15">
                  <c:v>15.850000000000012</c:v>
                </c:pt>
                <c:pt idx="16">
                  <c:v>16.14</c:v>
                </c:pt>
                <c:pt idx="17">
                  <c:v>16.43</c:v>
                </c:pt>
                <c:pt idx="18">
                  <c:v>16.72</c:v>
                </c:pt>
                <c:pt idx="19">
                  <c:v>17.01000000000003</c:v>
                </c:pt>
                <c:pt idx="20">
                  <c:v>17.3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2D-7A4E-9D4C-A435578A5AFE}"/>
            </c:ext>
          </c:extLst>
        </c:ser>
        <c:ser>
          <c:idx val="1"/>
          <c:order val="1"/>
          <c:tx>
            <c:v>OUT</c:v>
          </c:tx>
          <c:marker>
            <c:symbol val="none"/>
          </c:marker>
          <c:val>
            <c:numRef>
              <c:f>Arkusz3!$C$1:$C$21</c:f>
              <c:numCache>
                <c:formatCode>General</c:formatCode>
                <c:ptCount val="21"/>
                <c:pt idx="0">
                  <c:v>20.6</c:v>
                </c:pt>
                <c:pt idx="1">
                  <c:v>19.350000000000001</c:v>
                </c:pt>
                <c:pt idx="2">
                  <c:v>18.100000000000001</c:v>
                </c:pt>
                <c:pt idx="3">
                  <c:v>16.850000000000001</c:v>
                </c:pt>
                <c:pt idx="4">
                  <c:v>15.6</c:v>
                </c:pt>
                <c:pt idx="5">
                  <c:v>14.350000000000012</c:v>
                </c:pt>
                <c:pt idx="6">
                  <c:v>13.1</c:v>
                </c:pt>
                <c:pt idx="7">
                  <c:v>11.850000000000012</c:v>
                </c:pt>
                <c:pt idx="8">
                  <c:v>10.6</c:v>
                </c:pt>
                <c:pt idx="9">
                  <c:v>9.3500000000000068</c:v>
                </c:pt>
                <c:pt idx="10">
                  <c:v>8.1000000000000014</c:v>
                </c:pt>
                <c:pt idx="11">
                  <c:v>6.85</c:v>
                </c:pt>
                <c:pt idx="12">
                  <c:v>5.6</c:v>
                </c:pt>
                <c:pt idx="13">
                  <c:v>4.3499999999999996</c:v>
                </c:pt>
                <c:pt idx="14">
                  <c:v>3.100000000000001</c:v>
                </c:pt>
                <c:pt idx="15">
                  <c:v>1.8500000000000021</c:v>
                </c:pt>
                <c:pt idx="16">
                  <c:v>0.60000000000000164</c:v>
                </c:pt>
                <c:pt idx="17">
                  <c:v>-0.65</c:v>
                </c:pt>
                <c:pt idx="18">
                  <c:v>-1.8999999999999944</c:v>
                </c:pt>
                <c:pt idx="19">
                  <c:v>-3.15</c:v>
                </c:pt>
                <c:pt idx="20">
                  <c:v>-4.3999999999999986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2D-7A4E-9D4C-A435578A5AFE}"/>
            </c:ext>
          </c:extLst>
        </c:ser>
        <c:ser>
          <c:idx val="2"/>
          <c:order val="2"/>
          <c:tx>
            <c:v>IN-OUT</c:v>
          </c:tx>
          <c:marker>
            <c:symbol val="none"/>
          </c:marker>
          <c:val>
            <c:numRef>
              <c:f>Arkusz3!$D$1:$D$21</c:f>
              <c:numCache>
                <c:formatCode>General</c:formatCode>
                <c:ptCount val="21"/>
                <c:pt idx="0">
                  <c:v>17</c:v>
                </c:pt>
                <c:pt idx="1">
                  <c:v>16.41</c:v>
                </c:pt>
                <c:pt idx="2">
                  <c:v>15.82</c:v>
                </c:pt>
                <c:pt idx="3">
                  <c:v>15.229999999999999</c:v>
                </c:pt>
                <c:pt idx="4">
                  <c:v>14.639999999999999</c:v>
                </c:pt>
                <c:pt idx="5">
                  <c:v>14.05</c:v>
                </c:pt>
                <c:pt idx="6">
                  <c:v>13.46</c:v>
                </c:pt>
                <c:pt idx="7">
                  <c:v>12.870000000000006</c:v>
                </c:pt>
                <c:pt idx="8">
                  <c:v>12.28</c:v>
                </c:pt>
                <c:pt idx="9">
                  <c:v>11.69</c:v>
                </c:pt>
                <c:pt idx="10">
                  <c:v>11.1</c:v>
                </c:pt>
                <c:pt idx="11">
                  <c:v>10.51</c:v>
                </c:pt>
                <c:pt idx="12">
                  <c:v>9.92</c:v>
                </c:pt>
                <c:pt idx="13">
                  <c:v>9.3300000000000018</c:v>
                </c:pt>
                <c:pt idx="14">
                  <c:v>8.74</c:v>
                </c:pt>
                <c:pt idx="15">
                  <c:v>8.15</c:v>
                </c:pt>
                <c:pt idx="16">
                  <c:v>7.5599999999999987</c:v>
                </c:pt>
                <c:pt idx="17">
                  <c:v>6.9699999999999989</c:v>
                </c:pt>
                <c:pt idx="18">
                  <c:v>6.379999999999999</c:v>
                </c:pt>
                <c:pt idx="19">
                  <c:v>5.79</c:v>
                </c:pt>
                <c:pt idx="20">
                  <c:v>5.1999999999999966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2D-7A4E-9D4C-A435578A5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904000"/>
        <c:axId val="41905536"/>
      </c:lineChart>
      <c:catAx>
        <c:axId val="4190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pl-PL"/>
          </a:p>
        </c:txPr>
        <c:crossAx val="41905536"/>
        <c:crosses val="autoZero"/>
        <c:auto val="1"/>
        <c:lblAlgn val="ctr"/>
        <c:lblOffset val="100"/>
        <c:noMultiLvlLbl val="0"/>
      </c:catAx>
      <c:valAx>
        <c:axId val="41905536"/>
        <c:scaling>
          <c:orientation val="minMax"/>
          <c:max val="21"/>
          <c:min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pl-PL"/>
          </a:p>
        </c:txPr>
        <c:crossAx val="41904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924431651482031"/>
          <c:y val="0.35858661493832045"/>
          <c:w val="0.17509543180214349"/>
          <c:h val="0.248065758918115"/>
        </c:manualLayout>
      </c:layout>
      <c:overlay val="0"/>
      <c:txPr>
        <a:bodyPr/>
        <a:lstStyle/>
        <a:p>
          <a:pPr>
            <a:defRPr sz="1800" baseline="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135A2B-A118-504F-90BC-427A7986D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71142D6-A617-0E4C-BA0C-7965EA14B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1C75EA-38E9-B84B-92F7-CC09FAD7E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23E-FE87-5342-B385-39A2AFCCCCCE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1D8A96-68A5-B546-82EB-1637BE306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6C1A21-68D7-9E40-A518-0636022B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BD47-B496-4649-9493-BBD6827BB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613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772120-67EF-E649-9A64-B9E0D5C33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BED00C0-7D56-3A40-9A7F-389C1672F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78D7BC-4CDD-7E4D-9A0C-5CE202953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23E-FE87-5342-B385-39A2AFCCCCCE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311482-7B45-234B-B409-696CE0E3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2FACE0-E2BD-6844-8816-4811BC0A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BD47-B496-4649-9493-BBD6827BB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33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CECF27E-8E68-9542-8211-A95C5E3258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E867F4D-6E21-6345-95A0-248A87995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2243A1-C96E-4F4F-BC56-2978385D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23E-FE87-5342-B385-39A2AFCCCCCE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B7D70B6-B8E7-9F49-8E17-E2407C881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B12D54-C58B-294F-BC44-B00EE4722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BD47-B496-4649-9493-BBD6827BB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073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82BDAE-3AE2-F446-8E15-44A767548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28229B-C572-064A-9783-B0F8E3C4C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4254E8-63CC-734A-8E60-4DD58307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23E-FE87-5342-B385-39A2AFCCCCCE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DCA4E3-C670-7F43-8642-ED0FCD65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0478179-B5B5-584F-B3D2-E44339FCF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BD47-B496-4649-9493-BBD6827BB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67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80584A-9BC5-E844-8E44-F2B30B05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F2B270F-5F18-594F-8719-38A7B7D09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694985C-42B5-0847-AB66-EA32B0B5A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23E-FE87-5342-B385-39A2AFCCCCCE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E596759-D196-EF41-8A3F-5D9F0F11E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B3D4C0-A04D-4640-AC1F-85E88922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BD47-B496-4649-9493-BBD6827BB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001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64920D-F435-384A-865F-C613A687E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893079-0864-C240-87EE-02E43C6039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58216D-2F94-EB4C-9538-494D6D068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851C9C3-8F17-C248-846E-9CE224D52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23E-FE87-5342-B385-39A2AFCCCCCE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6C1DA60-64EC-9246-A532-8AC344B8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6028F68-E30E-1948-A6B0-7824BA7F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BD47-B496-4649-9493-BBD6827BB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46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33BBC6-7167-2441-8E88-7E725E5FE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32FA3A-8C10-A14B-BD1D-1C7702A70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91F8477-82A2-4549-AE6E-D411EBFBE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33773BD-5C8F-6E46-9108-A77A97193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05EEAA2-F4FA-8245-A9AB-751C00D0F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ED92303-EF13-FD45-89DF-0D4BE8A1A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23E-FE87-5342-B385-39A2AFCCCCCE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148112A-49AC-D048-9AE1-81041DE3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4C299F5-9414-6644-BAD6-6ADA9D11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BD47-B496-4649-9493-BBD6827BB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90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E3D252-D465-7449-A17E-EF85F5299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B6E05B1-D2D6-A84B-8F81-777F9FA6E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23E-FE87-5342-B385-39A2AFCCCCCE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F68AEAD-BAF0-5B4E-9344-EF950BA2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EF47BB9-65AD-5647-8893-3D9D2F73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BD47-B496-4649-9493-BBD6827BB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62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67BFCCA-D164-F045-883A-C129C0C71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23E-FE87-5342-B385-39A2AFCCCCCE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899AF96-673D-FE4F-9573-7C1D186BA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3F16198-6DFA-C84B-9125-A2D95294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BD47-B496-4649-9493-BBD6827BB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6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355B45-6494-5C40-BA14-3E732513B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083DE4-AED8-E747-9654-59C2DC869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AC9D4F6-3D50-D74A-B40D-F093191BC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27451F6-FA33-2742-A0F2-B5EDB03E8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23E-FE87-5342-B385-39A2AFCCCCCE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EDC0EFC-FBFF-5F4D-BB67-E67D4FAEE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EDF53F2-0D22-0742-BD97-6109C306B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BD47-B496-4649-9493-BBD6827BB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473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0A65EE-21EF-224F-9DC2-C8B940A51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2031E1E-692B-1944-BB37-9F1C5A70FE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2E1335F-368F-9A45-AE6B-48873AD34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52BB731-94F3-F343-9D22-CBDEE7C8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23E-FE87-5342-B385-39A2AFCCCCCE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3F806FE-B914-994E-90C2-840CF6D0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F22FC3C-DDE4-4C49-8A55-E8999D7D9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BD47-B496-4649-9493-BBD6827BB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158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7F46B3D-2E20-0548-86A9-7F99616F4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0B3883F-95C6-374B-BA82-18527B079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92B798-AB8D-0949-B3F7-8DC34B1321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A23E-FE87-5342-B385-39A2AFCCCCCE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F5DA3F8-215F-9340-87A9-70A370FCD7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9A31A8-A2C0-734E-92EE-D540E960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EBD47-B496-4649-9493-BBD6827BB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59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programu_Microsoft_Word.docx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png"/><Relationship Id="rId5" Type="http://schemas.openxmlformats.org/officeDocument/2006/relationships/package" Target="../embeddings/Dokument_programu_Microsoft_Word1.docx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Individual</a:t>
            </a:r>
            <a:r>
              <a:rPr lang="pl-PL" dirty="0"/>
              <a:t> </a:t>
            </a:r>
            <a:r>
              <a:rPr lang="pl-PL" dirty="0" err="1"/>
              <a:t>decision</a:t>
            </a:r>
            <a:r>
              <a:rPr lang="pl-PL" dirty="0"/>
              <a:t> </a:t>
            </a:r>
            <a:r>
              <a:rPr lang="pl-PL" dirty="0" err="1"/>
              <a:t>theory</a:t>
            </a:r>
            <a:r>
              <a:rPr lang="pl-PL" dirty="0"/>
              <a:t> </a:t>
            </a:r>
            <a:r>
              <a:rPr lang="pl-PL" dirty="0" err="1"/>
              <a:t>vs</a:t>
            </a:r>
            <a:r>
              <a:rPr lang="pl-PL" dirty="0"/>
              <a:t> </a:t>
            </a:r>
            <a:r>
              <a:rPr lang="pl-PL" dirty="0" err="1"/>
              <a:t>game</a:t>
            </a:r>
            <a:r>
              <a:rPr lang="pl-PL" dirty="0"/>
              <a:t> </a:t>
            </a:r>
            <a:r>
              <a:rPr lang="pl-PL" dirty="0" err="1"/>
              <a:t>theory</a:t>
            </a:r>
            <a:endParaRPr lang="pl-PL" dirty="0"/>
          </a:p>
        </p:txBody>
      </p:sp>
      <p:pic>
        <p:nvPicPr>
          <p:cNvPr id="75778" name="Picture 2" descr="C:\Documents and Settings\lewandowskim\Pulpit\ch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4034" y="1988840"/>
            <a:ext cx="2664296" cy="3570706"/>
          </a:xfrm>
          <a:prstGeom prst="rect">
            <a:avLst/>
          </a:prstGeom>
          <a:noFill/>
        </p:spPr>
      </p:pic>
      <p:pic>
        <p:nvPicPr>
          <p:cNvPr id="75779" name="Picture 3" descr="C:\Documents and Settings\lewandowskim\Pulpit\gamb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666" y="1772816"/>
            <a:ext cx="2664296" cy="39674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197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Jamaica</a:t>
            </a:r>
            <a:r>
              <a:rPr lang="pl-PL" dirty="0"/>
              <a:t> on a map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1584" y="1412776"/>
            <a:ext cx="767716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5461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</a:t>
            </a:r>
            <a:r>
              <a:rPr lang="pl-PL" dirty="0" err="1"/>
              <a:t>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were</a:t>
            </a:r>
            <a:r>
              <a:rPr lang="pl-PL" dirty="0"/>
              <a:t> 26 </a:t>
            </a:r>
            <a:r>
              <a:rPr lang="pl-PL" dirty="0" err="1"/>
              <a:t>wooden</a:t>
            </a:r>
            <a:r>
              <a:rPr lang="pl-PL" dirty="0"/>
              <a:t> </a:t>
            </a:r>
            <a:r>
              <a:rPr lang="pl-PL" dirty="0" err="1"/>
              <a:t>canoes</a:t>
            </a:r>
            <a:r>
              <a:rPr lang="pl-PL" dirty="0"/>
              <a:t>.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captains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canoes</a:t>
            </a:r>
            <a:r>
              <a:rPr lang="pl-PL" dirty="0"/>
              <a:t> </a:t>
            </a:r>
            <a:r>
              <a:rPr lang="pl-PL" dirty="0" err="1"/>
              <a:t>might</a:t>
            </a:r>
            <a:r>
              <a:rPr lang="pl-PL" dirty="0"/>
              <a:t> </a:t>
            </a:r>
            <a:r>
              <a:rPr lang="pl-PL" dirty="0" err="1"/>
              <a:t>adopt</a:t>
            </a:r>
            <a:r>
              <a:rPr lang="pl-PL" dirty="0"/>
              <a:t> 3 </a:t>
            </a:r>
            <a:r>
              <a:rPr lang="pl-PL" dirty="0" err="1"/>
              <a:t>fishing</a:t>
            </a:r>
            <a:r>
              <a:rPr lang="pl-PL" dirty="0"/>
              <a:t> </a:t>
            </a:r>
            <a:r>
              <a:rPr lang="pl-PL" dirty="0" err="1"/>
              <a:t>strategies</a:t>
            </a:r>
            <a:r>
              <a:rPr lang="en-US" dirty="0"/>
              <a:t>:</a:t>
            </a:r>
          </a:p>
          <a:p>
            <a:pPr lvl="1"/>
            <a:r>
              <a:rPr lang="pl-PL" b="1" dirty="0"/>
              <a:t>IN</a:t>
            </a:r>
            <a:r>
              <a:rPr lang="en-US" dirty="0"/>
              <a:t> – </a:t>
            </a:r>
            <a:r>
              <a:rPr lang="pl-PL" dirty="0" err="1"/>
              <a:t>put</a:t>
            </a:r>
            <a:r>
              <a:rPr lang="pl-PL" dirty="0"/>
              <a:t>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pots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inside</a:t>
            </a:r>
            <a:r>
              <a:rPr lang="pl-PL" dirty="0"/>
              <a:t> banks </a:t>
            </a:r>
            <a:endParaRPr lang="en-US" dirty="0"/>
          </a:p>
          <a:p>
            <a:pPr lvl="1"/>
            <a:r>
              <a:rPr lang="pl-PL" b="1" dirty="0"/>
              <a:t>OUT</a:t>
            </a:r>
            <a:r>
              <a:rPr lang="en-US" dirty="0"/>
              <a:t> – </a:t>
            </a:r>
            <a:r>
              <a:rPr lang="pl-PL" dirty="0" err="1"/>
              <a:t>put</a:t>
            </a:r>
            <a:r>
              <a:rPr lang="pl-PL" dirty="0"/>
              <a:t>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pots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outside</a:t>
            </a:r>
            <a:r>
              <a:rPr lang="pl-PL" dirty="0"/>
              <a:t> banks</a:t>
            </a:r>
            <a:endParaRPr lang="en-US" dirty="0"/>
          </a:p>
          <a:p>
            <a:pPr lvl="1"/>
            <a:r>
              <a:rPr lang="en-US" b="1" dirty="0"/>
              <a:t>I</a:t>
            </a:r>
            <a:r>
              <a:rPr lang="pl-PL" b="1" dirty="0"/>
              <a:t>N</a:t>
            </a:r>
            <a:r>
              <a:rPr lang="en-US" b="1" dirty="0"/>
              <a:t>-</a:t>
            </a:r>
            <a:r>
              <a:rPr lang="pl-PL" b="1" dirty="0"/>
              <a:t>OUT</a:t>
            </a:r>
            <a:r>
              <a:rPr lang="en-US" b="1" dirty="0"/>
              <a:t>) </a:t>
            </a:r>
            <a:r>
              <a:rPr lang="en-US" dirty="0"/>
              <a:t>– </a:t>
            </a:r>
            <a:r>
              <a:rPr lang="pl-PL" dirty="0" err="1"/>
              <a:t>put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pots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inside</a:t>
            </a:r>
            <a:r>
              <a:rPr lang="pl-PL" dirty="0"/>
              <a:t> banks,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pots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outside</a:t>
            </a:r>
            <a:endParaRPr lang="en-US" dirty="0"/>
          </a:p>
        </p:txBody>
      </p:sp>
      <p:pic>
        <p:nvPicPr>
          <p:cNvPr id="4" name="Picture 1" descr="C:\Documents and Settings\lewandowskim\Pulpit\fishp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2469" y="4221090"/>
            <a:ext cx="2858164" cy="23192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9962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3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/>
              <a:t>Advantages</a:t>
            </a:r>
            <a:r>
              <a:rPr lang="pl-PL" dirty="0"/>
              <a:t> and </a:t>
            </a:r>
            <a:r>
              <a:rPr lang="pl-PL" dirty="0" err="1"/>
              <a:t>disadvantages</a:t>
            </a:r>
            <a:r>
              <a:rPr lang="pl-PL" dirty="0"/>
              <a:t> of </a:t>
            </a:r>
            <a:r>
              <a:rPr lang="pl-PL" dirty="0" err="1"/>
              <a:t>fishing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open</a:t>
            </a:r>
            <a:r>
              <a:rPr lang="pl-PL" dirty="0"/>
              <a:t> </a:t>
            </a:r>
            <a:r>
              <a:rPr lang="pl-PL" dirty="0" err="1"/>
              <a:t>sea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4927" y="1124745"/>
            <a:ext cx="4038600" cy="4525963"/>
          </a:xfrm>
        </p:spPr>
        <p:txBody>
          <a:bodyPr numCol="1"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err="1">
                <a:solidFill>
                  <a:srgbClr val="FF0000"/>
                </a:solidFill>
              </a:rPr>
              <a:t>Disadvantages</a:t>
            </a:r>
            <a:endParaRPr lang="pl-PL" b="1" dirty="0">
              <a:solidFill>
                <a:srgbClr val="FF0000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  <a:p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takes</a:t>
            </a:r>
            <a:r>
              <a:rPr lang="pl-PL" dirty="0"/>
              <a:t> </a:t>
            </a:r>
            <a:r>
              <a:rPr lang="pl-PL" dirty="0" err="1"/>
              <a:t>more</a:t>
            </a:r>
            <a:r>
              <a:rPr lang="pl-PL" dirty="0"/>
              <a:t> time to </a:t>
            </a:r>
            <a:r>
              <a:rPr lang="pl-PL" dirty="0" err="1"/>
              <a:t>reach</a:t>
            </a:r>
            <a:r>
              <a:rPr lang="pl-PL" dirty="0"/>
              <a:t>, so </a:t>
            </a:r>
            <a:r>
              <a:rPr lang="pl-PL" dirty="0" err="1"/>
              <a:t>fewers</a:t>
            </a:r>
            <a:r>
              <a:rPr lang="pl-PL" dirty="0"/>
              <a:t> </a:t>
            </a:r>
            <a:r>
              <a:rPr lang="pl-PL" dirty="0" err="1"/>
              <a:t>pots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be set</a:t>
            </a:r>
          </a:p>
          <a:p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running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harmful</a:t>
            </a:r>
            <a:r>
              <a:rPr lang="pl-PL" dirty="0"/>
              <a:t> to </a:t>
            </a:r>
            <a:r>
              <a:rPr lang="pl-PL" dirty="0" err="1"/>
              <a:t>outside</a:t>
            </a:r>
            <a:r>
              <a:rPr lang="pl-PL" dirty="0"/>
              <a:t> </a:t>
            </a:r>
            <a:r>
              <a:rPr lang="pl-PL" dirty="0" err="1"/>
              <a:t>pots</a:t>
            </a:r>
            <a:r>
              <a:rPr lang="pl-PL" dirty="0"/>
              <a:t> </a:t>
            </a:r>
          </a:p>
          <a:p>
            <a:pPr lvl="1"/>
            <a:r>
              <a:rPr lang="pl-PL" dirty="0" err="1"/>
              <a:t>marks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dragged</a:t>
            </a:r>
            <a:r>
              <a:rPr lang="pl-PL" dirty="0"/>
              <a:t> </a:t>
            </a:r>
            <a:r>
              <a:rPr lang="pl-PL" dirty="0" err="1"/>
              <a:t>away</a:t>
            </a:r>
            <a:r>
              <a:rPr lang="pl-PL" dirty="0"/>
              <a:t> </a:t>
            </a:r>
          </a:p>
          <a:p>
            <a:pPr lvl="1"/>
            <a:r>
              <a:rPr lang="pl-PL" dirty="0" err="1"/>
              <a:t>pots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be </a:t>
            </a:r>
            <a:r>
              <a:rPr lang="pl-PL" dirty="0" err="1"/>
              <a:t>smashed</a:t>
            </a:r>
            <a:r>
              <a:rPr lang="pl-PL" dirty="0"/>
              <a:t> </a:t>
            </a:r>
            <a:r>
              <a:rPr lang="pl-PL" dirty="0" err="1"/>
              <a:t>while</a:t>
            </a:r>
            <a:r>
              <a:rPr lang="pl-PL" dirty="0"/>
              <a:t> </a:t>
            </a:r>
            <a:r>
              <a:rPr lang="pl-PL" dirty="0" err="1"/>
              <a:t>moving</a:t>
            </a:r>
            <a:endParaRPr lang="pl-PL" dirty="0"/>
          </a:p>
          <a:p>
            <a:pPr lvl="1"/>
            <a:r>
              <a:rPr lang="pl-PL" dirty="0" err="1"/>
              <a:t>changes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temeperature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dirty="0" err="1"/>
              <a:t>kill</a:t>
            </a:r>
            <a:r>
              <a:rPr lang="pl-PL" dirty="0"/>
              <a:t> </a:t>
            </a:r>
            <a:r>
              <a:rPr lang="pl-PL" dirty="0" err="1"/>
              <a:t>fish</a:t>
            </a:r>
            <a:r>
              <a:rPr lang="pl-PL" dirty="0"/>
              <a:t> </a:t>
            </a:r>
            <a:r>
              <a:rPr lang="pl-PL" dirty="0" err="1"/>
              <a:t>inside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pots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6228938" y="1124745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err="1">
                <a:solidFill>
                  <a:srgbClr val="FF0000"/>
                </a:solidFill>
              </a:rPr>
              <a:t>Advanatages</a:t>
            </a:r>
            <a:endParaRPr lang="pl-PL" b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pl-PL" b="1" dirty="0">
              <a:solidFill>
                <a:srgbClr val="FF0000"/>
              </a:solidFill>
            </a:endParaRPr>
          </a:p>
          <a:p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outside</a:t>
            </a:r>
            <a:r>
              <a:rPr lang="pl-PL" dirty="0"/>
              <a:t> banks </a:t>
            </a:r>
            <a:r>
              <a:rPr lang="pl-PL" dirty="0" err="1"/>
              <a:t>produce</a:t>
            </a:r>
            <a:r>
              <a:rPr lang="pl-PL" dirty="0"/>
              <a:t> </a:t>
            </a:r>
            <a:r>
              <a:rPr lang="pl-PL" dirty="0" err="1"/>
              <a:t>higher</a:t>
            </a:r>
            <a:r>
              <a:rPr lang="pl-PL" dirty="0"/>
              <a:t> </a:t>
            </a:r>
            <a:r>
              <a:rPr lang="pl-PL" dirty="0" err="1"/>
              <a:t>quality</a:t>
            </a:r>
            <a:r>
              <a:rPr lang="pl-PL" dirty="0"/>
              <a:t> </a:t>
            </a:r>
            <a:r>
              <a:rPr lang="pl-PL" dirty="0" err="1"/>
              <a:t>fish</a:t>
            </a:r>
            <a:r>
              <a:rPr lang="pl-PL" dirty="0"/>
              <a:t> </a:t>
            </a:r>
            <a:r>
              <a:rPr lang="pl-PL" dirty="0" err="1"/>
              <a:t>both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variaties</a:t>
            </a:r>
            <a:r>
              <a:rPr lang="pl-PL" dirty="0"/>
              <a:t> and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size</a:t>
            </a:r>
            <a:r>
              <a:rPr lang="en-US" dirty="0"/>
              <a:t>.</a:t>
            </a:r>
            <a:r>
              <a:rPr lang="pl-PL" dirty="0"/>
              <a:t> </a:t>
            </a:r>
          </a:p>
          <a:p>
            <a:pPr lvl="1"/>
            <a:r>
              <a:rPr lang="pl-PL" dirty="0" err="1"/>
              <a:t>If</a:t>
            </a:r>
            <a:r>
              <a:rPr lang="pl-PL" dirty="0"/>
              <a:t> many </a:t>
            </a:r>
            <a:r>
              <a:rPr lang="pl-PL" dirty="0" err="1"/>
              <a:t>outside</a:t>
            </a:r>
            <a:r>
              <a:rPr lang="pl-PL" dirty="0"/>
              <a:t> </a:t>
            </a:r>
            <a:r>
              <a:rPr lang="pl-PL" dirty="0" err="1"/>
              <a:t>fish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available</a:t>
            </a:r>
            <a:r>
              <a:rPr lang="pl-PL" dirty="0"/>
              <a:t>,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dirty="0" err="1"/>
              <a:t>drive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inside</a:t>
            </a:r>
            <a:r>
              <a:rPr lang="pl-PL" dirty="0"/>
              <a:t> </a:t>
            </a:r>
            <a:r>
              <a:rPr lang="pl-PL" dirty="0" err="1"/>
              <a:t>fish</a:t>
            </a:r>
            <a:r>
              <a:rPr lang="pl-PL" dirty="0"/>
              <a:t> </a:t>
            </a:r>
            <a:r>
              <a:rPr lang="pl-PL" dirty="0" err="1"/>
              <a:t>off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market.</a:t>
            </a:r>
          </a:p>
          <a:p>
            <a:r>
              <a:rPr lang="pl-PL" dirty="0" err="1"/>
              <a:t>The</a:t>
            </a:r>
            <a:r>
              <a:rPr lang="pl-PL" dirty="0"/>
              <a:t> OUT and IN-OUT </a:t>
            </a:r>
            <a:r>
              <a:rPr lang="pl-PL" dirty="0" err="1"/>
              <a:t>strategies</a:t>
            </a:r>
            <a:r>
              <a:rPr lang="pl-PL" dirty="0"/>
              <a:t> </a:t>
            </a:r>
            <a:r>
              <a:rPr lang="pl-PL" dirty="0" err="1"/>
              <a:t>require</a:t>
            </a:r>
            <a:r>
              <a:rPr lang="pl-PL" dirty="0"/>
              <a:t> </a:t>
            </a:r>
            <a:r>
              <a:rPr lang="pl-PL" dirty="0" err="1"/>
              <a:t>better</a:t>
            </a:r>
            <a:r>
              <a:rPr lang="pl-PL" dirty="0"/>
              <a:t> </a:t>
            </a:r>
            <a:r>
              <a:rPr lang="pl-PL" dirty="0" err="1"/>
              <a:t>canoes</a:t>
            </a:r>
            <a:r>
              <a:rPr lang="pl-PL" dirty="0"/>
              <a:t>. </a:t>
            </a:r>
          </a:p>
          <a:p>
            <a:pPr lvl="1"/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captains</a:t>
            </a:r>
            <a:r>
              <a:rPr lang="pl-PL" dirty="0"/>
              <a:t> </a:t>
            </a:r>
            <a:r>
              <a:rPr lang="pl-PL" dirty="0" err="1"/>
              <a:t>dominate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sport of canoe </a:t>
            </a:r>
            <a:r>
              <a:rPr lang="pl-PL" dirty="0" err="1"/>
              <a:t>racing</a:t>
            </a:r>
            <a:r>
              <a:rPr lang="pl-PL" dirty="0"/>
              <a:t>,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prestigious</a:t>
            </a:r>
            <a:r>
              <a:rPr lang="pl-PL" dirty="0"/>
              <a:t> and </a:t>
            </a:r>
            <a:r>
              <a:rPr lang="pl-PL" dirty="0" err="1"/>
              <a:t>offers</a:t>
            </a:r>
            <a:r>
              <a:rPr lang="pl-PL" dirty="0"/>
              <a:t> </a:t>
            </a:r>
            <a:r>
              <a:rPr lang="pl-PL" dirty="0" err="1"/>
              <a:t>large</a:t>
            </a:r>
            <a:r>
              <a:rPr lang="pl-PL" dirty="0"/>
              <a:t> </a:t>
            </a:r>
            <a:r>
              <a:rPr lang="pl-PL" dirty="0" err="1"/>
              <a:t>rewards</a:t>
            </a:r>
            <a:r>
              <a:rPr lang="pl-PL" dirty="0"/>
              <a:t>.</a:t>
            </a:r>
          </a:p>
        </p:txBody>
      </p:sp>
      <p:pic>
        <p:nvPicPr>
          <p:cNvPr id="25601" name="Picture 1" descr="C:\Documents and Settings\lewandowskim\Pulpit\rac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4305" y="4656249"/>
            <a:ext cx="3190508" cy="22017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863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Collecting</a:t>
            </a:r>
            <a:r>
              <a:rPr lang="pl-PL" dirty="0"/>
              <a:t> data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Davenport </a:t>
            </a:r>
            <a:r>
              <a:rPr lang="pl-PL" dirty="0" err="1"/>
              <a:t>collected</a:t>
            </a:r>
            <a:r>
              <a:rPr lang="pl-PL" dirty="0"/>
              <a:t> the data </a:t>
            </a:r>
            <a:r>
              <a:rPr lang="pl-PL" dirty="0" err="1"/>
              <a:t>concerning</a:t>
            </a:r>
            <a:r>
              <a:rPr lang="pl-PL" dirty="0"/>
              <a:t> the </a:t>
            </a:r>
            <a:r>
              <a:rPr lang="pl-PL" dirty="0" err="1"/>
              <a:t>fishermen</a:t>
            </a:r>
            <a:r>
              <a:rPr lang="pl-PL" dirty="0"/>
              <a:t> </a:t>
            </a:r>
            <a:r>
              <a:rPr lang="pl-PL" dirty="0" err="1"/>
              <a:t>average</a:t>
            </a:r>
            <a:r>
              <a:rPr lang="pl-PL" dirty="0"/>
              <a:t> </a:t>
            </a:r>
            <a:r>
              <a:rPr lang="pl-PL" dirty="0" err="1"/>
              <a:t>monthly</a:t>
            </a:r>
            <a:r>
              <a:rPr lang="pl-PL" dirty="0"/>
              <a:t> profit </a:t>
            </a:r>
            <a:r>
              <a:rPr lang="pl-PL" dirty="0" err="1"/>
              <a:t>depending</a:t>
            </a:r>
            <a:r>
              <a:rPr lang="pl-PL" dirty="0"/>
              <a:t> on the </a:t>
            </a:r>
            <a:r>
              <a:rPr lang="pl-PL" dirty="0" err="1"/>
              <a:t>fishing</a:t>
            </a:r>
            <a:r>
              <a:rPr lang="pl-PL" dirty="0"/>
              <a:t> </a:t>
            </a:r>
            <a:r>
              <a:rPr lang="pl-PL" dirty="0" err="1"/>
              <a:t>strategies</a:t>
            </a:r>
            <a:r>
              <a:rPr lang="pl-PL" dirty="0"/>
              <a:t>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used</a:t>
            </a:r>
            <a:r>
              <a:rPr lang="pl-PL" dirty="0"/>
              <a:t> to </a:t>
            </a:r>
            <a:r>
              <a:rPr lang="pl-PL" dirty="0" err="1"/>
              <a:t>adopt</a:t>
            </a:r>
            <a:r>
              <a:rPr lang="pl-PL" dirty="0"/>
              <a:t>. </a:t>
            </a:r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2999657" y="3624390"/>
          <a:ext cx="6096000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Fishermen\Current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NO</a:t>
                      </a:r>
                      <a:r>
                        <a:rPr lang="pl-PL" baseline="0" dirty="0"/>
                        <a:t> FLOW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-4,4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IN-OUT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5,2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497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OUT </a:t>
            </a:r>
            <a:r>
              <a:rPr lang="pl-PL" dirty="0" err="1"/>
              <a:t>Strategy</a:t>
            </a:r>
            <a:endParaRPr lang="pl-PL" dirty="0"/>
          </a:p>
        </p:txBody>
      </p:sp>
      <p:pic>
        <p:nvPicPr>
          <p:cNvPr id="4" name="Obraz 3" descr="perfect-storm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0125" y="1772816"/>
            <a:ext cx="3108402" cy="24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storm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0209" y="3068960"/>
            <a:ext cx="332344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swordfish-l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9531" y="4365106"/>
            <a:ext cx="2127006" cy="228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8944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Zero-sum </a:t>
            </a:r>
            <a:r>
              <a:rPr lang="pl-PL" dirty="0" err="1"/>
              <a:t>game</a:t>
            </a:r>
            <a:r>
              <a:rPr lang="pl-PL" dirty="0"/>
              <a:t>?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current’s</a:t>
            </a:r>
            <a:r>
              <a:rPr lang="pl-PL" dirty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 </a:t>
            </a:r>
            <a:r>
              <a:rPr lang="pl-PL" dirty="0" err="1"/>
              <a:t>saddle</a:t>
            </a:r>
            <a:r>
              <a:rPr lang="pl-PL" dirty="0"/>
              <a:t> point</a:t>
            </a:r>
          </a:p>
          <a:p>
            <a:r>
              <a:rPr lang="pl-PL" dirty="0" err="1"/>
              <a:t>Mixed</a:t>
            </a:r>
            <a:r>
              <a:rPr lang="pl-PL" dirty="0"/>
              <a:t> </a:t>
            </a:r>
            <a:r>
              <a:rPr lang="pl-PL" dirty="0" err="1"/>
              <a:t>strategy</a:t>
            </a:r>
            <a:r>
              <a:rPr lang="pl-PL" dirty="0"/>
              <a:t>:</a:t>
            </a:r>
          </a:p>
          <a:p>
            <a:pPr lvl="1"/>
            <a:r>
              <a:rPr lang="pl-PL" dirty="0" err="1"/>
              <a:t>Assume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current</a:t>
            </a:r>
            <a:r>
              <a:rPr lang="pl-PL" dirty="0"/>
              <a:t> 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vicious</a:t>
            </a:r>
            <a:r>
              <a:rPr lang="pl-PL" dirty="0"/>
              <a:t> and </a:t>
            </a:r>
            <a:r>
              <a:rPr lang="pl-PL" dirty="0" err="1"/>
              <a:t>plays</a:t>
            </a:r>
            <a:r>
              <a:rPr lang="pl-PL" dirty="0"/>
              <a:t> </a:t>
            </a:r>
            <a:r>
              <a:rPr lang="pl-PL" dirty="0" err="1"/>
              <a:t>strategy</a:t>
            </a:r>
            <a:r>
              <a:rPr lang="pl-PL" dirty="0"/>
              <a:t> FLOW </a:t>
            </a:r>
            <a:r>
              <a:rPr lang="pl-PL" dirty="0" err="1"/>
              <a:t>with</a:t>
            </a:r>
            <a:r>
              <a:rPr lang="pl-PL" dirty="0"/>
              <a:t> </a:t>
            </a:r>
            <a:r>
              <a:rPr lang="pl-PL" dirty="0" err="1"/>
              <a:t>probability</a:t>
            </a:r>
            <a:r>
              <a:rPr lang="pl-PL" dirty="0"/>
              <a:t> p, and NO FLOW </a:t>
            </a:r>
            <a:r>
              <a:rPr lang="pl-PL" dirty="0" err="1"/>
              <a:t>with</a:t>
            </a:r>
            <a:r>
              <a:rPr lang="pl-PL" dirty="0"/>
              <a:t> </a:t>
            </a:r>
            <a:r>
              <a:rPr lang="pl-PL" dirty="0" err="1"/>
              <a:t>probability</a:t>
            </a:r>
            <a:r>
              <a:rPr lang="pl-PL" dirty="0"/>
              <a:t> 1-p</a:t>
            </a:r>
          </a:p>
          <a:p>
            <a:pPr lvl="1"/>
            <a:r>
              <a:rPr lang="pl-PL" dirty="0" err="1"/>
              <a:t>Fishermen’s</a:t>
            </a:r>
            <a:r>
              <a:rPr lang="pl-PL" dirty="0"/>
              <a:t> </a:t>
            </a:r>
            <a:r>
              <a:rPr lang="pl-PL" dirty="0" err="1"/>
              <a:t>strategy</a:t>
            </a:r>
            <a:r>
              <a:rPr lang="pl-PL" dirty="0"/>
              <a:t>: IN </a:t>
            </a:r>
            <a:r>
              <a:rPr lang="pl-PL" dirty="0" err="1"/>
              <a:t>with</a:t>
            </a:r>
            <a:r>
              <a:rPr lang="pl-PL" dirty="0"/>
              <a:t> prob. q1, OUT </a:t>
            </a:r>
            <a:r>
              <a:rPr lang="pl-PL" dirty="0" err="1"/>
              <a:t>with</a:t>
            </a:r>
            <a:r>
              <a:rPr lang="pl-PL" dirty="0"/>
              <a:t> prob. q2, IN-OUT </a:t>
            </a:r>
            <a:r>
              <a:rPr lang="pl-PL" dirty="0" err="1"/>
              <a:t>with</a:t>
            </a:r>
            <a:r>
              <a:rPr lang="pl-PL" dirty="0"/>
              <a:t> prob. q3</a:t>
            </a:r>
          </a:p>
          <a:p>
            <a:pPr lvl="1"/>
            <a:r>
              <a:rPr lang="pl-PL" dirty="0"/>
              <a:t>For </a:t>
            </a:r>
            <a:r>
              <a:rPr lang="pl-PL" dirty="0" err="1"/>
              <a:t>every</a:t>
            </a:r>
            <a:r>
              <a:rPr lang="pl-PL" dirty="0"/>
              <a:t> p, </a:t>
            </a:r>
            <a:r>
              <a:rPr lang="pl-PL" dirty="0" err="1"/>
              <a:t>fishermen</a:t>
            </a:r>
            <a:r>
              <a:rPr lang="pl-PL" dirty="0"/>
              <a:t> </a:t>
            </a:r>
            <a:r>
              <a:rPr lang="pl-PL" dirty="0" err="1"/>
              <a:t>choose</a:t>
            </a:r>
            <a:r>
              <a:rPr lang="pl-PL" dirty="0"/>
              <a:t> q1,q2 and q3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maximizes</a:t>
            </a:r>
            <a:r>
              <a:rPr lang="pl-PL" dirty="0"/>
              <a:t>:</a:t>
            </a:r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>
              <a:buNone/>
            </a:pPr>
            <a:endParaRPr lang="pl-PL" dirty="0"/>
          </a:p>
          <a:p>
            <a:pPr lvl="1"/>
            <a:r>
              <a:rPr lang="pl-PL" dirty="0"/>
              <a:t>And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vicious</a:t>
            </a:r>
            <a:r>
              <a:rPr lang="pl-PL" dirty="0"/>
              <a:t> </a:t>
            </a:r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chooses</a:t>
            </a:r>
            <a:r>
              <a:rPr lang="pl-PL" dirty="0"/>
              <a:t> p, so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fishermen</a:t>
            </a:r>
            <a:r>
              <a:rPr lang="pl-PL" dirty="0"/>
              <a:t> </a:t>
            </a:r>
            <a:r>
              <a:rPr lang="pl-PL" dirty="0" err="1"/>
              <a:t>get</a:t>
            </a:r>
            <a:r>
              <a:rPr lang="pl-PL" dirty="0"/>
              <a:t> min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503712" y="6093296"/>
          <a:ext cx="5270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cument" r:id="rId3" imgW="5270306" imgH="520681" progId="Word.Document.12">
                  <p:embed/>
                </p:oleObj>
              </mc:Choice>
              <mc:Fallback>
                <p:oleObj name="Document" r:id="rId3" imgW="5270306" imgH="520681" progId="Word.Document.12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712" y="6093296"/>
                        <a:ext cx="52705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94" name="Picture 4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1" y="4705350"/>
            <a:ext cx="4651131" cy="361950"/>
          </a:xfrm>
          <a:prstGeom prst="rect">
            <a:avLst/>
          </a:prstGeom>
          <a:noFill/>
        </p:spPr>
      </p:pic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-1055077" y="542151"/>
            <a:ext cx="18473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altLang="ja-JP" sz="1200">
                <a:latin typeface="Cambria" pitchFamily="18" charset="0"/>
                <a:ea typeface="MS Mincho" pitchFamily="49" charset="-128"/>
                <a:cs typeface="Times New Roman" pitchFamily="18" charset="0"/>
              </a:rPr>
            </a:br>
            <a:endParaRPr lang="en-US" altLang="ja-JP">
              <a:latin typeface="Arial" pitchFamily="34" charset="0"/>
            </a:endParaRP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-1055077" y="904101"/>
            <a:ext cx="18473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altLang="ja-JP" sz="1200">
                <a:latin typeface="Cambria" pitchFamily="18" charset="0"/>
                <a:ea typeface="MS Mincho" pitchFamily="49" charset="-128"/>
                <a:cs typeface="Times New Roman" pitchFamily="18" charset="0"/>
              </a:rPr>
            </a:br>
            <a:endParaRPr lang="en-US" altLang="ja-JP">
              <a:latin typeface="Arial" pitchFamily="34" charset="0"/>
            </a:endParaRPr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-1055077" y="15869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</a:endParaRPr>
          </a:p>
        </p:txBody>
      </p:sp>
      <p:pic>
        <p:nvPicPr>
          <p:cNvPr id="12" name="Picture 4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981450"/>
            <a:ext cx="4299438" cy="361950"/>
          </a:xfrm>
          <a:prstGeom prst="rect">
            <a:avLst/>
          </a:prstGeom>
          <a:noFill/>
        </p:spPr>
      </p:pic>
      <p:pic>
        <p:nvPicPr>
          <p:cNvPr id="13" name="Picture 4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4343400"/>
            <a:ext cx="4501662" cy="361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6774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Graphical</a:t>
            </a:r>
            <a:r>
              <a:rPr lang="pl-PL" dirty="0"/>
              <a:t> </a:t>
            </a:r>
            <a:r>
              <a:rPr lang="pl-PL" dirty="0" err="1"/>
              <a:t>solution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current’s</a:t>
            </a:r>
            <a:r>
              <a:rPr lang="pl-PL" dirty="0"/>
              <a:t> problem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6952" y="494117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Mixed</a:t>
            </a:r>
            <a:r>
              <a:rPr lang="pl-PL" dirty="0"/>
              <a:t> </a:t>
            </a:r>
            <a:r>
              <a:rPr lang="pl-PL" dirty="0" err="1"/>
              <a:t>strategy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current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67808" y="27809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Solution</a:t>
            </a:r>
            <a:r>
              <a:rPr lang="en-US" dirty="0"/>
              <a:t>: p=0.31</a:t>
            </a:r>
          </a:p>
        </p:txBody>
      </p:sp>
      <p:graphicFrame>
        <p:nvGraphicFramePr>
          <p:cNvPr id="7" name="Wykres 6"/>
          <p:cNvGraphicFramePr/>
          <p:nvPr/>
        </p:nvGraphicFramePr>
        <p:xfrm>
          <a:off x="2495600" y="1268760"/>
          <a:ext cx="6305550" cy="5114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Łącznik prosty 9"/>
          <p:cNvCxnSpPr/>
          <p:nvPr/>
        </p:nvCxnSpPr>
        <p:spPr>
          <a:xfrm>
            <a:off x="3143672" y="1472084"/>
            <a:ext cx="1512168" cy="1944216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4655840" y="3416300"/>
            <a:ext cx="216024" cy="144016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flipV="1">
            <a:off x="4860143" y="2382788"/>
            <a:ext cx="3744416" cy="1152128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464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fishermen’s</a:t>
            </a:r>
            <a:r>
              <a:rPr lang="pl-PL" dirty="0"/>
              <a:t> problem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Similarly</a:t>
            </a:r>
            <a:r>
              <a:rPr lang="pl-PL" dirty="0"/>
              <a:t>:</a:t>
            </a:r>
          </a:p>
          <a:p>
            <a:pPr lvl="1"/>
            <a:r>
              <a:rPr lang="pl-PL" dirty="0"/>
              <a:t>For </a:t>
            </a:r>
            <a:r>
              <a:rPr lang="pl-PL" dirty="0" err="1"/>
              <a:t>every</a:t>
            </a:r>
            <a:r>
              <a:rPr lang="pl-PL" dirty="0"/>
              <a:t> </a:t>
            </a:r>
            <a:r>
              <a:rPr lang="pl-PL" dirty="0" err="1"/>
              <a:t>fishermen’s</a:t>
            </a:r>
            <a:r>
              <a:rPr lang="pl-PL" dirty="0"/>
              <a:t> </a:t>
            </a:r>
            <a:r>
              <a:rPr lang="pl-PL" dirty="0" err="1"/>
              <a:t>strategy</a:t>
            </a:r>
            <a:r>
              <a:rPr lang="pl-PL" dirty="0"/>
              <a:t> q1,q2 and q3,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vicious</a:t>
            </a:r>
            <a:r>
              <a:rPr lang="pl-PL" dirty="0"/>
              <a:t> </a:t>
            </a:r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chooses</a:t>
            </a:r>
            <a:r>
              <a:rPr lang="pl-PL" dirty="0"/>
              <a:t> p so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fishermen</a:t>
            </a:r>
            <a:r>
              <a:rPr lang="pl-PL" dirty="0"/>
              <a:t> </a:t>
            </a:r>
            <a:r>
              <a:rPr lang="pl-PL" dirty="0" err="1"/>
              <a:t>earn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least</a:t>
            </a:r>
            <a:r>
              <a:rPr lang="pl-PL" dirty="0"/>
              <a:t>:</a:t>
            </a:r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fishermen</a:t>
            </a:r>
            <a:r>
              <a:rPr lang="pl-PL" dirty="0"/>
              <a:t> will </a:t>
            </a:r>
            <a:r>
              <a:rPr lang="pl-PL" dirty="0" err="1"/>
              <a:t>try</a:t>
            </a:r>
            <a:r>
              <a:rPr lang="pl-PL" dirty="0"/>
              <a:t> to </a:t>
            </a:r>
            <a:r>
              <a:rPr lang="pl-PL" dirty="0" err="1"/>
              <a:t>choose</a:t>
            </a:r>
            <a:r>
              <a:rPr lang="pl-PL" dirty="0"/>
              <a:t> q1,q2 and q3 to </a:t>
            </a:r>
            <a:r>
              <a:rPr lang="pl-PL" dirty="0" err="1"/>
              <a:t>maximize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payoff</a:t>
            </a:r>
            <a:r>
              <a:rPr lang="pl-PL" dirty="0"/>
              <a:t>: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524001" y="645097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pl-PL" sz="110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pl-PL">
              <a:latin typeface="Arial" pitchFamily="34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524001" y="1186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1524001" y="645097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pl-PL" sz="110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pl-PL">
              <a:latin typeface="Arial" pitchFamily="34" charset="0"/>
            </a:endParaRP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1524001" y="1186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</a:endParaRPr>
          </a:p>
        </p:txBody>
      </p:sp>
      <p:pic>
        <p:nvPicPr>
          <p:cNvPr id="61452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2766" y="3594720"/>
            <a:ext cx="5037992" cy="457200"/>
          </a:xfrm>
          <a:prstGeom prst="rect">
            <a:avLst/>
          </a:prstGeom>
          <a:noFill/>
        </p:spPr>
      </p:pic>
      <p:pic>
        <p:nvPicPr>
          <p:cNvPr id="61451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2766" y="4051920"/>
            <a:ext cx="5732585" cy="457200"/>
          </a:xfrm>
          <a:prstGeom prst="rect">
            <a:avLst/>
          </a:prstGeom>
          <a:noFill/>
        </p:spPr>
      </p:pic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1524001" y="-818516"/>
            <a:ext cx="184731" cy="209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899829" rIns="91440" bIns="899829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1524001" y="645097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pl-PL" sz="110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pl-PL">
              <a:latin typeface="Arial" pitchFamily="34" charset="0"/>
            </a:endParaRP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1524001" y="1186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</a:endParaRPr>
          </a:p>
        </p:txBody>
      </p:sp>
      <p:graphicFrame>
        <p:nvGraphicFramePr>
          <p:cNvPr id="61456" name="Object 16"/>
          <p:cNvGraphicFramePr>
            <a:graphicFrameLocks noChangeAspect="1"/>
          </p:cNvGraphicFramePr>
          <p:nvPr/>
        </p:nvGraphicFramePr>
        <p:xfrm>
          <a:off x="3237837" y="5716612"/>
          <a:ext cx="52709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Document" r:id="rId5" imgW="5270306" imgH="520681" progId="Word.Document.12">
                  <p:embed/>
                </p:oleObj>
              </mc:Choice>
              <mc:Fallback>
                <p:oleObj name="Document" r:id="rId5" imgW="5270306" imgH="520681" progId="Word.Document.12">
                  <p:embed/>
                  <p:pic>
                    <p:nvPicPr>
                      <p:cNvPr id="6145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837" y="5716612"/>
                        <a:ext cx="52709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709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</a:t>
            </a:r>
            <a:r>
              <a:rPr lang="pl-PL" dirty="0"/>
              <a:t>i</a:t>
            </a:r>
            <a:r>
              <a:rPr lang="en-US" dirty="0"/>
              <a:t>min </a:t>
            </a:r>
            <a:r>
              <a:rPr lang="pl-PL" dirty="0"/>
              <a:t>and</a:t>
            </a:r>
            <a:r>
              <a:rPr lang="en-US" dirty="0"/>
              <a:t> </a:t>
            </a:r>
            <a:r>
              <a:rPr lang="en-US" dirty="0" err="1"/>
              <a:t>minimax</a:t>
            </a:r>
            <a:endParaRPr lang="en-US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3503713" y="1556792"/>
          <a:ext cx="5511799" cy="1447800"/>
        </p:xfrm>
        <a:graphic>
          <a:graphicData uri="http://schemas.openxmlformats.org/drawingml/2006/table">
            <a:tbl>
              <a:tblPr/>
              <a:tblGrid>
                <a:gridCol w="1827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7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objective function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Fishers' mixed strategy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q1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q2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q3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Maximize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Expected payoff of the current when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FLOW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&gt;=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NO FLOW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&gt;=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probabilities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935762" y="3356997"/>
          <a:ext cx="4737099" cy="1628775"/>
        </p:xfrm>
        <a:graphic>
          <a:graphicData uri="http://schemas.openxmlformats.org/drawingml/2006/table">
            <a:tbl>
              <a:tblPr/>
              <a:tblGrid>
                <a:gridCol w="1896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objective function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Mixed strategy of the current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1-p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minimize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Expected payoff from strategy: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IN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&lt;=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OUT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&lt;=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IN_OUT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&lt;=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probabilities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Prostokąt zaokrąglony 4"/>
          <p:cNvSpPr/>
          <p:nvPr/>
        </p:nvSpPr>
        <p:spPr>
          <a:xfrm>
            <a:off x="6694220" y="1412776"/>
            <a:ext cx="2326412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9153570" y="1484784"/>
            <a:ext cx="1514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Optimal</a:t>
            </a:r>
            <a:r>
              <a:rPr lang="pl-PL" dirty="0"/>
              <a:t> </a:t>
            </a:r>
            <a:r>
              <a:rPr lang="pl-PL" dirty="0" err="1"/>
              <a:t>strategy</a:t>
            </a:r>
            <a:r>
              <a:rPr lang="pl-PL" dirty="0"/>
              <a:t> for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fishermen</a:t>
            </a:r>
            <a:endParaRPr 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6707618" y="3212976"/>
            <a:ext cx="2127006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9020634" y="3212976"/>
            <a:ext cx="1395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Optimal</a:t>
            </a:r>
            <a:r>
              <a:rPr lang="pl-PL" dirty="0"/>
              <a:t> </a:t>
            </a:r>
            <a:r>
              <a:rPr lang="pl-PL" dirty="0" err="1"/>
              <a:t>strategy</a:t>
            </a:r>
            <a:r>
              <a:rPr lang="pl-PL" dirty="0"/>
              <a:t> for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current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5298373" y="1556792"/>
            <a:ext cx="126291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zaokrąglony 11"/>
          <p:cNvSpPr/>
          <p:nvPr/>
        </p:nvSpPr>
        <p:spPr>
          <a:xfrm>
            <a:off x="5830124" y="3284984"/>
            <a:ext cx="770832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" name="Łącznik prosty ze strzałką 12"/>
          <p:cNvCxnSpPr>
            <a:stCxn id="11" idx="2"/>
          </p:cNvCxnSpPr>
          <p:nvPr/>
        </p:nvCxnSpPr>
        <p:spPr>
          <a:xfrm flipH="1">
            <a:off x="3304305" y="2276872"/>
            <a:ext cx="262552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stCxn id="12" idx="1"/>
          </p:cNvCxnSpPr>
          <p:nvPr/>
        </p:nvCxnSpPr>
        <p:spPr>
          <a:xfrm flipH="1" flipV="1">
            <a:off x="3304306" y="3140968"/>
            <a:ext cx="2525819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2174333" y="2924946"/>
            <a:ext cx="1262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Value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game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5138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Minimax</a:t>
            </a:r>
            <a:r>
              <a:rPr lang="pl-PL" dirty="0"/>
              <a:t> </a:t>
            </a:r>
            <a:r>
              <a:rPr lang="pl-PL" dirty="0" err="1"/>
              <a:t>sensitivity</a:t>
            </a:r>
            <a:r>
              <a:rPr lang="pl-PL" dirty="0"/>
              <a:t> report</a:t>
            </a:r>
            <a:endParaRPr lang="en-US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639617" y="1916833"/>
          <a:ext cx="7058719" cy="4235771"/>
        </p:xfrm>
        <a:graphic>
          <a:graphicData uri="http://schemas.openxmlformats.org/drawingml/2006/table">
            <a:tbl>
              <a:tblPr/>
              <a:tblGrid>
                <a:gridCol w="180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3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7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9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9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4632">
                <a:tc gridSpan="5"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Microsoft Excel 12.0 Raport wrażliwości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632">
                <a:tc gridSpan="4"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Arkusz: [jamajka.xlsx]minimax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011">
                <a:tc gridSpan="4"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Raport utworzony: 2013-03-27 16:24:55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87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87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632"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Komórki decyzyjne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63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Wartość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Przyrost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Współczynnik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Dopuszczalny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Dopuszczalny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3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Komórka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Nazwa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końcowa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krańcowy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funkcji celu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wzrost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spadek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87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$C$3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objective function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0,00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1E+30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87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$D$3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0,00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11,8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5,8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63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$E$3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1-p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0,69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0,00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5,8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11,8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87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632"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Warunki ograniczające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63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Wartość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Cena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Prawa strona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Dopuszczalny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Dopuszczalny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3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Komórka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Nazwa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końcowa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dualna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w. o.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wzrost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spadek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787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$B$6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IN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-0,67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12,1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0,7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787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$B$7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OUT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12,79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0,00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1E+30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0,525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787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$B$8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IN-OUT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-0,33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12,1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463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$B$9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probabilities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1E+30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Prostokąt zaokrąglony 4"/>
          <p:cNvSpPr/>
          <p:nvPr/>
        </p:nvSpPr>
        <p:spPr>
          <a:xfrm>
            <a:off x="5663952" y="5301208"/>
            <a:ext cx="1008112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4867548" y="4064372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4935364" y="3861048"/>
            <a:ext cx="864096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5735960" y="5949280"/>
            <a:ext cx="864096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09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Zero-sum </a:t>
            </a:r>
            <a:r>
              <a:rPr lang="pl-PL" dirty="0" err="1"/>
              <a:t>games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476872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In zero-sum </a:t>
            </a:r>
            <a:r>
              <a:rPr lang="pl-PL" dirty="0" err="1"/>
              <a:t>games</a:t>
            </a:r>
            <a:r>
              <a:rPr lang="pl-PL" dirty="0"/>
              <a:t>, </a:t>
            </a:r>
            <a:r>
              <a:rPr lang="pl-PL" dirty="0" err="1"/>
              <a:t>payoffs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each</a:t>
            </a:r>
            <a:r>
              <a:rPr lang="pl-PL" dirty="0"/>
              <a:t> </a:t>
            </a:r>
            <a:r>
              <a:rPr lang="pl-PL" dirty="0" err="1"/>
              <a:t>cell</a:t>
            </a:r>
            <a:r>
              <a:rPr lang="pl-PL" dirty="0"/>
              <a:t> sum </a:t>
            </a:r>
            <a:r>
              <a:rPr lang="pl-PL" dirty="0" err="1"/>
              <a:t>up</a:t>
            </a:r>
            <a:r>
              <a:rPr lang="pl-PL" dirty="0"/>
              <a:t> to zero</a:t>
            </a:r>
          </a:p>
          <a:p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  <a:p>
            <a:r>
              <a:rPr lang="pl-PL" dirty="0" err="1"/>
              <a:t>Movement</a:t>
            </a:r>
            <a:r>
              <a:rPr lang="pl-PL" dirty="0"/>
              <a:t> diagram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7848" y="1988843"/>
            <a:ext cx="2592288" cy="150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5843" y="3789042"/>
            <a:ext cx="26765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134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783633" y="2204865"/>
          <a:ext cx="6840761" cy="3960443"/>
        </p:xfrm>
        <a:graphic>
          <a:graphicData uri="http://schemas.openxmlformats.org/drawingml/2006/table">
            <a:tbl>
              <a:tblPr/>
              <a:tblGrid>
                <a:gridCol w="174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6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5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5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0681">
                <a:tc gridSpan="5"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Microsoft Excel 12.0 Raport wrażliwości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681">
                <a:tc gridSpan="4"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Arkusz: [jamajka.xlsx]maximin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685">
                <a:tc gridSpan="4"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Raport utworzony: 2013-03-27 16:23:31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6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6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681"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Komórki decyzyjne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681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Wartość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Przyrost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Współczynnik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Dopuszczalny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Dopuszczalny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71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Komórka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Nazwa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końcowa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krańcowy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funkcji celu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wzrost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spadek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36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$C$3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objective function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0,00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1E+30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36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$D$3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q1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0,67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0,00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0,7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12,1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36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$E$3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q2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0,00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-0,52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0,525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1E+30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681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$F$3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q3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0,33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0,00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12,1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36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681"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Warunki ograniczające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681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Wartość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Cena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Prawa strona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Dopuszczalny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Dopuszczalny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71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Komórka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Nazwa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końcowa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dualna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w. o.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wzrost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80"/>
                          </a:solidFill>
                          <a:latin typeface="Czcionka tekstu podstawowego"/>
                        </a:rPr>
                        <a:t>spadek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36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$B$6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FLOW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-0,31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5,8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11,8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436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$B$7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NO FLOW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-0,69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11,8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5,8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0681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$B$8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probabilities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1E+30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Maximin</a:t>
            </a:r>
            <a:r>
              <a:rPr lang="pl-PL" dirty="0"/>
              <a:t> </a:t>
            </a:r>
            <a:r>
              <a:rPr lang="pl-PL" dirty="0" err="1"/>
              <a:t>sensitivity</a:t>
            </a:r>
            <a:r>
              <a:rPr lang="pl-PL" dirty="0"/>
              <a:t> report</a:t>
            </a:r>
            <a:endParaRPr lang="en-US" dirty="0"/>
          </a:p>
        </p:txBody>
      </p:sp>
      <p:sp>
        <p:nvSpPr>
          <p:cNvPr id="5" name="Elipsa 4"/>
          <p:cNvSpPr/>
          <p:nvPr/>
        </p:nvSpPr>
        <p:spPr>
          <a:xfrm>
            <a:off x="5003180" y="4005064"/>
            <a:ext cx="864096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5757168" y="5974680"/>
            <a:ext cx="864096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4787156" y="4221088"/>
            <a:ext cx="123683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zaokrąglony 7"/>
          <p:cNvSpPr/>
          <p:nvPr/>
        </p:nvSpPr>
        <p:spPr>
          <a:xfrm>
            <a:off x="5769868" y="5614640"/>
            <a:ext cx="864096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45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Forecast</a:t>
            </a:r>
            <a:r>
              <a:rPr lang="pl-PL" dirty="0"/>
              <a:t> and </a:t>
            </a:r>
            <a:r>
              <a:rPr lang="pl-PL" dirty="0" err="1"/>
              <a:t>observation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Game</a:t>
            </a:r>
            <a:r>
              <a:rPr lang="pl-PL" dirty="0"/>
              <a:t> </a:t>
            </a:r>
            <a:r>
              <a:rPr lang="pl-PL" dirty="0" err="1"/>
              <a:t>theory</a:t>
            </a:r>
            <a:r>
              <a:rPr lang="pl-PL" dirty="0"/>
              <a:t> </a:t>
            </a:r>
            <a:r>
              <a:rPr lang="pl-PL" dirty="0" err="1"/>
              <a:t>predicts</a:t>
            </a:r>
            <a:r>
              <a:rPr lang="pl-PL" dirty="0"/>
              <a:t>	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No </a:t>
            </a:r>
            <a:r>
              <a:rPr lang="pl-PL" dirty="0" err="1"/>
              <a:t>fishermen</a:t>
            </a:r>
            <a:r>
              <a:rPr lang="pl-PL" dirty="0"/>
              <a:t> </a:t>
            </a:r>
            <a:r>
              <a:rPr lang="pl-PL" dirty="0" err="1"/>
              <a:t>risks</a:t>
            </a:r>
            <a:r>
              <a:rPr lang="pl-PL" dirty="0"/>
              <a:t> </a:t>
            </a:r>
            <a:r>
              <a:rPr lang="pl-PL" dirty="0" err="1"/>
              <a:t>fishing</a:t>
            </a:r>
            <a:r>
              <a:rPr lang="pl-PL" dirty="0"/>
              <a:t> </a:t>
            </a:r>
            <a:r>
              <a:rPr lang="pl-PL" dirty="0" err="1"/>
              <a:t>outside</a:t>
            </a:r>
            <a:endParaRPr lang="pl-PL" dirty="0"/>
          </a:p>
          <a:p>
            <a:r>
              <a:rPr lang="pl-PL" dirty="0" err="1"/>
              <a:t>Strategy</a:t>
            </a:r>
            <a:r>
              <a:rPr lang="pl-PL" dirty="0"/>
              <a:t> </a:t>
            </a:r>
            <a:r>
              <a:rPr lang="pl-PL" b="1" dirty="0"/>
              <a:t>67% IN, 33% IN-OUT  [</a:t>
            </a:r>
            <a:r>
              <a:rPr lang="pl-PL" b="1" dirty="0" err="1"/>
              <a:t>Payoff</a:t>
            </a:r>
            <a:r>
              <a:rPr lang="pl-PL" b="1" dirty="0"/>
              <a:t>: 13.31]</a:t>
            </a:r>
          </a:p>
          <a:p>
            <a:r>
              <a:rPr lang="pl-PL" dirty="0" err="1"/>
              <a:t>Optimal</a:t>
            </a:r>
            <a:r>
              <a:rPr lang="pl-PL" dirty="0"/>
              <a:t> </a:t>
            </a:r>
            <a:r>
              <a:rPr lang="pl-PL" dirty="0" err="1"/>
              <a:t>current’s</a:t>
            </a:r>
            <a:r>
              <a:rPr lang="pl-PL" dirty="0"/>
              <a:t> </a:t>
            </a:r>
            <a:r>
              <a:rPr lang="pl-PL" dirty="0" err="1"/>
              <a:t>strategy</a:t>
            </a:r>
            <a:r>
              <a:rPr lang="pl-PL" dirty="0"/>
              <a:t> </a:t>
            </a:r>
            <a:r>
              <a:rPr lang="pl-PL" b="1" dirty="0"/>
              <a:t>31% FLOW,  69% NO FLOW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err="1"/>
              <a:t>Observation</a:t>
            </a:r>
            <a:r>
              <a:rPr lang="pl-PL" dirty="0"/>
              <a:t> </a:t>
            </a:r>
            <a:r>
              <a:rPr lang="pl-PL" dirty="0" err="1"/>
              <a:t>shows</a:t>
            </a:r>
            <a:r>
              <a:rPr lang="pl-PL" dirty="0"/>
              <a:t>		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No </a:t>
            </a:r>
            <a:r>
              <a:rPr lang="pl-PL" dirty="0" err="1"/>
              <a:t>fishermen</a:t>
            </a:r>
            <a:r>
              <a:rPr lang="pl-PL" dirty="0"/>
              <a:t> </a:t>
            </a:r>
            <a:r>
              <a:rPr lang="pl-PL" dirty="0" err="1"/>
              <a:t>risks</a:t>
            </a:r>
            <a:r>
              <a:rPr lang="pl-PL" dirty="0"/>
              <a:t> </a:t>
            </a:r>
            <a:r>
              <a:rPr lang="pl-PL" dirty="0" err="1"/>
              <a:t>fishing</a:t>
            </a:r>
            <a:r>
              <a:rPr lang="pl-PL" dirty="0"/>
              <a:t> </a:t>
            </a:r>
            <a:r>
              <a:rPr lang="pl-PL" dirty="0" err="1"/>
              <a:t>outside</a:t>
            </a:r>
            <a:r>
              <a:rPr lang="pl-PL" dirty="0"/>
              <a:t> </a:t>
            </a:r>
          </a:p>
          <a:p>
            <a:r>
              <a:rPr lang="pl-PL" dirty="0" err="1"/>
              <a:t>Strategy</a:t>
            </a:r>
            <a:r>
              <a:rPr lang="pl-PL" dirty="0"/>
              <a:t> </a:t>
            </a:r>
            <a:r>
              <a:rPr lang="pl-PL" b="1" dirty="0"/>
              <a:t>69% IN, 31% IN-OUT [</a:t>
            </a:r>
            <a:r>
              <a:rPr lang="pl-PL" b="1" dirty="0" err="1"/>
              <a:t>Payoff</a:t>
            </a:r>
            <a:r>
              <a:rPr lang="pl-PL" b="1" dirty="0"/>
              <a:t>: 13.38]</a:t>
            </a:r>
          </a:p>
          <a:p>
            <a:r>
              <a:rPr lang="pl-PL" dirty="0" err="1"/>
              <a:t>Current’s</a:t>
            </a:r>
            <a:r>
              <a:rPr lang="pl-PL" dirty="0"/>
              <a:t> „</a:t>
            </a:r>
            <a:r>
              <a:rPr lang="pl-PL" dirty="0" err="1"/>
              <a:t>strategy</a:t>
            </a:r>
            <a:r>
              <a:rPr lang="pl-PL" dirty="0"/>
              <a:t>”: </a:t>
            </a:r>
            <a:r>
              <a:rPr lang="pl-PL" b="1" dirty="0"/>
              <a:t>25% FLOW, 75% NO FLOW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3554" y="5013176"/>
            <a:ext cx="770485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The similarity is striking</a:t>
            </a:r>
          </a:p>
          <a:p>
            <a:r>
              <a:rPr lang="en-US" sz="2400" dirty="0"/>
              <a:t>Davenport’s finding went unchallenged for several years</a:t>
            </a:r>
          </a:p>
          <a:p>
            <a:r>
              <a:rPr lang="en-US" sz="2400" dirty="0"/>
              <a:t>Until …</a:t>
            </a:r>
          </a:p>
        </p:txBody>
      </p:sp>
    </p:spTree>
    <p:extLst>
      <p:ext uri="{BB962C8B-B14F-4D97-AF65-F5344CB8AC3E}">
        <p14:creationId xmlns:p14="http://schemas.microsoft.com/office/powerpoint/2010/main" val="3994448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vicious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0"/>
            <a:ext cx="8229600" cy="3384376"/>
          </a:xfrm>
        </p:spPr>
        <p:txBody>
          <a:bodyPr>
            <a:normAutofit fontScale="85000" lnSpcReduction="20000"/>
          </a:bodyPr>
          <a:lstStyle/>
          <a:p>
            <a:r>
              <a:rPr lang="pl-PL" dirty="0" err="1"/>
              <a:t>Kozelka</a:t>
            </a:r>
            <a:r>
              <a:rPr lang="pl-PL" dirty="0"/>
              <a:t> 1969 and Read, Read 1970 </a:t>
            </a:r>
            <a:r>
              <a:rPr lang="pl-PL" dirty="0" err="1"/>
              <a:t>pointed</a:t>
            </a:r>
            <a:r>
              <a:rPr lang="pl-PL" dirty="0"/>
              <a:t> out a </a:t>
            </a:r>
            <a:r>
              <a:rPr lang="pl-PL" dirty="0" err="1"/>
              <a:t>serious</a:t>
            </a:r>
            <a:r>
              <a:rPr lang="pl-PL" dirty="0"/>
              <a:t> </a:t>
            </a:r>
            <a:r>
              <a:rPr lang="pl-PL" dirty="0" err="1"/>
              <a:t>flaw</a:t>
            </a:r>
            <a:r>
              <a:rPr lang="pl-PL" dirty="0"/>
              <a:t>:</a:t>
            </a:r>
          </a:p>
          <a:p>
            <a:pPr lvl="1"/>
            <a:r>
              <a:rPr lang="pl-PL" dirty="0"/>
              <a:t>The </a:t>
            </a:r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a </a:t>
            </a:r>
            <a:r>
              <a:rPr lang="pl-PL" dirty="0" err="1"/>
              <a:t>reasoning</a:t>
            </a:r>
            <a:r>
              <a:rPr lang="pl-PL" dirty="0"/>
              <a:t> </a:t>
            </a:r>
            <a:r>
              <a:rPr lang="pl-PL" dirty="0" err="1"/>
              <a:t>entity</a:t>
            </a:r>
            <a:r>
              <a:rPr lang="pl-PL" dirty="0"/>
              <a:t> and </a:t>
            </a:r>
            <a:r>
              <a:rPr lang="pl-PL" dirty="0" err="1"/>
              <a:t>cannot</a:t>
            </a:r>
            <a:r>
              <a:rPr lang="pl-PL" dirty="0"/>
              <a:t> </a:t>
            </a:r>
            <a:r>
              <a:rPr lang="pl-PL" dirty="0" err="1"/>
              <a:t>adjust</a:t>
            </a:r>
            <a:r>
              <a:rPr lang="pl-PL" dirty="0"/>
              <a:t> to </a:t>
            </a:r>
            <a:r>
              <a:rPr lang="pl-PL" dirty="0" err="1"/>
              <a:t>fishermen</a:t>
            </a:r>
            <a:r>
              <a:rPr lang="pl-PL" dirty="0"/>
              <a:t> </a:t>
            </a:r>
            <a:r>
              <a:rPr lang="pl-PL" dirty="0" err="1"/>
              <a:t>changing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strategies</a:t>
            </a:r>
            <a:r>
              <a:rPr lang="pl-PL" dirty="0"/>
              <a:t>.</a:t>
            </a:r>
          </a:p>
          <a:p>
            <a:pPr lvl="1"/>
            <a:r>
              <a:rPr lang="pl-PL" dirty="0" err="1"/>
              <a:t>Hence</a:t>
            </a:r>
            <a:r>
              <a:rPr lang="pl-PL" dirty="0"/>
              <a:t> </a:t>
            </a:r>
            <a:r>
              <a:rPr lang="pl-PL" dirty="0" err="1"/>
              <a:t>fishermen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Expected</a:t>
            </a:r>
            <a:r>
              <a:rPr lang="pl-PL" dirty="0"/>
              <a:t> Value </a:t>
            </a:r>
            <a:r>
              <a:rPr lang="pl-PL" dirty="0" err="1"/>
              <a:t>principle</a:t>
            </a:r>
            <a:r>
              <a:rPr lang="pl-PL" dirty="0"/>
              <a:t>:</a:t>
            </a:r>
          </a:p>
          <a:p>
            <a:r>
              <a:rPr lang="pl-PL" dirty="0" err="1"/>
              <a:t>Expected</a:t>
            </a:r>
            <a:r>
              <a:rPr lang="pl-PL" dirty="0"/>
              <a:t> </a:t>
            </a:r>
            <a:r>
              <a:rPr lang="pl-PL" dirty="0" err="1"/>
              <a:t>payoff</a:t>
            </a:r>
            <a:r>
              <a:rPr lang="pl-PL" dirty="0"/>
              <a:t> of the </a:t>
            </a:r>
            <a:r>
              <a:rPr lang="pl-PL" dirty="0" err="1"/>
              <a:t>fishermen</a:t>
            </a:r>
            <a:r>
              <a:rPr lang="pl-PL" dirty="0"/>
              <a:t>:</a:t>
            </a:r>
          </a:p>
          <a:p>
            <a:pPr lvl="1"/>
            <a:r>
              <a:rPr lang="pl-PL" dirty="0"/>
              <a:t>IN: 0.25 x 17.3 + 0.75 x 11.5 = 12.95</a:t>
            </a:r>
          </a:p>
          <a:p>
            <a:pPr lvl="1"/>
            <a:r>
              <a:rPr lang="pl-PL" b="1" dirty="0">
                <a:solidFill>
                  <a:srgbClr val="FF0000"/>
                </a:solidFill>
              </a:rPr>
              <a:t>OUT</a:t>
            </a:r>
            <a:r>
              <a:rPr lang="pl-PL" dirty="0"/>
              <a:t>: 0.25 x (-4.4) + 0.75 x 20.6 = </a:t>
            </a:r>
            <a:r>
              <a:rPr lang="pl-PL" b="1" dirty="0">
                <a:solidFill>
                  <a:srgbClr val="FF0000"/>
                </a:solidFill>
              </a:rPr>
              <a:t>14.35</a:t>
            </a:r>
          </a:p>
          <a:p>
            <a:pPr lvl="1"/>
            <a:r>
              <a:rPr lang="pl-PL" dirty="0"/>
              <a:t>IN-OUT: 0.25 x 5.2 + 0.75 x 17.0 = 14.05</a:t>
            </a:r>
          </a:p>
          <a:p>
            <a:r>
              <a:rPr lang="pl-PL" dirty="0" err="1"/>
              <a:t>Hence</a:t>
            </a:r>
            <a:r>
              <a:rPr lang="pl-PL" dirty="0"/>
              <a:t>, </a:t>
            </a:r>
            <a:r>
              <a:rPr lang="pl-PL" dirty="0" err="1"/>
              <a:t>all</a:t>
            </a:r>
            <a:r>
              <a:rPr lang="pl-PL" dirty="0"/>
              <a:t> of the </a:t>
            </a:r>
            <a:r>
              <a:rPr lang="pl-PL" dirty="0" err="1"/>
              <a:t>fishermen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fish</a:t>
            </a:r>
            <a:r>
              <a:rPr lang="pl-PL" dirty="0"/>
              <a:t> </a:t>
            </a:r>
            <a:r>
              <a:rPr lang="pl-PL" dirty="0" err="1"/>
              <a:t>OUTside</a:t>
            </a:r>
            <a:r>
              <a:rPr lang="pl-PL" dirty="0"/>
              <a:t>.</a:t>
            </a:r>
          </a:p>
          <a:p>
            <a:r>
              <a:rPr lang="pl-PL" dirty="0" err="1"/>
              <a:t>Maybe</a:t>
            </a:r>
            <a:r>
              <a:rPr lang="pl-PL" dirty="0"/>
              <a:t>,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not </a:t>
            </a:r>
            <a:r>
              <a:rPr lang="pl-PL" dirty="0" err="1"/>
              <a:t>well</a:t>
            </a:r>
            <a:r>
              <a:rPr lang="pl-PL" dirty="0"/>
              <a:t> </a:t>
            </a:r>
            <a:r>
              <a:rPr lang="pl-PL" dirty="0" err="1"/>
              <a:t>adapted</a:t>
            </a:r>
            <a:r>
              <a:rPr lang="pl-PL" dirty="0"/>
              <a:t> </a:t>
            </a:r>
            <a:r>
              <a:rPr lang="pl-PL" dirty="0" err="1"/>
              <a:t>after</a:t>
            </a:r>
            <a:r>
              <a:rPr lang="pl-PL" dirty="0"/>
              <a:t> </a:t>
            </a:r>
            <a:r>
              <a:rPr lang="pl-PL" dirty="0" err="1"/>
              <a:t>all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2927648" y="5157192"/>
          <a:ext cx="6096000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Fishermen\Current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FLOW (25%)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NO</a:t>
                      </a:r>
                      <a:r>
                        <a:rPr lang="pl-PL" baseline="0" dirty="0"/>
                        <a:t> FLOW (75%)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-4,4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IN-OUT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5,2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99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1544" y="-33867"/>
            <a:ext cx="8229600" cy="1143000"/>
          </a:xfrm>
        </p:spPr>
        <p:txBody>
          <a:bodyPr/>
          <a:lstStyle/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be </a:t>
            </a:r>
            <a:r>
              <a:rPr lang="pl-PL" dirty="0" err="1"/>
              <a:t>vicious</a:t>
            </a:r>
            <a:r>
              <a:rPr lang="pl-PL" dirty="0"/>
              <a:t> </a:t>
            </a:r>
            <a:r>
              <a:rPr lang="pl-PL" dirty="0" err="1"/>
              <a:t>after</a:t>
            </a:r>
            <a:r>
              <a:rPr lang="pl-PL" dirty="0"/>
              <a:t> </a:t>
            </a:r>
            <a:r>
              <a:rPr lang="pl-PL" dirty="0" err="1"/>
              <a:t>all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91544" y="980729"/>
            <a:ext cx="8208912" cy="4176464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The </a:t>
            </a:r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does</a:t>
            </a:r>
            <a:r>
              <a:rPr lang="pl-PL" dirty="0"/>
              <a:t> not </a:t>
            </a:r>
            <a:r>
              <a:rPr lang="pl-PL" dirty="0" err="1"/>
              <a:t>reason</a:t>
            </a:r>
            <a:r>
              <a:rPr lang="pl-PL" dirty="0"/>
              <a:t>, but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very</a:t>
            </a:r>
            <a:r>
              <a:rPr lang="pl-PL" dirty="0"/>
              <a:t> </a:t>
            </a:r>
            <a:r>
              <a:rPr lang="pl-PL" dirty="0" err="1"/>
              <a:t>risky</a:t>
            </a:r>
            <a:r>
              <a:rPr lang="pl-PL" dirty="0"/>
              <a:t> to </a:t>
            </a:r>
            <a:r>
              <a:rPr lang="pl-PL" dirty="0" err="1"/>
              <a:t>fish</a:t>
            </a:r>
            <a:r>
              <a:rPr lang="pl-PL" dirty="0"/>
              <a:t> </a:t>
            </a:r>
            <a:r>
              <a:rPr lang="pl-PL" dirty="0" err="1"/>
              <a:t>outside</a:t>
            </a:r>
            <a:r>
              <a:rPr lang="pl-PL" dirty="0"/>
              <a:t>.</a:t>
            </a:r>
          </a:p>
          <a:p>
            <a:r>
              <a:rPr lang="pl-PL" dirty="0" err="1"/>
              <a:t>Even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the </a:t>
            </a:r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runs</a:t>
            </a:r>
            <a:r>
              <a:rPr lang="pl-PL" dirty="0"/>
              <a:t> 25% of the </a:t>
            </a:r>
            <a:r>
              <a:rPr lang="pl-PL" dirty="0" err="1"/>
              <a:t>time</a:t>
            </a:r>
            <a:r>
              <a:rPr lang="pl-PL" dirty="0"/>
              <a:t> </a:t>
            </a:r>
            <a:r>
              <a:rPr lang="pl-PL" b="1" dirty="0"/>
              <a:t>ON AVERAGE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might</a:t>
            </a:r>
            <a:r>
              <a:rPr lang="pl-PL" dirty="0"/>
              <a:t> run </a:t>
            </a:r>
            <a:r>
              <a:rPr lang="pl-PL" dirty="0" err="1"/>
              <a:t>considerably</a:t>
            </a:r>
            <a:r>
              <a:rPr lang="pl-PL" dirty="0"/>
              <a:t> </a:t>
            </a: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less in the </a:t>
            </a:r>
            <a:r>
              <a:rPr lang="pl-PL" dirty="0" err="1"/>
              <a:t>short</a:t>
            </a:r>
            <a:r>
              <a:rPr lang="pl-PL" dirty="0"/>
              <a:t> run of a </a:t>
            </a:r>
            <a:r>
              <a:rPr lang="pl-PL" dirty="0" err="1"/>
              <a:t>year</a:t>
            </a:r>
            <a:r>
              <a:rPr lang="pl-PL" dirty="0"/>
              <a:t>.</a:t>
            </a:r>
          </a:p>
          <a:p>
            <a:r>
              <a:rPr lang="pl-PL" dirty="0" err="1"/>
              <a:t>Suppose</a:t>
            </a:r>
            <a:r>
              <a:rPr lang="pl-PL" dirty="0"/>
              <a:t> one </a:t>
            </a:r>
            <a:r>
              <a:rPr lang="pl-PL" dirty="0" err="1"/>
              <a:t>year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ran 35% of the </a:t>
            </a:r>
            <a:r>
              <a:rPr lang="pl-PL" dirty="0" err="1"/>
              <a:t>time</a:t>
            </a:r>
            <a:r>
              <a:rPr lang="pl-PL" dirty="0"/>
              <a:t>. </a:t>
            </a:r>
            <a:r>
              <a:rPr lang="pl-PL" dirty="0" err="1"/>
              <a:t>Expected</a:t>
            </a:r>
            <a:r>
              <a:rPr lang="pl-PL" dirty="0"/>
              <a:t> </a:t>
            </a:r>
            <a:r>
              <a:rPr lang="pl-PL" dirty="0" err="1"/>
              <a:t>payoffs</a:t>
            </a:r>
            <a:r>
              <a:rPr lang="pl-PL" dirty="0"/>
              <a:t>:</a:t>
            </a:r>
          </a:p>
          <a:p>
            <a:pPr lvl="1"/>
            <a:r>
              <a:rPr lang="pl-PL" dirty="0"/>
              <a:t>IN: 0.35 x 17.3 + 0.65 x 11.5 = 13.53</a:t>
            </a:r>
          </a:p>
          <a:p>
            <a:pPr lvl="1"/>
            <a:r>
              <a:rPr lang="pl-PL" b="1" dirty="0">
                <a:solidFill>
                  <a:srgbClr val="FF0000"/>
                </a:solidFill>
              </a:rPr>
              <a:t>OUT</a:t>
            </a:r>
            <a:r>
              <a:rPr lang="pl-PL" dirty="0"/>
              <a:t>: 0.35 x (-4.4) + 0.65 x 11.5 = </a:t>
            </a:r>
            <a:r>
              <a:rPr lang="pl-PL" b="1" dirty="0">
                <a:solidFill>
                  <a:srgbClr val="FF0000"/>
                </a:solidFill>
              </a:rPr>
              <a:t>11.85</a:t>
            </a:r>
          </a:p>
          <a:p>
            <a:pPr lvl="1"/>
            <a:r>
              <a:rPr lang="pl-PL" dirty="0"/>
              <a:t>IN-OUT: 0.35 x 5.2 + 0.65 x 17.0 = 12.87.</a:t>
            </a:r>
          </a:p>
          <a:p>
            <a:r>
              <a:rPr lang="pl-PL" dirty="0"/>
              <a:t>By </a:t>
            </a:r>
            <a:r>
              <a:rPr lang="pl-PL" dirty="0" err="1"/>
              <a:t>treating</a:t>
            </a:r>
            <a:r>
              <a:rPr lang="pl-PL" dirty="0"/>
              <a:t> the </a:t>
            </a:r>
            <a:r>
              <a:rPr lang="pl-PL" dirty="0" err="1"/>
              <a:t>current</a:t>
            </a:r>
            <a:r>
              <a:rPr lang="pl-PL" dirty="0"/>
              <a:t> as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opponent</a:t>
            </a:r>
            <a:r>
              <a:rPr lang="pl-PL" dirty="0"/>
              <a:t>, </a:t>
            </a:r>
            <a:r>
              <a:rPr lang="pl-PL" dirty="0" err="1"/>
              <a:t>fishermen</a:t>
            </a:r>
            <a:r>
              <a:rPr lang="pl-PL" dirty="0"/>
              <a:t> </a:t>
            </a:r>
            <a:r>
              <a:rPr lang="pl-PL" b="1" dirty="0"/>
              <a:t>GUARANTEE</a:t>
            </a:r>
            <a:r>
              <a:rPr lang="pl-PL" dirty="0"/>
              <a:t> </a:t>
            </a:r>
            <a:r>
              <a:rPr lang="pl-PL" dirty="0" err="1"/>
              <a:t>themselves</a:t>
            </a:r>
            <a:r>
              <a:rPr lang="pl-PL" dirty="0"/>
              <a:t> </a:t>
            </a:r>
            <a:r>
              <a:rPr lang="pl-PL" dirty="0" err="1"/>
              <a:t>payoff</a:t>
            </a:r>
            <a:r>
              <a:rPr lang="pl-PL" dirty="0"/>
              <a:t> of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least</a:t>
            </a:r>
            <a:r>
              <a:rPr lang="pl-PL" dirty="0"/>
              <a:t> </a:t>
            </a:r>
            <a:r>
              <a:rPr lang="pl-PL" b="1" dirty="0">
                <a:solidFill>
                  <a:srgbClr val="FF0000"/>
                </a:solidFill>
              </a:rPr>
              <a:t>13.31</a:t>
            </a:r>
            <a:r>
              <a:rPr lang="pl-PL" dirty="0"/>
              <a:t>.</a:t>
            </a:r>
          </a:p>
          <a:p>
            <a:r>
              <a:rPr lang="pl-PL" dirty="0" err="1"/>
              <a:t>Fishermen</a:t>
            </a:r>
            <a:r>
              <a:rPr lang="pl-PL" dirty="0"/>
              <a:t> </a:t>
            </a:r>
            <a:r>
              <a:rPr lang="pl-PL" dirty="0" err="1"/>
              <a:t>pay</a:t>
            </a:r>
            <a:r>
              <a:rPr lang="pl-PL" dirty="0"/>
              <a:t> 1.05 </a:t>
            </a:r>
            <a:r>
              <a:rPr lang="pl-PL" dirty="0" err="1"/>
              <a:t>pounds</a:t>
            </a:r>
            <a:r>
              <a:rPr lang="pl-PL" dirty="0"/>
              <a:t> as </a:t>
            </a:r>
            <a:r>
              <a:rPr lang="pl-PL" dirty="0" err="1"/>
              <a:t>insurance</a:t>
            </a:r>
            <a:r>
              <a:rPr lang="pl-PL" dirty="0"/>
              <a:t> </a:t>
            </a:r>
            <a:r>
              <a:rPr lang="pl-PL" dirty="0" err="1"/>
              <a:t>premium</a:t>
            </a:r>
            <a:endParaRPr lang="pl-P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279578" y="5301208"/>
          <a:ext cx="7239000" cy="1295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Actual (25%)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Vicious (31%)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35%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Optimal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13.3125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13.3125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13.3125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Actual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13.291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13.31164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13.3254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90"/>
                          </a:solidFill>
                          <a:effectLst/>
                          <a:latin typeface="Calibri"/>
                        </a:rPr>
                        <a:t>14.35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29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Zero-sum </a:t>
            </a:r>
            <a:r>
              <a:rPr lang="pl-PL" dirty="0" err="1"/>
              <a:t>games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91544" y="1268764"/>
            <a:ext cx="8229600" cy="4525963"/>
          </a:xfrm>
        </p:spPr>
        <p:txBody>
          <a:bodyPr/>
          <a:lstStyle/>
          <a:p>
            <a:r>
              <a:rPr lang="pl-PL" dirty="0" err="1"/>
              <a:t>Minimax</a:t>
            </a:r>
            <a:r>
              <a:rPr lang="pl-PL" dirty="0"/>
              <a:t> = </a:t>
            </a:r>
            <a:r>
              <a:rPr lang="pl-PL" dirty="0" err="1"/>
              <a:t>maximin</a:t>
            </a:r>
            <a:r>
              <a:rPr lang="pl-PL" dirty="0"/>
              <a:t> = </a:t>
            </a:r>
            <a:r>
              <a:rPr lang="pl-PL" dirty="0" err="1"/>
              <a:t>value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game</a:t>
            </a: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game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multiple</a:t>
            </a:r>
            <a:r>
              <a:rPr lang="pl-PL" dirty="0"/>
              <a:t> </a:t>
            </a:r>
            <a:r>
              <a:rPr lang="pl-PL" dirty="0" err="1"/>
              <a:t>saddle</a:t>
            </a:r>
            <a:r>
              <a:rPr lang="pl-PL" dirty="0"/>
              <a:t> </a:t>
            </a:r>
            <a:r>
              <a:rPr lang="pl-PL" dirty="0" err="1"/>
              <a:t>points</a:t>
            </a:r>
            <a:r>
              <a:rPr lang="pl-PL" dirty="0"/>
              <a:t> 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6" y="1844824"/>
            <a:ext cx="728417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5600" y="4725144"/>
            <a:ext cx="6480720" cy="195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659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Zero-sum </a:t>
            </a:r>
            <a:r>
              <a:rPr lang="pl-PL" dirty="0" err="1"/>
              <a:t>games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Or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no </a:t>
            </a:r>
            <a:r>
              <a:rPr lang="pl-PL" dirty="0" err="1"/>
              <a:t>saddle</a:t>
            </a:r>
            <a:r>
              <a:rPr lang="pl-PL" dirty="0"/>
              <a:t> </a:t>
            </a:r>
            <a:r>
              <a:rPr lang="pl-PL" dirty="0" err="1"/>
              <a:t>points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To </a:t>
            </a:r>
            <a:r>
              <a:rPr lang="pl-PL" dirty="0" err="1"/>
              <a:t>find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value</a:t>
            </a:r>
            <a:r>
              <a:rPr lang="pl-PL" dirty="0"/>
              <a:t> of </a:t>
            </a:r>
            <a:r>
              <a:rPr lang="pl-PL" dirty="0" err="1"/>
              <a:t>such</a:t>
            </a:r>
            <a:r>
              <a:rPr lang="pl-PL" dirty="0"/>
              <a:t> </a:t>
            </a:r>
            <a:r>
              <a:rPr lang="pl-PL" dirty="0" err="1"/>
              <a:t>game</a:t>
            </a:r>
            <a:r>
              <a:rPr lang="pl-PL" dirty="0"/>
              <a:t>, </a:t>
            </a:r>
            <a:r>
              <a:rPr lang="pl-PL" dirty="0" err="1"/>
              <a:t>consider</a:t>
            </a:r>
            <a:r>
              <a:rPr lang="pl-PL" dirty="0"/>
              <a:t> </a:t>
            </a:r>
            <a:r>
              <a:rPr lang="pl-PL" dirty="0" err="1"/>
              <a:t>mixed</a:t>
            </a:r>
            <a:r>
              <a:rPr lang="pl-PL" dirty="0"/>
              <a:t> </a:t>
            </a:r>
            <a:r>
              <a:rPr lang="pl-PL" dirty="0" err="1"/>
              <a:t>strategies</a:t>
            </a:r>
            <a:endParaRPr lang="pl-PL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3595" y="2348880"/>
            <a:ext cx="7018517" cy="189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259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Zero-sum </a:t>
            </a:r>
            <a:r>
              <a:rPr lang="pl-PL" dirty="0" err="1"/>
              <a:t>games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err="1"/>
              <a:t>If</a:t>
            </a:r>
            <a:r>
              <a:rPr lang="pl-PL" sz="2400" dirty="0"/>
              <a:t> </a:t>
            </a:r>
            <a:r>
              <a:rPr lang="pl-PL" sz="2400" dirty="0" err="1"/>
              <a:t>there</a:t>
            </a:r>
            <a:r>
              <a:rPr lang="pl-PL" sz="2400" dirty="0"/>
              <a:t> </a:t>
            </a:r>
            <a:r>
              <a:rPr lang="pl-PL" sz="2400" dirty="0" err="1"/>
              <a:t>is</a:t>
            </a:r>
            <a:r>
              <a:rPr lang="pl-PL" sz="2400" dirty="0"/>
              <a:t> </a:t>
            </a:r>
            <a:r>
              <a:rPr lang="pl-PL" sz="2400" dirty="0" err="1"/>
              <a:t>more</a:t>
            </a:r>
            <a:r>
              <a:rPr lang="pl-PL" sz="2400" dirty="0"/>
              <a:t> </a:t>
            </a:r>
            <a:r>
              <a:rPr lang="pl-PL" sz="2400" dirty="0" err="1"/>
              <a:t>strategies</a:t>
            </a:r>
            <a:r>
              <a:rPr lang="pl-PL" sz="2400" dirty="0"/>
              <a:t>, </a:t>
            </a:r>
            <a:r>
              <a:rPr lang="pl-PL" sz="2400" dirty="0" err="1"/>
              <a:t>you</a:t>
            </a:r>
            <a:r>
              <a:rPr lang="pl-PL" sz="2400" dirty="0"/>
              <a:t> </a:t>
            </a:r>
            <a:r>
              <a:rPr lang="pl-PL" sz="2400" dirty="0" err="1"/>
              <a:t>don’t</a:t>
            </a:r>
            <a:r>
              <a:rPr lang="pl-PL" sz="2400" dirty="0"/>
              <a:t> </a:t>
            </a:r>
            <a:r>
              <a:rPr lang="pl-PL" sz="2400" dirty="0" err="1"/>
              <a:t>know</a:t>
            </a:r>
            <a:r>
              <a:rPr lang="pl-PL" sz="2400" dirty="0"/>
              <a:t> </a:t>
            </a:r>
            <a:r>
              <a:rPr lang="pl-PL" sz="2400" dirty="0" err="1"/>
              <a:t>which</a:t>
            </a:r>
            <a:r>
              <a:rPr lang="pl-PL" sz="2400" dirty="0"/>
              <a:t> one will be part of </a:t>
            </a:r>
            <a:r>
              <a:rPr lang="pl-PL" sz="2400" dirty="0" err="1"/>
              <a:t>optimal</a:t>
            </a:r>
            <a:r>
              <a:rPr lang="pl-PL" sz="2400" dirty="0"/>
              <a:t> </a:t>
            </a:r>
            <a:r>
              <a:rPr lang="pl-PL" sz="2400" dirty="0" err="1"/>
              <a:t>mixed</a:t>
            </a:r>
            <a:r>
              <a:rPr lang="pl-PL" sz="2400" dirty="0"/>
              <a:t> </a:t>
            </a:r>
            <a:r>
              <a:rPr lang="pl-PL" sz="2400" dirty="0" err="1"/>
              <a:t>strategy</a:t>
            </a:r>
            <a:r>
              <a:rPr lang="pl-PL" sz="2400" dirty="0"/>
              <a:t>.</a:t>
            </a:r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r>
              <a:rPr lang="pl-PL" sz="2400" dirty="0" err="1"/>
              <a:t>Let</a:t>
            </a:r>
            <a:r>
              <a:rPr lang="pl-PL" sz="2400" dirty="0"/>
              <a:t> </a:t>
            </a:r>
            <a:r>
              <a:rPr lang="pl-PL" sz="2400" dirty="0" err="1"/>
              <a:t>Column</a:t>
            </a:r>
            <a:r>
              <a:rPr lang="pl-PL" sz="2400" dirty="0"/>
              <a:t> </a:t>
            </a:r>
            <a:r>
              <a:rPr lang="pl-PL" sz="2400" dirty="0" err="1"/>
              <a:t>mixed</a:t>
            </a:r>
            <a:r>
              <a:rPr lang="pl-PL" sz="2400" dirty="0"/>
              <a:t> </a:t>
            </a:r>
            <a:r>
              <a:rPr lang="pl-PL" sz="2400" dirty="0" err="1"/>
              <a:t>strategy</a:t>
            </a:r>
            <a:r>
              <a:rPr lang="pl-PL" sz="2400" dirty="0"/>
              <a:t> be (x,1-x)</a:t>
            </a:r>
          </a:p>
          <a:p>
            <a:r>
              <a:rPr lang="pl-PL" sz="2400" dirty="0" err="1"/>
              <a:t>Then</a:t>
            </a:r>
            <a:r>
              <a:rPr lang="pl-PL" sz="2400" dirty="0"/>
              <a:t> Raw will </a:t>
            </a:r>
            <a:r>
              <a:rPr lang="pl-PL" sz="2400" dirty="0" err="1"/>
              <a:t>try</a:t>
            </a:r>
            <a:r>
              <a:rPr lang="pl-PL" sz="2400" dirty="0"/>
              <a:t> to </a:t>
            </a:r>
            <a:r>
              <a:rPr lang="pl-PL" sz="2400" dirty="0" err="1"/>
              <a:t>maximize</a:t>
            </a:r>
            <a:r>
              <a:rPr lang="pl-PL" sz="2400" dirty="0"/>
              <a:t> 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5643" y="2420888"/>
            <a:ext cx="6000649" cy="19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9696" y="5517232"/>
            <a:ext cx="520673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381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Zero-sum </a:t>
            </a:r>
            <a:r>
              <a:rPr lang="pl-PL" dirty="0" err="1"/>
              <a:t>games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412781"/>
            <a:ext cx="8229600" cy="4713387"/>
          </a:xfrm>
        </p:spPr>
        <p:txBody>
          <a:bodyPr>
            <a:normAutofit/>
          </a:bodyPr>
          <a:lstStyle/>
          <a:p>
            <a:r>
              <a:rPr lang="pl-PL" sz="2400" dirty="0" err="1"/>
              <a:t>Column</a:t>
            </a:r>
            <a:r>
              <a:rPr lang="pl-PL" sz="2400" dirty="0"/>
              <a:t> will </a:t>
            </a:r>
            <a:r>
              <a:rPr lang="pl-PL" sz="2400" dirty="0" err="1"/>
              <a:t>try</a:t>
            </a:r>
            <a:r>
              <a:rPr lang="pl-PL" sz="2400" dirty="0"/>
              <a:t> to </a:t>
            </a:r>
            <a:r>
              <a:rPr lang="pl-PL" sz="2400" dirty="0" err="1"/>
              <a:t>choose</a:t>
            </a:r>
            <a:r>
              <a:rPr lang="pl-PL" sz="2400" dirty="0"/>
              <a:t> x to </a:t>
            </a:r>
            <a:r>
              <a:rPr lang="pl-PL" sz="2400" dirty="0" err="1"/>
              <a:t>minimize</a:t>
            </a:r>
            <a:r>
              <a:rPr lang="pl-PL" sz="2400" dirty="0"/>
              <a:t> </a:t>
            </a:r>
            <a:r>
              <a:rPr lang="pl-PL" sz="2400" dirty="0" err="1"/>
              <a:t>the</a:t>
            </a:r>
            <a:r>
              <a:rPr lang="pl-PL" sz="2400" dirty="0"/>
              <a:t> </a:t>
            </a:r>
            <a:r>
              <a:rPr lang="pl-PL" sz="2400" dirty="0" err="1"/>
              <a:t>upper</a:t>
            </a:r>
            <a:r>
              <a:rPr lang="pl-PL" sz="2400" dirty="0"/>
              <a:t> </a:t>
            </a:r>
            <a:r>
              <a:rPr lang="pl-PL" sz="2400" dirty="0" err="1"/>
              <a:t>envelope</a:t>
            </a:r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7728" y="1844824"/>
            <a:ext cx="4104456" cy="33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5722" y="5229205"/>
            <a:ext cx="4680520" cy="128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3902526" y="2060848"/>
            <a:ext cx="2193474" cy="172819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6096001" y="3789040"/>
            <a:ext cx="398814" cy="720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6494813" y="3573016"/>
            <a:ext cx="997034" cy="2880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V="1">
            <a:off x="5125988" y="3882256"/>
            <a:ext cx="1368152" cy="15841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43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Zero-sum </a:t>
            </a:r>
            <a:r>
              <a:rPr lang="pl-PL" dirty="0" err="1"/>
              <a:t>games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Tranform</a:t>
            </a:r>
            <a:r>
              <a:rPr lang="pl-PL" dirty="0"/>
              <a:t> </a:t>
            </a:r>
            <a:r>
              <a:rPr lang="pl-PL" dirty="0" err="1"/>
              <a:t>into</a:t>
            </a:r>
            <a:r>
              <a:rPr lang="pl-PL" dirty="0"/>
              <a:t> </a:t>
            </a:r>
            <a:r>
              <a:rPr lang="pl-PL" dirty="0" err="1"/>
              <a:t>Linear</a:t>
            </a:r>
            <a:r>
              <a:rPr lang="pl-PL" dirty="0"/>
              <a:t> </a:t>
            </a:r>
            <a:r>
              <a:rPr lang="pl-PL" dirty="0" err="1"/>
              <a:t>Programming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7850" y="4365109"/>
            <a:ext cx="3168352" cy="2061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7731" y="2636912"/>
            <a:ext cx="524123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965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Fishing on </a:t>
            </a:r>
            <a:r>
              <a:rPr lang="pl-PL" dirty="0" err="1"/>
              <a:t>Jamaica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00810"/>
            <a:ext cx="3394720" cy="4425355"/>
          </a:xfrm>
        </p:spPr>
        <p:txBody>
          <a:bodyPr>
            <a:normAutofit/>
          </a:bodyPr>
          <a:lstStyle/>
          <a:p>
            <a:r>
              <a:rPr lang="pl-PL" dirty="0"/>
              <a:t>In the </a:t>
            </a:r>
            <a:r>
              <a:rPr lang="pl-PL" dirty="0" err="1"/>
              <a:t>fifties</a:t>
            </a:r>
            <a:r>
              <a:rPr lang="pl-PL" dirty="0"/>
              <a:t>, Davenport </a:t>
            </a:r>
            <a:r>
              <a:rPr lang="pl-PL" dirty="0" err="1"/>
              <a:t>studied</a:t>
            </a:r>
            <a:r>
              <a:rPr lang="pl-PL" dirty="0"/>
              <a:t> a </a:t>
            </a:r>
            <a:r>
              <a:rPr lang="pl-PL" dirty="0" err="1"/>
              <a:t>village</a:t>
            </a:r>
            <a:r>
              <a:rPr lang="pl-PL" dirty="0"/>
              <a:t> of 200 </a:t>
            </a:r>
            <a:r>
              <a:rPr lang="pl-PL" dirty="0" err="1"/>
              <a:t>people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south</a:t>
            </a:r>
            <a:r>
              <a:rPr lang="pl-PL" dirty="0"/>
              <a:t> </a:t>
            </a:r>
            <a:r>
              <a:rPr lang="pl-PL" dirty="0" err="1"/>
              <a:t>shore</a:t>
            </a:r>
            <a:r>
              <a:rPr lang="pl-PL" dirty="0"/>
              <a:t> of </a:t>
            </a:r>
            <a:r>
              <a:rPr lang="pl-PL" dirty="0" err="1"/>
              <a:t>Jamaica</a:t>
            </a:r>
            <a:r>
              <a:rPr lang="pl-PL" dirty="0"/>
              <a:t>, </a:t>
            </a:r>
            <a:r>
              <a:rPr lang="pl-PL" dirty="0" err="1"/>
              <a:t>whose</a:t>
            </a:r>
            <a:r>
              <a:rPr lang="pl-PL" dirty="0"/>
              <a:t> </a:t>
            </a:r>
            <a:r>
              <a:rPr lang="pl-PL" dirty="0" err="1"/>
              <a:t>inhabitants</a:t>
            </a:r>
            <a:r>
              <a:rPr lang="pl-PL" dirty="0"/>
              <a:t> </a:t>
            </a:r>
            <a:r>
              <a:rPr lang="pl-PL" dirty="0" err="1"/>
              <a:t>made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living</a:t>
            </a:r>
            <a:r>
              <a:rPr lang="pl-PL" dirty="0"/>
              <a:t> by </a:t>
            </a:r>
            <a:r>
              <a:rPr lang="pl-PL" dirty="0" err="1"/>
              <a:t>fishing</a:t>
            </a:r>
            <a:r>
              <a:rPr lang="pl-PL" dirty="0"/>
              <a:t>. </a:t>
            </a:r>
          </a:p>
        </p:txBody>
      </p:sp>
      <p:pic>
        <p:nvPicPr>
          <p:cNvPr id="5" name="Picture 1" descr="C:\Documents and Settings\lewandowskim\Pulpit\dugout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1905" y="2204864"/>
            <a:ext cx="4963013" cy="345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247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Twenty-six fishing crews in sailing, dugout canoes fish this area </a:t>
            </a:r>
            <a:r>
              <a:rPr lang="en-US" dirty="0"/>
              <a:t>[fishing grounds extend outward from shore about 22 miles</a:t>
            </a:r>
            <a:r>
              <a:rPr lang="en-US" i="1" dirty="0"/>
              <a:t>] by setting fish pots, which are drawn and reset, weather and sea permitting, on three regular fishing days each week … The fishing grounds are divided into inside and outside banks. The inside banks lie from 5-15 miles offshore, while the outside banks all lie beyond … Because of special underwater contours and the location of one prominent headland, very strong currents set across the outside banks at frequent intervals … These currents are not related in any apparent way to weather and sea conditions of the local region. The inside banks are almost fully protected from the currents. </a:t>
            </a:r>
            <a:r>
              <a:rPr lang="en-US" dirty="0"/>
              <a:t>[Davenport 1960] </a:t>
            </a:r>
          </a:p>
        </p:txBody>
      </p:sp>
    </p:spTree>
    <p:extLst>
      <p:ext uri="{BB962C8B-B14F-4D97-AF65-F5344CB8AC3E}">
        <p14:creationId xmlns:p14="http://schemas.microsoft.com/office/powerpoint/2010/main" val="4626368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1335</Words>
  <Application>Microsoft Macintosh PowerPoint</Application>
  <PresentationFormat>Panoramiczny</PresentationFormat>
  <Paragraphs>389</Paragraphs>
  <Slides>23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3" baseType="lpstr">
      <vt:lpstr>MS Mincho</vt:lpstr>
      <vt:lpstr>游ゴシック</vt:lpstr>
      <vt:lpstr>Arial</vt:lpstr>
      <vt:lpstr>Calibri</vt:lpstr>
      <vt:lpstr>Calibri Light</vt:lpstr>
      <vt:lpstr>Cambria</vt:lpstr>
      <vt:lpstr>Czcionka tekstu podstawowego</vt:lpstr>
      <vt:lpstr>Times New Roman</vt:lpstr>
      <vt:lpstr>Motyw pakietu Office</vt:lpstr>
      <vt:lpstr>Document</vt:lpstr>
      <vt:lpstr>Individual decision theory vs game theory</vt:lpstr>
      <vt:lpstr>Zero-sum games</vt:lpstr>
      <vt:lpstr>Zero-sum games</vt:lpstr>
      <vt:lpstr>Zero-sum games</vt:lpstr>
      <vt:lpstr>Zero-sum games</vt:lpstr>
      <vt:lpstr>Zero-sum games</vt:lpstr>
      <vt:lpstr>Zero-sum games</vt:lpstr>
      <vt:lpstr>Fishing on Jamaica</vt:lpstr>
      <vt:lpstr>Prezentacja programu PowerPoint</vt:lpstr>
      <vt:lpstr>Jamaica on a map</vt:lpstr>
      <vt:lpstr>Strategies</vt:lpstr>
      <vt:lpstr>Advantages and disadvantages of fishing in the open sea</vt:lpstr>
      <vt:lpstr>Collecting data</vt:lpstr>
      <vt:lpstr>OUT Strategy</vt:lpstr>
      <vt:lpstr>Zero-sum game? The current’s problem</vt:lpstr>
      <vt:lpstr>Graphical solution of the current’s problem</vt:lpstr>
      <vt:lpstr>The fishermen’s problem</vt:lpstr>
      <vt:lpstr>Maximin and minimax</vt:lpstr>
      <vt:lpstr>Minimax sensitivity report</vt:lpstr>
      <vt:lpstr>Maximin sensitivity report</vt:lpstr>
      <vt:lpstr>Forecast and observation</vt:lpstr>
      <vt:lpstr>Current is not vicious</vt:lpstr>
      <vt:lpstr>Current may be vicious after all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decision theory vs game theory</dc:title>
  <dc:creator>Michał Lewandowski</dc:creator>
  <cp:lastModifiedBy>Michał Lewandowski</cp:lastModifiedBy>
  <cp:revision>1</cp:revision>
  <dcterms:created xsi:type="dcterms:W3CDTF">2018-04-18T07:19:57Z</dcterms:created>
  <dcterms:modified xsi:type="dcterms:W3CDTF">2018-04-18T07:20:45Z</dcterms:modified>
</cp:coreProperties>
</file>