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3" r:id="rId5"/>
    <p:sldId id="262" r:id="rId6"/>
    <p:sldId id="264" r:id="rId7"/>
    <p:sldId id="285" r:id="rId8"/>
    <p:sldId id="265" r:id="rId9"/>
    <p:sldId id="268" r:id="rId10"/>
    <p:sldId id="266" r:id="rId11"/>
    <p:sldId id="267" r:id="rId12"/>
    <p:sldId id="269" r:id="rId13"/>
    <p:sldId id="270" r:id="rId14"/>
    <p:sldId id="271" r:id="rId15"/>
    <p:sldId id="272" r:id="rId16"/>
    <p:sldId id="273" r:id="rId17"/>
    <p:sldId id="286" r:id="rId18"/>
    <p:sldId id="274" r:id="rId19"/>
    <p:sldId id="275" r:id="rId20"/>
    <p:sldId id="276" r:id="rId21"/>
    <p:sldId id="277" r:id="rId22"/>
    <p:sldId id="287" r:id="rId23"/>
    <p:sldId id="278" r:id="rId24"/>
    <p:sldId id="284" r:id="rId2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120" y="-6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BD4D099C-46DE-4761-B60F-DCC5E5985881}" type="datetimeFigureOut">
              <a:rPr lang="pl-PL" smtClean="0"/>
              <a:pPr/>
              <a:t>21.02.18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96CED19D-CDCD-4D04-BDC1-35D46FC19B79}" type="slidenum">
              <a:rPr lang="pl-PL" smtClean="0"/>
              <a:pPr/>
              <a:t>‹nr›</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D4D099C-46DE-4761-B60F-DCC5E5985881}" type="datetimeFigureOut">
              <a:rPr lang="pl-PL" smtClean="0"/>
              <a:pPr/>
              <a:t>21.02.18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96CED19D-CDCD-4D04-BDC1-35D46FC19B79}" type="slidenum">
              <a:rPr lang="pl-PL" smtClean="0"/>
              <a:pPr/>
              <a:t>‹nr›</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D4D099C-46DE-4761-B60F-DCC5E5985881}" type="datetimeFigureOut">
              <a:rPr lang="pl-PL" smtClean="0"/>
              <a:pPr/>
              <a:t>21.02.18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96CED19D-CDCD-4D04-BDC1-35D46FC19B79}" type="slidenum">
              <a:rPr lang="pl-PL" smtClean="0"/>
              <a:pPr/>
              <a:t>‹nr›</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D4D099C-46DE-4761-B60F-DCC5E5985881}" type="datetimeFigureOut">
              <a:rPr lang="pl-PL" smtClean="0"/>
              <a:pPr/>
              <a:t>21.02.18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96CED19D-CDCD-4D04-BDC1-35D46FC19B79}" type="slidenum">
              <a:rPr lang="pl-PL" smtClean="0"/>
              <a:pPr/>
              <a:t>‹nr›</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BD4D099C-46DE-4761-B60F-DCC5E5985881}" type="datetimeFigureOut">
              <a:rPr lang="pl-PL" smtClean="0"/>
              <a:pPr/>
              <a:t>21.02.18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96CED19D-CDCD-4D04-BDC1-35D46FC19B79}" type="slidenum">
              <a:rPr lang="pl-PL" smtClean="0"/>
              <a:pPr/>
              <a:t>‹nr›</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BD4D099C-46DE-4761-B60F-DCC5E5985881}" type="datetimeFigureOut">
              <a:rPr lang="pl-PL" smtClean="0"/>
              <a:pPr/>
              <a:t>21.02.18</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96CED19D-CDCD-4D04-BDC1-35D46FC19B79}" type="slidenum">
              <a:rPr lang="pl-PL" smtClean="0"/>
              <a:pPr/>
              <a:t>‹nr›</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BD4D099C-46DE-4761-B60F-DCC5E5985881}" type="datetimeFigureOut">
              <a:rPr lang="pl-PL" smtClean="0"/>
              <a:pPr/>
              <a:t>21.02.18</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96CED19D-CDCD-4D04-BDC1-35D46FC19B79}" type="slidenum">
              <a:rPr lang="pl-PL" smtClean="0"/>
              <a:pPr/>
              <a:t>‹nr›</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BD4D099C-46DE-4761-B60F-DCC5E5985881}" type="datetimeFigureOut">
              <a:rPr lang="pl-PL" smtClean="0"/>
              <a:pPr/>
              <a:t>21.02.18</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96CED19D-CDCD-4D04-BDC1-35D46FC19B79}" type="slidenum">
              <a:rPr lang="pl-PL" smtClean="0"/>
              <a:pPr/>
              <a:t>‹nr›</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D4D099C-46DE-4761-B60F-DCC5E5985881}" type="datetimeFigureOut">
              <a:rPr lang="pl-PL" smtClean="0"/>
              <a:pPr/>
              <a:t>21.02.18</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96CED19D-CDCD-4D04-BDC1-35D46FC19B79}" type="slidenum">
              <a:rPr lang="pl-PL" smtClean="0"/>
              <a:pPr/>
              <a:t>‹nr›</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D4D099C-46DE-4761-B60F-DCC5E5985881}" type="datetimeFigureOut">
              <a:rPr lang="pl-PL" smtClean="0"/>
              <a:pPr/>
              <a:t>21.02.18</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96CED19D-CDCD-4D04-BDC1-35D46FC19B79}" type="slidenum">
              <a:rPr lang="pl-PL" smtClean="0"/>
              <a:pPr/>
              <a:t>‹nr›</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D4D099C-46DE-4761-B60F-DCC5E5985881}" type="datetimeFigureOut">
              <a:rPr lang="pl-PL" smtClean="0"/>
              <a:pPr/>
              <a:t>21.02.18</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96CED19D-CDCD-4D04-BDC1-35D46FC19B79}" type="slidenum">
              <a:rPr lang="pl-PL" smtClean="0"/>
              <a:pPr/>
              <a:t>‹nr›</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4D099C-46DE-4761-B60F-DCC5E5985881}" type="datetimeFigureOut">
              <a:rPr lang="pl-PL" smtClean="0"/>
              <a:pPr/>
              <a:t>21.02.18</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CED19D-CDCD-4D04-BDC1-35D46FC19B79}" type="slidenum">
              <a:rPr lang="pl-PL" smtClean="0"/>
              <a:pPr/>
              <a:t>‹nr›</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hyperlink" Target="mailto:michal.lewandowski@sgh.waw.pl" TargetMode="External"/><Relationship Id="rId4" Type="http://schemas.openxmlformats.org/officeDocument/2006/relationships/hyperlink" Target="mailto:mlewandowski@kozminski.edu.pl" TargetMode="External"/><Relationship Id="rId1" Type="http://schemas.openxmlformats.org/officeDocument/2006/relationships/slideLayout" Target="../slideLayouts/slideLayout2.xml"/><Relationship Id="rId2" Type="http://schemas.openxmlformats.org/officeDocument/2006/relationships/hyperlink" Target="http://www.mlewandowski.waw.p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orms-today.org/ormsmain.shtml" TargetMode="Externa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http://www.scienceofbetter.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Operations management</a:t>
            </a:r>
            <a:endParaRPr lang="pl-PL" dirty="0"/>
          </a:p>
        </p:txBody>
      </p:sp>
      <p:sp>
        <p:nvSpPr>
          <p:cNvPr id="3" name="Podtytuł 2"/>
          <p:cNvSpPr>
            <a:spLocks noGrp="1"/>
          </p:cNvSpPr>
          <p:nvPr>
            <p:ph type="subTitle" idx="1"/>
          </p:nvPr>
        </p:nvSpPr>
        <p:spPr/>
        <p:txBody>
          <a:bodyPr/>
          <a:lstStyle/>
          <a:p>
            <a:r>
              <a:rPr lang="pl-PL" dirty="0" err="1" smtClean="0"/>
              <a:t>Introduction</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err="1" smtClean="0"/>
              <a:t>Identifying</a:t>
            </a:r>
            <a:r>
              <a:rPr lang="pl-PL" dirty="0" smtClean="0"/>
              <a:t> </a:t>
            </a:r>
            <a:r>
              <a:rPr lang="pl-PL" dirty="0" err="1" smtClean="0"/>
              <a:t>decision</a:t>
            </a:r>
            <a:r>
              <a:rPr lang="pl-PL" dirty="0" smtClean="0"/>
              <a:t> </a:t>
            </a:r>
            <a:r>
              <a:rPr lang="pl-PL" dirty="0" err="1" smtClean="0"/>
              <a:t>variables</a:t>
            </a:r>
            <a:endParaRPr lang="pl-PL" dirty="0"/>
          </a:p>
        </p:txBody>
      </p:sp>
      <p:sp>
        <p:nvSpPr>
          <p:cNvPr id="3" name="Symbol zastępczy zawartości 2"/>
          <p:cNvSpPr>
            <a:spLocks noGrp="1"/>
          </p:cNvSpPr>
          <p:nvPr>
            <p:ph idx="1"/>
          </p:nvPr>
        </p:nvSpPr>
        <p:spPr/>
        <p:txBody>
          <a:bodyPr>
            <a:normAutofit fontScale="92500" lnSpcReduction="20000"/>
          </a:bodyPr>
          <a:lstStyle/>
          <a:p>
            <a:pPr>
              <a:buNone/>
            </a:pPr>
            <a:r>
              <a:rPr lang="pl-PL" sz="1600" dirty="0" smtClean="0"/>
              <a:t>   					</a:t>
            </a:r>
          </a:p>
          <a:p>
            <a:pPr>
              <a:buNone/>
            </a:pPr>
            <a:r>
              <a:rPr lang="pl-PL" sz="1600" dirty="0"/>
              <a:t>	</a:t>
            </a:r>
            <a:r>
              <a:rPr lang="pl-PL" sz="1600" dirty="0" smtClean="0"/>
              <a:t>					</a:t>
            </a:r>
            <a:r>
              <a:rPr lang="pl-PL" sz="1800" dirty="0" err="1" smtClean="0"/>
              <a:t>Objective</a:t>
            </a:r>
            <a:r>
              <a:rPr lang="pl-PL" sz="1800" dirty="0" smtClean="0"/>
              <a:t> </a:t>
            </a:r>
            <a:r>
              <a:rPr lang="pl-PL" sz="1800" dirty="0" err="1" smtClean="0"/>
              <a:t>function</a:t>
            </a:r>
            <a:endParaRPr lang="pl-PL" sz="1800" dirty="0" smtClean="0"/>
          </a:p>
          <a:p>
            <a:pPr>
              <a:buNone/>
            </a:pPr>
            <a:r>
              <a:rPr lang="pl-PL" sz="1800" dirty="0"/>
              <a:t>	</a:t>
            </a:r>
            <a:r>
              <a:rPr lang="pl-PL" sz="1800" dirty="0" smtClean="0"/>
              <a:t>				     </a:t>
            </a:r>
            <a:r>
              <a:rPr lang="pl-PL" sz="1800" b="1" dirty="0" smtClean="0"/>
              <a:t>	MON</a:t>
            </a:r>
          </a:p>
          <a:p>
            <a:pPr>
              <a:buNone/>
            </a:pPr>
            <a:r>
              <a:rPr lang="pl-PL" sz="1800" b="1" dirty="0"/>
              <a:t>	</a:t>
            </a:r>
            <a:r>
              <a:rPr lang="pl-PL" sz="1800" b="1" dirty="0" smtClean="0"/>
              <a:t>				      	TUE</a:t>
            </a:r>
          </a:p>
          <a:p>
            <a:pPr>
              <a:buNone/>
            </a:pPr>
            <a:r>
              <a:rPr lang="pl-PL" sz="1800" b="1" dirty="0"/>
              <a:t>	</a:t>
            </a:r>
            <a:r>
              <a:rPr lang="pl-PL" sz="1800" b="1" dirty="0" smtClean="0"/>
              <a:t>				      	WED</a:t>
            </a:r>
          </a:p>
          <a:p>
            <a:pPr>
              <a:buNone/>
            </a:pPr>
            <a:r>
              <a:rPr lang="pl-PL" sz="1800" b="1" dirty="0"/>
              <a:t>	</a:t>
            </a:r>
            <a:r>
              <a:rPr lang="pl-PL" sz="1800" b="1" dirty="0" smtClean="0"/>
              <a:t>				      	THU</a:t>
            </a:r>
          </a:p>
          <a:p>
            <a:pPr>
              <a:buNone/>
            </a:pPr>
            <a:r>
              <a:rPr lang="pl-PL" sz="1800" b="1" dirty="0"/>
              <a:t>	</a:t>
            </a:r>
            <a:r>
              <a:rPr lang="pl-PL" sz="1800" b="1" dirty="0" smtClean="0"/>
              <a:t>				      	FRI</a:t>
            </a:r>
          </a:p>
          <a:p>
            <a:pPr>
              <a:buNone/>
            </a:pPr>
            <a:r>
              <a:rPr lang="pl-PL" sz="1800" b="1" dirty="0"/>
              <a:t>	</a:t>
            </a:r>
            <a:r>
              <a:rPr lang="pl-PL" sz="1800" b="1" dirty="0" smtClean="0"/>
              <a:t>				      	SAT</a:t>
            </a:r>
          </a:p>
          <a:p>
            <a:pPr>
              <a:buNone/>
            </a:pPr>
            <a:r>
              <a:rPr lang="pl-PL" sz="1800" b="1" dirty="0"/>
              <a:t>	</a:t>
            </a:r>
            <a:r>
              <a:rPr lang="pl-PL" sz="1800" b="1" dirty="0" smtClean="0"/>
              <a:t>				      	SUN</a:t>
            </a:r>
          </a:p>
          <a:p>
            <a:pPr>
              <a:buNone/>
            </a:pPr>
            <a:endParaRPr lang="pl-PL" sz="1400" b="1" dirty="0"/>
          </a:p>
          <a:p>
            <a:pPr>
              <a:buNone/>
            </a:pPr>
            <a:endParaRPr lang="pl-PL" sz="1400" b="1" dirty="0" smtClean="0"/>
          </a:p>
          <a:p>
            <a:pPr>
              <a:buNone/>
            </a:pPr>
            <a:endParaRPr lang="pl-PL" sz="1600" dirty="0" smtClean="0"/>
          </a:p>
          <a:p>
            <a:pPr>
              <a:buNone/>
            </a:pPr>
            <a:r>
              <a:rPr lang="en-US" sz="1600" dirty="0" smtClean="0"/>
              <a:t>This is a really unusual model in that the constraint of “5 days on followed by 2 days off” is handled by choosing the decision variables carefully. </a:t>
            </a:r>
            <a:endParaRPr lang="pl-PL" sz="1600" dirty="0" smtClean="0"/>
          </a:p>
          <a:p>
            <a:pPr>
              <a:buNone/>
            </a:pPr>
            <a:r>
              <a:rPr lang="en-US" sz="1600" dirty="0" smtClean="0"/>
              <a:t>In particular, the first decision variable is the number of workers who start on Monday and work through Friday. </a:t>
            </a:r>
            <a:endParaRPr lang="pl-PL" sz="1600" dirty="0" smtClean="0"/>
          </a:p>
          <a:p>
            <a:pPr>
              <a:buNone/>
            </a:pPr>
            <a:r>
              <a:rPr lang="en-US" sz="1600" dirty="0" smtClean="0"/>
              <a:t>The next 6 variables are chosen similarly. In this way, any selection of decision variables will automatically satisfy the constraint. </a:t>
            </a:r>
            <a:endParaRPr lang="pl-PL" sz="1600" dirty="0" smtClean="0"/>
          </a:p>
          <a:p>
            <a:pPr>
              <a:buNone/>
            </a:pPr>
            <a:r>
              <a:rPr lang="pl-PL" sz="1600" dirty="0" err="1" smtClean="0"/>
              <a:t>The</a:t>
            </a:r>
            <a:r>
              <a:rPr lang="pl-PL" sz="1600" dirty="0" smtClean="0"/>
              <a:t> </a:t>
            </a:r>
            <a:r>
              <a:rPr lang="pl-PL" sz="1600" dirty="0" err="1" smtClean="0"/>
              <a:t>objective</a:t>
            </a:r>
            <a:r>
              <a:rPr lang="pl-PL" sz="1600" dirty="0" smtClean="0"/>
              <a:t> </a:t>
            </a:r>
            <a:r>
              <a:rPr lang="pl-PL" sz="1600" dirty="0" err="1" smtClean="0"/>
              <a:t>function</a:t>
            </a:r>
            <a:r>
              <a:rPr lang="pl-PL" sz="1600" dirty="0" smtClean="0"/>
              <a:t> </a:t>
            </a:r>
            <a:r>
              <a:rPr lang="pl-PL" sz="1600" dirty="0" err="1" smtClean="0"/>
              <a:t>is</a:t>
            </a:r>
            <a:r>
              <a:rPr lang="pl-PL" sz="1600" dirty="0" smtClean="0"/>
              <a:t> </a:t>
            </a:r>
            <a:r>
              <a:rPr lang="pl-PL" sz="1600" dirty="0" err="1" smtClean="0"/>
              <a:t>just</a:t>
            </a:r>
            <a:r>
              <a:rPr lang="pl-PL" sz="1600" dirty="0" smtClean="0"/>
              <a:t> </a:t>
            </a:r>
            <a:r>
              <a:rPr lang="pl-PL" sz="1600" dirty="0" err="1" smtClean="0"/>
              <a:t>the</a:t>
            </a:r>
            <a:r>
              <a:rPr lang="pl-PL" sz="1600" dirty="0" smtClean="0"/>
              <a:t> sum of </a:t>
            </a:r>
            <a:r>
              <a:rPr lang="pl-PL" sz="1600" dirty="0" err="1" smtClean="0"/>
              <a:t>all</a:t>
            </a:r>
            <a:r>
              <a:rPr lang="pl-PL" sz="1600" dirty="0" smtClean="0"/>
              <a:t> </a:t>
            </a:r>
            <a:r>
              <a:rPr lang="pl-PL" sz="1600" dirty="0" err="1" smtClean="0"/>
              <a:t>decision</a:t>
            </a:r>
            <a:r>
              <a:rPr lang="pl-PL" sz="1600" dirty="0" smtClean="0"/>
              <a:t> </a:t>
            </a:r>
            <a:r>
              <a:rPr lang="pl-PL" sz="1600" dirty="0" err="1" smtClean="0"/>
              <a:t>variables</a:t>
            </a:r>
            <a:endParaRPr lang="pl-PL" sz="1600" dirty="0" smtClean="0"/>
          </a:p>
          <a:p>
            <a:pPr>
              <a:buNone/>
            </a:pPr>
            <a:endParaRPr lang="pl-PL" sz="1600" dirty="0"/>
          </a:p>
        </p:txBody>
      </p:sp>
      <p:pic>
        <p:nvPicPr>
          <p:cNvPr id="22531" name="Picture 3"/>
          <p:cNvPicPr>
            <a:picLocks noChangeAspect="1" noChangeArrowheads="1"/>
          </p:cNvPicPr>
          <p:nvPr/>
        </p:nvPicPr>
        <p:blipFill>
          <a:blip r:embed="rId2" cstate="print"/>
          <a:srcRect/>
          <a:stretch>
            <a:fillRect/>
          </a:stretch>
        </p:blipFill>
        <p:spPr bwMode="auto">
          <a:xfrm>
            <a:off x="808708" y="1772816"/>
            <a:ext cx="4195340" cy="2448272"/>
          </a:xfrm>
          <a:prstGeom prst="rect">
            <a:avLst/>
          </a:prstGeom>
          <a:noFill/>
          <a:ln w="9525">
            <a:noFill/>
            <a:miter lim="800000"/>
            <a:headEnd/>
            <a:tailEnd/>
          </a:ln>
        </p:spPr>
      </p:pic>
      <p:sp>
        <p:nvSpPr>
          <p:cNvPr id="6" name="pole tekstowe 5"/>
          <p:cNvSpPr txBox="1"/>
          <p:nvPr/>
        </p:nvSpPr>
        <p:spPr>
          <a:xfrm rot="5400000">
            <a:off x="5404738" y="2971691"/>
            <a:ext cx="1440160" cy="338554"/>
          </a:xfrm>
          <a:prstGeom prst="rect">
            <a:avLst/>
          </a:prstGeom>
          <a:noFill/>
        </p:spPr>
        <p:txBody>
          <a:bodyPr wrap="square" rtlCol="0">
            <a:spAutoFit/>
          </a:bodyPr>
          <a:lstStyle/>
          <a:p>
            <a:r>
              <a:rPr lang="pl-PL" sz="1600" dirty="0" err="1" smtClean="0"/>
              <a:t>Constraints</a:t>
            </a:r>
            <a:endParaRPr lang="pl-PL" sz="16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Table</a:t>
            </a:r>
            <a:endParaRPr lang="pl-PL" dirty="0"/>
          </a:p>
        </p:txBody>
      </p:sp>
      <p:sp>
        <p:nvSpPr>
          <p:cNvPr id="3" name="Symbol zastępczy zawartości 2"/>
          <p:cNvSpPr>
            <a:spLocks noGrp="1"/>
          </p:cNvSpPr>
          <p:nvPr>
            <p:ph idx="1"/>
          </p:nvPr>
        </p:nvSpPr>
        <p:spPr/>
        <p:txBody>
          <a:bodyPr>
            <a:normAutofit/>
          </a:bodyPr>
          <a:lstStyle/>
          <a:p>
            <a:pPr>
              <a:buNone/>
            </a:pPr>
            <a:endParaRPr lang="pl-PL" sz="1600" dirty="0" smtClean="0"/>
          </a:p>
          <a:p>
            <a:pPr>
              <a:buNone/>
            </a:pPr>
            <a:endParaRPr lang="pl-PL" sz="1600" dirty="0"/>
          </a:p>
          <a:p>
            <a:pPr>
              <a:buNone/>
            </a:pPr>
            <a:endParaRPr lang="pl-PL" sz="1600" dirty="0" smtClean="0"/>
          </a:p>
          <a:p>
            <a:pPr>
              <a:buNone/>
            </a:pPr>
            <a:r>
              <a:rPr lang="pl-PL" sz="1600" dirty="0"/>
              <a:t>	</a:t>
            </a:r>
            <a:r>
              <a:rPr lang="pl-PL" sz="1600" dirty="0" smtClean="0"/>
              <a:t>					</a:t>
            </a:r>
          </a:p>
          <a:p>
            <a:pPr>
              <a:buNone/>
            </a:pPr>
            <a:r>
              <a:rPr lang="pl-PL" sz="1600" dirty="0"/>
              <a:t>	</a:t>
            </a:r>
            <a:r>
              <a:rPr lang="pl-PL" sz="1600" dirty="0" smtClean="0"/>
              <a:t>					MON</a:t>
            </a:r>
          </a:p>
          <a:p>
            <a:pPr>
              <a:buNone/>
            </a:pPr>
            <a:r>
              <a:rPr lang="pl-PL" sz="1600" dirty="0"/>
              <a:t>	</a:t>
            </a:r>
            <a:r>
              <a:rPr lang="pl-PL" sz="1600" dirty="0" smtClean="0"/>
              <a:t>					TUE</a:t>
            </a:r>
          </a:p>
          <a:p>
            <a:pPr>
              <a:buNone/>
            </a:pPr>
            <a:r>
              <a:rPr lang="pl-PL" sz="1600" dirty="0"/>
              <a:t>	</a:t>
            </a:r>
            <a:r>
              <a:rPr lang="pl-PL" sz="1600" dirty="0" smtClean="0"/>
              <a:t>					WED</a:t>
            </a:r>
          </a:p>
          <a:p>
            <a:pPr>
              <a:buNone/>
            </a:pPr>
            <a:r>
              <a:rPr lang="pl-PL" sz="1600" dirty="0"/>
              <a:t>	</a:t>
            </a:r>
            <a:r>
              <a:rPr lang="pl-PL" sz="1600" dirty="0" smtClean="0"/>
              <a:t>					THU</a:t>
            </a:r>
          </a:p>
          <a:p>
            <a:pPr>
              <a:buNone/>
            </a:pPr>
            <a:r>
              <a:rPr lang="pl-PL" sz="1600" dirty="0"/>
              <a:t>	</a:t>
            </a:r>
            <a:r>
              <a:rPr lang="pl-PL" sz="1600" dirty="0" smtClean="0"/>
              <a:t>					FRI</a:t>
            </a:r>
          </a:p>
          <a:p>
            <a:pPr>
              <a:buNone/>
            </a:pPr>
            <a:r>
              <a:rPr lang="pl-PL" sz="1600" dirty="0"/>
              <a:t>	</a:t>
            </a:r>
            <a:r>
              <a:rPr lang="pl-PL" sz="1600" dirty="0" smtClean="0"/>
              <a:t>					SAT</a:t>
            </a:r>
          </a:p>
          <a:p>
            <a:pPr>
              <a:buNone/>
            </a:pPr>
            <a:r>
              <a:rPr lang="pl-PL" sz="1600" dirty="0"/>
              <a:t>	</a:t>
            </a:r>
            <a:r>
              <a:rPr lang="pl-PL" sz="1600" dirty="0" smtClean="0"/>
              <a:t>					SUN</a:t>
            </a:r>
          </a:p>
        </p:txBody>
      </p:sp>
      <p:pic>
        <p:nvPicPr>
          <p:cNvPr id="23554" name="Picture 2"/>
          <p:cNvPicPr>
            <a:picLocks noChangeAspect="1" noChangeArrowheads="1"/>
          </p:cNvPicPr>
          <p:nvPr/>
        </p:nvPicPr>
        <p:blipFill>
          <a:blip r:embed="rId2" cstate="print"/>
          <a:srcRect/>
          <a:stretch>
            <a:fillRect/>
          </a:stretch>
        </p:blipFill>
        <p:spPr bwMode="auto">
          <a:xfrm>
            <a:off x="324412" y="2137048"/>
            <a:ext cx="4659445" cy="280937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Modification</a:t>
            </a:r>
            <a:r>
              <a:rPr lang="pl-PL" dirty="0" smtClean="0"/>
              <a:t> 1</a:t>
            </a:r>
            <a:endParaRPr lang="pl-PL" dirty="0"/>
          </a:p>
        </p:txBody>
      </p:sp>
      <p:sp>
        <p:nvSpPr>
          <p:cNvPr id="3" name="Symbol zastępczy zawartości 2"/>
          <p:cNvSpPr>
            <a:spLocks noGrp="1"/>
          </p:cNvSpPr>
          <p:nvPr>
            <p:ph idx="1"/>
          </p:nvPr>
        </p:nvSpPr>
        <p:spPr/>
        <p:txBody>
          <a:bodyPr>
            <a:normAutofit/>
          </a:bodyPr>
          <a:lstStyle/>
          <a:p>
            <a:r>
              <a:rPr lang="en-US" sz="1600" dirty="0" smtClean="0"/>
              <a:t>Suppose that there was a pay differential. The cost of workers who start work on day j is </a:t>
            </a:r>
            <a:r>
              <a:rPr lang="en-US" sz="1600" dirty="0" err="1" smtClean="0"/>
              <a:t>cj</a:t>
            </a:r>
            <a:r>
              <a:rPr lang="en-US" sz="1600" dirty="0" smtClean="0"/>
              <a:t> per worker. </a:t>
            </a:r>
            <a:endParaRPr lang="pl-PL" sz="1600" dirty="0" smtClean="0"/>
          </a:p>
          <a:p>
            <a:r>
              <a:rPr lang="en-US" sz="1600" dirty="0" smtClean="0"/>
              <a:t>Suppose that one can hire part time workers (one day at a time), and that the cost of a part time worker on day j is </a:t>
            </a:r>
            <a:r>
              <a:rPr lang="en-US" sz="1600" dirty="0" err="1" smtClean="0"/>
              <a:t>pj</a:t>
            </a:r>
            <a:r>
              <a:rPr lang="en-US" sz="1600" dirty="0" smtClean="0"/>
              <a:t>. </a:t>
            </a:r>
            <a:endParaRPr lang="pl-PL" sz="1600" dirty="0" smtClean="0"/>
          </a:p>
          <a:p>
            <a:r>
              <a:rPr lang="en-US" sz="1600" dirty="0" smtClean="0"/>
              <a:t>What are the new decision variables? What are the changes to the model?</a:t>
            </a:r>
          </a:p>
        </p:txBody>
      </p:sp>
      <p:pic>
        <p:nvPicPr>
          <p:cNvPr id="24578" name="Picture 2"/>
          <p:cNvPicPr>
            <a:picLocks noChangeAspect="1" noChangeArrowheads="1"/>
          </p:cNvPicPr>
          <p:nvPr/>
        </p:nvPicPr>
        <p:blipFill>
          <a:blip r:embed="rId2" cstate="print"/>
          <a:srcRect/>
          <a:stretch>
            <a:fillRect/>
          </a:stretch>
        </p:blipFill>
        <p:spPr bwMode="auto">
          <a:xfrm>
            <a:off x="2339752" y="3501008"/>
            <a:ext cx="4176464" cy="2457364"/>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Another</a:t>
            </a:r>
            <a:r>
              <a:rPr lang="pl-PL" dirty="0" smtClean="0"/>
              <a:t> </a:t>
            </a:r>
            <a:r>
              <a:rPr lang="pl-PL" dirty="0" err="1" smtClean="0"/>
              <a:t>modification</a:t>
            </a:r>
            <a:endParaRPr lang="pl-PL" dirty="0"/>
          </a:p>
        </p:txBody>
      </p:sp>
      <p:sp>
        <p:nvSpPr>
          <p:cNvPr id="3" name="Symbol zastępczy zawartości 2"/>
          <p:cNvSpPr>
            <a:spLocks noGrp="1"/>
          </p:cNvSpPr>
          <p:nvPr>
            <p:ph idx="1"/>
          </p:nvPr>
        </p:nvSpPr>
        <p:spPr>
          <a:xfrm>
            <a:off x="457200" y="1600200"/>
            <a:ext cx="8291264" cy="4781127"/>
          </a:xfrm>
        </p:spPr>
        <p:txBody>
          <a:bodyPr>
            <a:normAutofit/>
          </a:bodyPr>
          <a:lstStyle/>
          <a:p>
            <a:r>
              <a:rPr lang="en-US" sz="1800" dirty="0" smtClean="0"/>
              <a:t>Suppose that the desirable number of workers on day j is </a:t>
            </a:r>
            <a:r>
              <a:rPr lang="en-US" sz="1800" dirty="0" err="1" smtClean="0"/>
              <a:t>dj</a:t>
            </a:r>
            <a:r>
              <a:rPr lang="en-US" sz="1800" dirty="0" smtClean="0"/>
              <a:t>, but it is not required. Let </a:t>
            </a:r>
            <a:r>
              <a:rPr lang="en-US" sz="1800" dirty="0" err="1" smtClean="0"/>
              <a:t>sj</a:t>
            </a:r>
            <a:r>
              <a:rPr lang="en-US" sz="1800" dirty="0" smtClean="0"/>
              <a:t> be the “excess” number of workers day j. </a:t>
            </a:r>
            <a:r>
              <a:rPr lang="en-US" sz="1800" dirty="0" err="1" smtClean="0"/>
              <a:t>sj</a:t>
            </a:r>
            <a:r>
              <a:rPr lang="en-US" sz="1800" dirty="0" smtClean="0"/>
              <a:t> &gt; 0 if there are more workers on day j than </a:t>
            </a:r>
            <a:r>
              <a:rPr lang="en-US" sz="1800" dirty="0" err="1" smtClean="0"/>
              <a:t>dj</a:t>
            </a:r>
            <a:r>
              <a:rPr lang="en-US" sz="1800" dirty="0" smtClean="0"/>
              <a:t>; otherwise </a:t>
            </a:r>
            <a:r>
              <a:rPr lang="en-US" sz="1800" dirty="0" err="1" smtClean="0"/>
              <a:t>sj</a:t>
            </a:r>
            <a:r>
              <a:rPr lang="en-US" sz="1800" dirty="0" smtClean="0"/>
              <a:t> ≤ 0. </a:t>
            </a:r>
          </a:p>
          <a:p>
            <a:r>
              <a:rPr lang="en-US" sz="1800" dirty="0" smtClean="0"/>
              <a:t>What is the minimum cost schedule, where the “cost” of having too many workers on day j is </a:t>
            </a:r>
            <a:r>
              <a:rPr lang="en-US" sz="1800" dirty="0" err="1" smtClean="0"/>
              <a:t>fj</a:t>
            </a:r>
            <a:r>
              <a:rPr lang="en-US" sz="1800" dirty="0" smtClean="0"/>
              <a:t>(</a:t>
            </a:r>
            <a:r>
              <a:rPr lang="en-US" sz="1800" dirty="0" err="1" smtClean="0"/>
              <a:t>sj</a:t>
            </a:r>
            <a:r>
              <a:rPr lang="en-US" sz="1800" dirty="0" smtClean="0"/>
              <a:t>), which is a non-linear function? </a:t>
            </a:r>
            <a:endParaRPr lang="pl-PL" sz="1800" dirty="0" smtClean="0"/>
          </a:p>
          <a:p>
            <a:r>
              <a:rPr lang="pl-PL" sz="1800" dirty="0" smtClean="0"/>
              <a:t>W</a:t>
            </a:r>
            <a:r>
              <a:rPr lang="en-US" sz="1800" dirty="0" smtClean="0"/>
              <a:t>e treat the number of workers on each day as a goal for the day, and penalize not reaching the goal exactly. Having too many workers may be inefficient uses of labor. Having too few workers may make it difficult to handle the tasks for the day. </a:t>
            </a:r>
            <a:endParaRPr lang="pl-PL" sz="1800" dirty="0" smtClean="0"/>
          </a:p>
          <a:p>
            <a:endParaRPr lang="pl-PL" sz="1800" b="1" dirty="0" smtClean="0"/>
          </a:p>
          <a:p>
            <a:r>
              <a:rPr lang="en-US" sz="1800" b="1" dirty="0" smtClean="0"/>
              <a:t>What are the new decision variables? What is the resulting non-linear model? </a:t>
            </a:r>
          </a:p>
          <a:p>
            <a:endParaRPr lang="pl-PL" sz="1800" b="1"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332656"/>
            <a:ext cx="8229600" cy="4525963"/>
          </a:xfrm>
        </p:spPr>
        <p:txBody>
          <a:bodyPr>
            <a:normAutofit fontScale="92500"/>
          </a:bodyPr>
          <a:lstStyle/>
          <a:p>
            <a:r>
              <a:rPr lang="en-US" sz="2000" dirty="0" smtClean="0"/>
              <a:t>Occasionally a non-linear program can be transformed into a linear program. </a:t>
            </a:r>
          </a:p>
          <a:p>
            <a:r>
              <a:rPr lang="en-US" sz="2000" dirty="0" smtClean="0"/>
              <a:t>Rare, but useful when it occurs </a:t>
            </a:r>
          </a:p>
          <a:p>
            <a:r>
              <a:rPr lang="en-US" sz="2000" dirty="0" smtClean="0"/>
              <a:t>In general, non-linear programming solvers can work well on a minimization problem when the objective function is convex </a:t>
            </a:r>
            <a:endParaRPr lang="pl-PL" sz="2000" dirty="0" smtClean="0"/>
          </a:p>
          <a:p>
            <a:r>
              <a:rPr lang="pl-PL" sz="2000" dirty="0" err="1" smtClean="0"/>
              <a:t>Examples</a:t>
            </a:r>
            <a:r>
              <a:rPr lang="pl-PL" sz="2000" dirty="0" smtClean="0"/>
              <a:t> of </a:t>
            </a:r>
            <a:r>
              <a:rPr lang="pl-PL" sz="2000" dirty="0" err="1" smtClean="0"/>
              <a:t>nonlinear</a:t>
            </a:r>
            <a:r>
              <a:rPr lang="pl-PL" sz="2000" dirty="0" smtClean="0"/>
              <a:t> </a:t>
            </a:r>
            <a:r>
              <a:rPr lang="pl-PL" sz="2000" dirty="0" err="1" smtClean="0"/>
              <a:t>functions</a:t>
            </a:r>
            <a:endParaRPr lang="pl-PL" sz="1600" dirty="0"/>
          </a:p>
          <a:p>
            <a:pPr>
              <a:buNone/>
            </a:pPr>
            <a:r>
              <a:rPr lang="pl-PL" sz="1600" dirty="0" smtClean="0"/>
              <a:t>				</a:t>
            </a:r>
          </a:p>
          <a:p>
            <a:pPr>
              <a:buNone/>
            </a:pPr>
            <a:r>
              <a:rPr lang="pl-PL" sz="1600" dirty="0" smtClean="0"/>
              <a:t>				Sum of </a:t>
            </a:r>
            <a:r>
              <a:rPr lang="pl-PL" sz="1600" dirty="0" err="1" smtClean="0"/>
              <a:t>squared</a:t>
            </a:r>
            <a:r>
              <a:rPr lang="pl-PL" sz="1600" dirty="0" smtClean="0"/>
              <a:t> </a:t>
            </a:r>
            <a:r>
              <a:rPr lang="pl-PL" sz="1600" dirty="0" err="1" smtClean="0"/>
              <a:t>s’s</a:t>
            </a:r>
            <a:endParaRPr lang="pl-PL" sz="1600" dirty="0" smtClean="0"/>
          </a:p>
          <a:p>
            <a:pPr>
              <a:buNone/>
            </a:pPr>
            <a:r>
              <a:rPr lang="pl-PL" sz="1600" dirty="0"/>
              <a:t>	</a:t>
            </a:r>
            <a:r>
              <a:rPr lang="pl-PL" sz="1600" dirty="0" smtClean="0"/>
              <a:t>			</a:t>
            </a:r>
          </a:p>
          <a:p>
            <a:pPr>
              <a:buNone/>
            </a:pPr>
            <a:r>
              <a:rPr lang="pl-PL" sz="1600" dirty="0"/>
              <a:t>	</a:t>
            </a:r>
            <a:r>
              <a:rPr lang="pl-PL" sz="1600" dirty="0" smtClean="0"/>
              <a:t>			</a:t>
            </a:r>
            <a:r>
              <a:rPr lang="pl-PL" sz="1600" dirty="0" err="1" smtClean="0"/>
              <a:t>Weighted</a:t>
            </a:r>
            <a:r>
              <a:rPr lang="pl-PL" sz="1600" dirty="0" smtClean="0"/>
              <a:t> sum of </a:t>
            </a:r>
            <a:r>
              <a:rPr lang="pl-PL" sz="1600" dirty="0" err="1" smtClean="0"/>
              <a:t>squared</a:t>
            </a:r>
            <a:r>
              <a:rPr lang="pl-PL" sz="1600" dirty="0" smtClean="0"/>
              <a:t> </a:t>
            </a:r>
            <a:r>
              <a:rPr lang="pl-PL" sz="1600" dirty="0" err="1" smtClean="0"/>
              <a:t>s’s</a:t>
            </a:r>
            <a:r>
              <a:rPr lang="pl-PL" sz="1600" dirty="0" smtClean="0"/>
              <a:t> </a:t>
            </a:r>
          </a:p>
          <a:p>
            <a:pPr>
              <a:buNone/>
            </a:pPr>
            <a:endParaRPr lang="pl-PL" sz="1600" dirty="0"/>
          </a:p>
          <a:p>
            <a:pPr>
              <a:buNone/>
            </a:pPr>
            <a:r>
              <a:rPr lang="pl-PL" sz="1600" dirty="0" smtClean="0"/>
              <a:t>				Sum of </a:t>
            </a:r>
            <a:r>
              <a:rPr lang="pl-PL" sz="1600" dirty="0" err="1" smtClean="0"/>
              <a:t>absolute</a:t>
            </a:r>
            <a:r>
              <a:rPr lang="pl-PL" sz="1600" dirty="0" smtClean="0"/>
              <a:t> </a:t>
            </a:r>
            <a:r>
              <a:rPr lang="pl-PL" sz="1600" dirty="0" err="1" smtClean="0"/>
              <a:t>values</a:t>
            </a:r>
            <a:r>
              <a:rPr lang="pl-PL" sz="1600" dirty="0" smtClean="0"/>
              <a:t> of </a:t>
            </a:r>
            <a:r>
              <a:rPr lang="pl-PL" sz="1600" dirty="0" err="1" smtClean="0"/>
              <a:t>s’s</a:t>
            </a:r>
            <a:endParaRPr lang="pl-PL" sz="1600" dirty="0" smtClean="0"/>
          </a:p>
          <a:p>
            <a:pPr>
              <a:buNone/>
            </a:pPr>
            <a:endParaRPr lang="pl-PL" sz="1600" dirty="0" smtClean="0"/>
          </a:p>
          <a:p>
            <a:pPr>
              <a:buNone/>
            </a:pPr>
            <a:r>
              <a:rPr lang="pl-PL" sz="1600" dirty="0"/>
              <a:t>	</a:t>
            </a:r>
            <a:r>
              <a:rPr lang="pl-PL" sz="1600" dirty="0" smtClean="0"/>
              <a:t>			</a:t>
            </a:r>
            <a:r>
              <a:rPr lang="pl-PL" sz="1600" dirty="0" err="1" smtClean="0"/>
              <a:t>Twice</a:t>
            </a:r>
            <a:r>
              <a:rPr lang="pl-PL" sz="1600" dirty="0" smtClean="0"/>
              <a:t> </a:t>
            </a:r>
            <a:r>
              <a:rPr lang="pl-PL" sz="1600" dirty="0" err="1" smtClean="0"/>
              <a:t>number</a:t>
            </a:r>
            <a:r>
              <a:rPr lang="pl-PL" sz="1600" dirty="0" smtClean="0"/>
              <a:t> of </a:t>
            </a:r>
            <a:r>
              <a:rPr lang="pl-PL" sz="1600" dirty="0" err="1" smtClean="0"/>
              <a:t>workers</a:t>
            </a:r>
            <a:r>
              <a:rPr lang="pl-PL" sz="1600" dirty="0" smtClean="0"/>
              <a:t> minus sum of </a:t>
            </a:r>
            <a:r>
              <a:rPr lang="pl-PL" sz="1600" dirty="0" err="1" smtClean="0"/>
              <a:t>s’s</a:t>
            </a:r>
            <a:endParaRPr lang="pl-PL" sz="1600" dirty="0" smtClean="0"/>
          </a:p>
          <a:p>
            <a:pPr>
              <a:buNone/>
            </a:pPr>
            <a:endParaRPr lang="pl-PL" sz="1600" dirty="0"/>
          </a:p>
          <a:p>
            <a:pPr>
              <a:buNone/>
            </a:pPr>
            <a:r>
              <a:rPr lang="pl-PL" sz="1600" dirty="0" smtClean="0"/>
              <a:t>				</a:t>
            </a:r>
            <a:r>
              <a:rPr lang="pl-PL" sz="1600" dirty="0" err="1" smtClean="0"/>
              <a:t>Nonseparable</a:t>
            </a:r>
            <a:r>
              <a:rPr lang="pl-PL" sz="1600" dirty="0" smtClean="0"/>
              <a:t> </a:t>
            </a:r>
            <a:r>
              <a:rPr lang="pl-PL" sz="1600" dirty="0" err="1" smtClean="0"/>
              <a:t>function</a:t>
            </a:r>
            <a:endParaRPr lang="pl-PL" sz="1600" dirty="0" smtClean="0"/>
          </a:p>
          <a:p>
            <a:pPr>
              <a:buNone/>
            </a:pPr>
            <a:endParaRPr lang="pl-PL" sz="1600" dirty="0"/>
          </a:p>
          <a:p>
            <a:pPr>
              <a:buNone/>
            </a:pPr>
            <a:endParaRPr lang="pl-PL" sz="2000" dirty="0" smtClean="0"/>
          </a:p>
        </p:txBody>
      </p:sp>
      <p:pic>
        <p:nvPicPr>
          <p:cNvPr id="25602" name="Picture 2"/>
          <p:cNvPicPr>
            <a:picLocks noChangeAspect="1" noChangeArrowheads="1"/>
          </p:cNvPicPr>
          <p:nvPr/>
        </p:nvPicPr>
        <p:blipFill>
          <a:blip r:embed="rId2" cstate="print"/>
          <a:srcRect/>
          <a:stretch>
            <a:fillRect/>
          </a:stretch>
        </p:blipFill>
        <p:spPr bwMode="auto">
          <a:xfrm>
            <a:off x="1475656" y="2204864"/>
            <a:ext cx="1793526" cy="2664296"/>
          </a:xfrm>
          <a:prstGeom prst="rect">
            <a:avLst/>
          </a:prstGeom>
          <a:noFill/>
          <a:ln w="9525">
            <a:noFill/>
            <a:miter lim="800000"/>
            <a:headEnd/>
            <a:tailEnd/>
          </a:ln>
        </p:spPr>
      </p:pic>
      <p:sp>
        <p:nvSpPr>
          <p:cNvPr id="5" name="pole tekstowe 4"/>
          <p:cNvSpPr txBox="1"/>
          <p:nvPr/>
        </p:nvSpPr>
        <p:spPr>
          <a:xfrm>
            <a:off x="539552" y="5229200"/>
            <a:ext cx="8208912" cy="646331"/>
          </a:xfrm>
          <a:prstGeom prst="rect">
            <a:avLst/>
          </a:prstGeom>
          <a:noFill/>
        </p:spPr>
        <p:txBody>
          <a:bodyPr wrap="square" rtlCol="0">
            <a:spAutoFit/>
          </a:bodyPr>
          <a:lstStyle/>
          <a:p>
            <a:r>
              <a:rPr lang="en-US" dirty="0" smtClean="0"/>
              <a:t>An objective function is called separable if it can be expressed as the sum of functions of 1 variable </a:t>
            </a:r>
            <a:r>
              <a:rPr lang="pl-PL" dirty="0" smtClean="0"/>
              <a:t>.</a:t>
            </a:r>
            <a:endParaRPr lang="pl-PL"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Which</a:t>
            </a:r>
            <a:r>
              <a:rPr lang="pl-PL" dirty="0" smtClean="0"/>
              <a:t> </a:t>
            </a:r>
            <a:r>
              <a:rPr lang="pl-PL" dirty="0" err="1" smtClean="0"/>
              <a:t>function</a:t>
            </a:r>
            <a:r>
              <a:rPr lang="pl-PL" dirty="0" smtClean="0"/>
              <a:t> </a:t>
            </a:r>
            <a:r>
              <a:rPr lang="pl-PL" dirty="0" err="1" smtClean="0"/>
              <a:t>is</a:t>
            </a:r>
            <a:r>
              <a:rPr lang="pl-PL" dirty="0" smtClean="0"/>
              <a:t> </a:t>
            </a:r>
            <a:r>
              <a:rPr lang="pl-PL" dirty="0" err="1" smtClean="0"/>
              <a:t>convex</a:t>
            </a:r>
            <a:r>
              <a:rPr lang="pl-PL" dirty="0" smtClean="0"/>
              <a:t>?</a:t>
            </a:r>
            <a:endParaRPr lang="pl-PL" dirty="0"/>
          </a:p>
        </p:txBody>
      </p:sp>
      <p:pic>
        <p:nvPicPr>
          <p:cNvPr id="26626" name="Picture 2"/>
          <p:cNvPicPr>
            <a:picLocks noChangeAspect="1" noChangeArrowheads="1"/>
          </p:cNvPicPr>
          <p:nvPr/>
        </p:nvPicPr>
        <p:blipFill>
          <a:blip r:embed="rId2" cstate="print"/>
          <a:srcRect/>
          <a:stretch>
            <a:fillRect/>
          </a:stretch>
        </p:blipFill>
        <p:spPr bwMode="auto">
          <a:xfrm>
            <a:off x="1529755" y="1963316"/>
            <a:ext cx="5789444" cy="1224136"/>
          </a:xfrm>
          <a:prstGeom prst="rect">
            <a:avLst/>
          </a:prstGeom>
          <a:noFill/>
          <a:ln w="9525">
            <a:noFill/>
            <a:miter lim="800000"/>
            <a:headEnd/>
            <a:tailEnd/>
          </a:ln>
        </p:spPr>
      </p:pic>
      <p:pic>
        <p:nvPicPr>
          <p:cNvPr id="26627" name="Picture 3"/>
          <p:cNvPicPr>
            <a:picLocks noChangeAspect="1" noChangeArrowheads="1"/>
          </p:cNvPicPr>
          <p:nvPr/>
        </p:nvPicPr>
        <p:blipFill>
          <a:blip r:embed="rId3" cstate="print"/>
          <a:srcRect/>
          <a:stretch>
            <a:fillRect/>
          </a:stretch>
        </p:blipFill>
        <p:spPr bwMode="auto">
          <a:xfrm>
            <a:off x="1619672" y="3861048"/>
            <a:ext cx="5599550" cy="136815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smtClean="0"/>
              <a:t>Maximum</a:t>
            </a:r>
            <a:r>
              <a:rPr lang="pl-PL" dirty="0" smtClean="0"/>
              <a:t> of </a:t>
            </a:r>
            <a:r>
              <a:rPr lang="pl-PL" dirty="0" err="1" smtClean="0"/>
              <a:t>several</a:t>
            </a:r>
            <a:r>
              <a:rPr lang="pl-PL" dirty="0" smtClean="0"/>
              <a:t> </a:t>
            </a:r>
            <a:r>
              <a:rPr lang="pl-PL" dirty="0" err="1" smtClean="0"/>
              <a:t>linear</a:t>
            </a:r>
            <a:r>
              <a:rPr lang="pl-PL" dirty="0" smtClean="0"/>
              <a:t> </a:t>
            </a:r>
            <a:r>
              <a:rPr lang="pl-PL" dirty="0" err="1" smtClean="0"/>
              <a:t>functions</a:t>
            </a:r>
            <a:r>
              <a:rPr lang="pl-PL" dirty="0" smtClean="0"/>
              <a:t> </a:t>
            </a:r>
            <a:r>
              <a:rPr lang="pl-PL" dirty="0" err="1" smtClean="0"/>
              <a:t>is</a:t>
            </a:r>
            <a:r>
              <a:rPr lang="pl-PL" dirty="0" smtClean="0"/>
              <a:t> </a:t>
            </a:r>
            <a:r>
              <a:rPr lang="pl-PL" dirty="0" err="1" smtClean="0"/>
              <a:t>convex</a:t>
            </a:r>
            <a:endParaRPr lang="pl-PL" dirty="0"/>
          </a:p>
        </p:txBody>
      </p:sp>
      <p:pic>
        <p:nvPicPr>
          <p:cNvPr id="27650" name="Picture 2"/>
          <p:cNvPicPr>
            <a:picLocks noChangeAspect="1" noChangeArrowheads="1"/>
          </p:cNvPicPr>
          <p:nvPr/>
        </p:nvPicPr>
        <p:blipFill>
          <a:blip r:embed="rId2" cstate="print"/>
          <a:srcRect/>
          <a:stretch>
            <a:fillRect/>
          </a:stretch>
        </p:blipFill>
        <p:spPr bwMode="auto">
          <a:xfrm>
            <a:off x="1979712" y="1772817"/>
            <a:ext cx="4896544" cy="361800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Proof</a:t>
            </a:r>
            <a:endParaRPr lang="pl-PL" dirty="0"/>
          </a:p>
        </p:txBody>
      </p:sp>
      <p:sp>
        <p:nvSpPr>
          <p:cNvPr id="4" name="Symbol zastępczy zawartości 3"/>
          <p:cNvSpPr txBox="1">
            <a:spLocks noGrp="1"/>
          </p:cNvSpPr>
          <p:nvPr>
            <p:ph idx="1"/>
          </p:nvPr>
        </p:nvSpPr>
        <p:spPr>
          <a:xfrm>
            <a:off x="457200" y="1600200"/>
            <a:ext cx="8229600" cy="3564053"/>
          </a:xfrm>
          <a:prstGeom prst="rect">
            <a:avLst/>
          </a:prstGeom>
          <a:noFill/>
        </p:spPr>
        <p:txBody>
          <a:bodyPr wrap="square" rtlCol="0">
            <a:spAutoFit/>
          </a:bodyPr>
          <a:lstStyle/>
          <a:p>
            <a:r>
              <a:rPr lang="en-US" sz="2400" dirty="0" smtClean="0"/>
              <a:t>Suppose that f( ) and g( ) are both convex functions. </a:t>
            </a:r>
            <a:endParaRPr lang="pl-PL" sz="2400" dirty="0" smtClean="0"/>
          </a:p>
          <a:p>
            <a:r>
              <a:rPr lang="en-US" sz="2400" dirty="0" smtClean="0"/>
              <a:t>Let h(x) = max(f(x), g(x)).We will show that h(x) is convex.</a:t>
            </a:r>
            <a:endParaRPr lang="pl-PL" sz="2400" dirty="0" smtClean="0"/>
          </a:p>
          <a:p>
            <a:r>
              <a:rPr lang="en-US" sz="2400" dirty="0" smtClean="0"/>
              <a:t>Suppose that q ∈ [0, 1]. Let x”= (1-q) x + q x’</a:t>
            </a:r>
            <a:endParaRPr lang="pl-PL" sz="2400" dirty="0" smtClean="0"/>
          </a:p>
          <a:p>
            <a:r>
              <a:rPr lang="pl-PL" sz="2400" dirty="0" err="1" smtClean="0"/>
              <a:t>Then</a:t>
            </a:r>
            <a:r>
              <a:rPr lang="pl-PL" sz="2400" dirty="0" smtClean="0"/>
              <a:t> h(x”) = max {f(x”), g(x”)}</a:t>
            </a:r>
          </a:p>
          <a:p>
            <a:pPr>
              <a:buNone/>
            </a:pPr>
            <a:r>
              <a:rPr lang="pl-PL" sz="2400" dirty="0" smtClean="0"/>
              <a:t>		          &lt;= max {(1-q) f(x) + q f(x’), (1-q) g(x) + q g(x’)}</a:t>
            </a:r>
          </a:p>
          <a:p>
            <a:pPr>
              <a:buNone/>
            </a:pPr>
            <a:r>
              <a:rPr lang="pl-PL" sz="2400" dirty="0" smtClean="0"/>
              <a:t>		          &lt;= (1-q) max {f(x), g(x)} + q max {f(x), g(x)}</a:t>
            </a:r>
          </a:p>
          <a:p>
            <a:pPr>
              <a:buNone/>
            </a:pPr>
            <a:r>
              <a:rPr lang="pl-PL" sz="2400" dirty="0" smtClean="0"/>
              <a:t>                          = (1-q) h(x) + q h(x’), </a:t>
            </a:r>
          </a:p>
          <a:p>
            <a:r>
              <a:rPr lang="pl-PL" sz="2400" dirty="0" err="1" smtClean="0"/>
              <a:t>showing</a:t>
            </a:r>
            <a:r>
              <a:rPr lang="pl-PL" sz="2400" dirty="0" smtClean="0"/>
              <a:t> </a:t>
            </a:r>
            <a:r>
              <a:rPr lang="pl-PL" sz="2400" dirty="0" err="1" smtClean="0"/>
              <a:t>that</a:t>
            </a:r>
            <a:r>
              <a:rPr lang="pl-PL" sz="2400" dirty="0" smtClean="0"/>
              <a:t> h(x) </a:t>
            </a:r>
            <a:r>
              <a:rPr lang="pl-PL" sz="2400" dirty="0" err="1" smtClean="0"/>
              <a:t>is</a:t>
            </a:r>
            <a:r>
              <a:rPr lang="pl-PL" sz="2400" dirty="0" smtClean="0"/>
              <a:t> </a:t>
            </a:r>
            <a:r>
              <a:rPr lang="pl-PL" sz="2400" dirty="0" err="1" smtClean="0"/>
              <a:t>convex</a:t>
            </a:r>
            <a:r>
              <a:rPr lang="pl-PL" sz="2400" dirty="0" smtClean="0"/>
              <a:t>. </a:t>
            </a:r>
            <a:endParaRPr lang="pl-PL" sz="24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Minimax</a:t>
            </a:r>
            <a:endParaRPr lang="pl-PL" dirty="0"/>
          </a:p>
        </p:txBody>
      </p:sp>
      <p:sp>
        <p:nvSpPr>
          <p:cNvPr id="3" name="Symbol zastępczy zawartości 2"/>
          <p:cNvSpPr>
            <a:spLocks noGrp="1"/>
          </p:cNvSpPr>
          <p:nvPr>
            <p:ph idx="1"/>
          </p:nvPr>
        </p:nvSpPr>
        <p:spPr/>
        <p:txBody>
          <a:bodyPr>
            <a:normAutofit/>
          </a:bodyPr>
          <a:lstStyle/>
          <a:p>
            <a:r>
              <a:rPr lang="en-US" sz="2000" dirty="0" smtClean="0"/>
              <a:t>We will say that f(x) is a friendly non-linear function if it can be written as the max of one or more linear functions. </a:t>
            </a:r>
            <a:endParaRPr lang="pl-PL" sz="2000" dirty="0" smtClean="0"/>
          </a:p>
          <a:p>
            <a:pPr lvl="1"/>
            <a:r>
              <a:rPr lang="en-US" sz="1600" dirty="0" smtClean="0"/>
              <a:t>If a minimization problem P* has a friendly objective function its feasible region is that of an LP, then P* can be expressed as a linear program. </a:t>
            </a:r>
            <a:endParaRPr lang="pl-PL" sz="1600" dirty="0" smtClean="0"/>
          </a:p>
          <a:p>
            <a:r>
              <a:rPr lang="pl-PL" sz="2000" dirty="0" smtClean="0"/>
              <a:t>On </a:t>
            </a:r>
            <a:r>
              <a:rPr lang="pl-PL" sz="2000" dirty="0" err="1" smtClean="0"/>
              <a:t>minimizing</a:t>
            </a:r>
            <a:r>
              <a:rPr lang="pl-PL" sz="2000" dirty="0" smtClean="0"/>
              <a:t> </a:t>
            </a:r>
            <a:r>
              <a:rPr lang="pl-PL" sz="2000" dirty="0" err="1" smtClean="0"/>
              <a:t>friendly</a:t>
            </a:r>
            <a:r>
              <a:rPr lang="pl-PL" sz="2000" dirty="0" smtClean="0"/>
              <a:t> </a:t>
            </a:r>
            <a:r>
              <a:rPr lang="pl-PL" sz="2000" dirty="0" err="1" smtClean="0"/>
              <a:t>objective</a:t>
            </a:r>
            <a:r>
              <a:rPr lang="pl-PL" sz="2000" dirty="0" smtClean="0"/>
              <a:t> </a:t>
            </a:r>
            <a:r>
              <a:rPr lang="pl-PL" sz="2000" dirty="0" err="1" smtClean="0"/>
              <a:t>functuions</a:t>
            </a:r>
            <a:r>
              <a:rPr lang="pl-PL" sz="2000" dirty="0" smtClean="0"/>
              <a:t>:</a:t>
            </a:r>
          </a:p>
          <a:p>
            <a:endParaRPr lang="pl-PL" sz="2000" dirty="0"/>
          </a:p>
          <a:p>
            <a:endParaRPr lang="pl-PL" sz="2000" dirty="0" smtClean="0"/>
          </a:p>
          <a:p>
            <a:endParaRPr lang="pl-PL" sz="2000" dirty="0"/>
          </a:p>
          <a:p>
            <a:endParaRPr lang="pl-PL" sz="2000" dirty="0" smtClean="0"/>
          </a:p>
          <a:p>
            <a:pPr>
              <a:buNone/>
            </a:pPr>
            <a:r>
              <a:rPr lang="pl-PL" sz="2000" dirty="0"/>
              <a:t>	</a:t>
            </a:r>
            <a:r>
              <a:rPr lang="pl-PL" sz="2000" dirty="0" smtClean="0"/>
              <a:t>							</a:t>
            </a:r>
            <a:endParaRPr lang="pl-PL" sz="2000" dirty="0"/>
          </a:p>
        </p:txBody>
      </p:sp>
      <p:pic>
        <p:nvPicPr>
          <p:cNvPr id="28674" name="Picture 2"/>
          <p:cNvPicPr>
            <a:picLocks noChangeAspect="1" noChangeArrowheads="1"/>
          </p:cNvPicPr>
          <p:nvPr/>
        </p:nvPicPr>
        <p:blipFill>
          <a:blip r:embed="rId2" cstate="print"/>
          <a:srcRect/>
          <a:stretch>
            <a:fillRect/>
          </a:stretch>
        </p:blipFill>
        <p:spPr bwMode="auto">
          <a:xfrm>
            <a:off x="2267744" y="3645024"/>
            <a:ext cx="4320480" cy="2709634"/>
          </a:xfrm>
          <a:prstGeom prst="rect">
            <a:avLst/>
          </a:prstGeom>
          <a:noFill/>
          <a:ln w="9525">
            <a:noFill/>
            <a:miter lim="800000"/>
            <a:headEnd/>
            <a:tailEnd/>
          </a:ln>
        </p:spPr>
      </p:pic>
      <p:sp>
        <p:nvSpPr>
          <p:cNvPr id="5" name="pole tekstowe 4"/>
          <p:cNvSpPr txBox="1"/>
          <p:nvPr/>
        </p:nvSpPr>
        <p:spPr>
          <a:xfrm>
            <a:off x="7812360" y="5229200"/>
            <a:ext cx="1331640" cy="369332"/>
          </a:xfrm>
          <a:prstGeom prst="rect">
            <a:avLst/>
          </a:prstGeom>
          <a:noFill/>
        </p:spPr>
        <p:txBody>
          <a:bodyPr wrap="square" rtlCol="0">
            <a:spAutoFit/>
          </a:bodyPr>
          <a:lstStyle/>
          <a:p>
            <a:r>
              <a:rPr lang="pl-PL" dirty="0" smtClean="0"/>
              <a:t>LP problem</a:t>
            </a:r>
          </a:p>
        </p:txBody>
      </p:sp>
      <p:cxnSp>
        <p:nvCxnSpPr>
          <p:cNvPr id="9" name="Kształt 8"/>
          <p:cNvCxnSpPr>
            <a:stCxn id="5" idx="2"/>
            <a:endCxn id="11" idx="6"/>
          </p:cNvCxnSpPr>
          <p:nvPr/>
        </p:nvCxnSpPr>
        <p:spPr>
          <a:xfrm rot="5400000" flipH="1">
            <a:off x="7438546" y="4558898"/>
            <a:ext cx="477344" cy="1601924"/>
          </a:xfrm>
          <a:prstGeom prst="bentConnector4">
            <a:avLst>
              <a:gd name="adj1" fmla="val -47890"/>
              <a:gd name="adj2" fmla="val 70782"/>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Elipsa 10"/>
          <p:cNvSpPr/>
          <p:nvPr/>
        </p:nvSpPr>
        <p:spPr>
          <a:xfrm>
            <a:off x="4572000" y="4293096"/>
            <a:ext cx="2304256" cy="16561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 name="Elipsa 12"/>
          <p:cNvSpPr/>
          <p:nvPr/>
        </p:nvSpPr>
        <p:spPr>
          <a:xfrm>
            <a:off x="3203848" y="3573016"/>
            <a:ext cx="3024336"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15" name="Łącznik łamany 14"/>
          <p:cNvCxnSpPr>
            <a:endCxn id="13" idx="6"/>
          </p:cNvCxnSpPr>
          <p:nvPr/>
        </p:nvCxnSpPr>
        <p:spPr>
          <a:xfrm rot="10800000" flipV="1">
            <a:off x="6228184" y="3284984"/>
            <a:ext cx="1224136" cy="68407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pole tekstowe 15"/>
          <p:cNvSpPr txBox="1"/>
          <p:nvPr/>
        </p:nvSpPr>
        <p:spPr>
          <a:xfrm>
            <a:off x="7452320" y="3068960"/>
            <a:ext cx="1259632" cy="1200329"/>
          </a:xfrm>
          <a:prstGeom prst="rect">
            <a:avLst/>
          </a:prstGeom>
          <a:noFill/>
        </p:spPr>
        <p:txBody>
          <a:bodyPr wrap="square" rtlCol="0">
            <a:spAutoFit/>
          </a:bodyPr>
          <a:lstStyle/>
          <a:p>
            <a:r>
              <a:rPr lang="pl-PL" dirty="0" smtClean="0"/>
              <a:t>Problem </a:t>
            </a:r>
            <a:r>
              <a:rPr lang="pl-PL" dirty="0" err="1" smtClean="0"/>
              <a:t>with</a:t>
            </a:r>
            <a:r>
              <a:rPr lang="pl-PL" dirty="0" smtClean="0"/>
              <a:t> a </a:t>
            </a:r>
            <a:r>
              <a:rPr lang="pl-PL" dirty="0" err="1" smtClean="0"/>
              <a:t>friendly</a:t>
            </a:r>
            <a:r>
              <a:rPr lang="pl-PL" dirty="0" smtClean="0"/>
              <a:t> </a:t>
            </a:r>
            <a:r>
              <a:rPr lang="pl-PL" dirty="0" err="1" smtClean="0"/>
              <a:t>function</a:t>
            </a:r>
            <a:endParaRPr lang="pl-PL"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Back to </a:t>
            </a:r>
            <a:r>
              <a:rPr lang="pl-PL" dirty="0" err="1" smtClean="0"/>
              <a:t>scheduling</a:t>
            </a:r>
            <a:r>
              <a:rPr lang="pl-PL" dirty="0" smtClean="0"/>
              <a:t> </a:t>
            </a:r>
            <a:r>
              <a:rPr lang="pl-PL" dirty="0" err="1" smtClean="0"/>
              <a:t>postal</a:t>
            </a:r>
            <a:r>
              <a:rPr lang="pl-PL" dirty="0" smtClean="0"/>
              <a:t> </a:t>
            </a:r>
            <a:r>
              <a:rPr lang="pl-PL" dirty="0" err="1" smtClean="0"/>
              <a:t>workers</a:t>
            </a:r>
            <a:endParaRPr lang="pl-PL" dirty="0"/>
          </a:p>
        </p:txBody>
      </p:sp>
      <p:sp>
        <p:nvSpPr>
          <p:cNvPr id="3" name="Symbol zastępczy zawartości 2"/>
          <p:cNvSpPr>
            <a:spLocks noGrp="1"/>
          </p:cNvSpPr>
          <p:nvPr>
            <p:ph idx="1"/>
          </p:nvPr>
        </p:nvSpPr>
        <p:spPr/>
        <p:txBody>
          <a:bodyPr>
            <a:normAutofit/>
          </a:bodyPr>
          <a:lstStyle/>
          <a:p>
            <a:r>
              <a:rPr lang="en-US" sz="2000" dirty="0" smtClean="0"/>
              <a:t>minimize the maximum number of excess workers needed on any day: that is </a:t>
            </a:r>
            <a:endParaRPr lang="pl-PL" sz="2000" dirty="0"/>
          </a:p>
        </p:txBody>
      </p:sp>
      <p:pic>
        <p:nvPicPr>
          <p:cNvPr id="29698" name="Picture 2"/>
          <p:cNvPicPr>
            <a:picLocks noChangeAspect="1" noChangeArrowheads="1"/>
          </p:cNvPicPr>
          <p:nvPr/>
        </p:nvPicPr>
        <p:blipFill>
          <a:blip r:embed="rId2" cstate="print"/>
          <a:srcRect/>
          <a:stretch>
            <a:fillRect/>
          </a:stretch>
        </p:blipFill>
        <p:spPr bwMode="auto">
          <a:xfrm>
            <a:off x="1907704" y="2636912"/>
            <a:ext cx="4681354" cy="298703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Formal</a:t>
            </a:r>
            <a:r>
              <a:rPr lang="pl-PL" dirty="0" smtClean="0"/>
              <a:t> </a:t>
            </a:r>
            <a:r>
              <a:rPr lang="pl-PL" dirty="0" err="1" smtClean="0"/>
              <a:t>stuff</a:t>
            </a:r>
            <a:endParaRPr lang="pl-PL" dirty="0"/>
          </a:p>
        </p:txBody>
      </p:sp>
      <p:sp>
        <p:nvSpPr>
          <p:cNvPr id="3" name="Symbol zastępczy zawartości 2"/>
          <p:cNvSpPr>
            <a:spLocks noGrp="1"/>
          </p:cNvSpPr>
          <p:nvPr>
            <p:ph idx="1"/>
          </p:nvPr>
        </p:nvSpPr>
        <p:spPr/>
        <p:txBody>
          <a:bodyPr>
            <a:normAutofit/>
          </a:bodyPr>
          <a:lstStyle/>
          <a:p>
            <a:pPr>
              <a:buNone/>
            </a:pPr>
            <a:endParaRPr lang="pl-PL" sz="1600" dirty="0"/>
          </a:p>
          <a:p>
            <a:pPr>
              <a:buNone/>
            </a:pPr>
            <a:r>
              <a:rPr lang="pl-PL" sz="1600" dirty="0" err="1" smtClean="0"/>
              <a:t>Webpage</a:t>
            </a:r>
            <a:r>
              <a:rPr lang="pl-PL" sz="1600" dirty="0" smtClean="0"/>
              <a:t>: </a:t>
            </a:r>
            <a:r>
              <a:rPr lang="pl-PL" sz="1600" dirty="0" smtClean="0">
                <a:hlinkClick r:id="rId2"/>
              </a:rPr>
              <a:t>http://</a:t>
            </a:r>
            <a:r>
              <a:rPr lang="pl-PL" sz="1600" dirty="0" smtClean="0">
                <a:hlinkClick r:id="rId2"/>
              </a:rPr>
              <a:t>www.mlewandowski.waw.pl</a:t>
            </a:r>
            <a:endParaRPr lang="pl-PL" sz="1600" dirty="0" smtClean="0"/>
          </a:p>
          <a:p>
            <a:pPr>
              <a:buNone/>
            </a:pPr>
            <a:r>
              <a:rPr lang="pl-PL" sz="1600" dirty="0" err="1" smtClean="0"/>
              <a:t>Contact</a:t>
            </a:r>
            <a:r>
              <a:rPr lang="pl-PL" sz="1600" dirty="0" smtClean="0"/>
              <a:t>: </a:t>
            </a:r>
            <a:r>
              <a:rPr lang="pl-PL" sz="1600" dirty="0" smtClean="0">
                <a:hlinkClick r:id="rId3"/>
              </a:rPr>
              <a:t>michal.lewandowski@sgh.waw.pl</a:t>
            </a:r>
            <a:r>
              <a:rPr lang="pl-PL" sz="1600" dirty="0" smtClean="0"/>
              <a:t> </a:t>
            </a:r>
            <a:endParaRPr lang="pl-PL" sz="1600" dirty="0" smtClean="0"/>
          </a:p>
          <a:p>
            <a:pPr>
              <a:buNone/>
            </a:pPr>
            <a:r>
              <a:rPr lang="pl-PL" sz="1600" dirty="0" smtClean="0">
                <a:hlinkClick r:id="rId4"/>
              </a:rPr>
              <a:t>mlewandowski@kozminski.edu.pl</a:t>
            </a:r>
            <a:endParaRPr lang="pl-PL" sz="1600" dirty="0" smtClean="0"/>
          </a:p>
          <a:p>
            <a:pPr>
              <a:buNone/>
            </a:pPr>
            <a:r>
              <a:rPr lang="pl-PL" sz="1600" dirty="0" smtClean="0"/>
              <a:t>(</a:t>
            </a:r>
            <a:r>
              <a:rPr lang="pl-PL" sz="1600" dirty="0" err="1" smtClean="0"/>
              <a:t>please</a:t>
            </a:r>
            <a:r>
              <a:rPr lang="pl-PL" sz="1600" dirty="0" smtClean="0"/>
              <a:t> </a:t>
            </a:r>
            <a:r>
              <a:rPr lang="pl-PL" sz="1600" dirty="0" err="1" smtClean="0"/>
              <a:t>use</a:t>
            </a:r>
            <a:r>
              <a:rPr lang="pl-PL" sz="1600" dirty="0" smtClean="0"/>
              <a:t> </a:t>
            </a:r>
            <a:r>
              <a:rPr lang="pl-PL" sz="1600" dirty="0" err="1" smtClean="0"/>
              <a:t>both</a:t>
            </a:r>
            <a:r>
              <a:rPr lang="pl-PL" sz="1600" dirty="0" smtClean="0"/>
              <a:t> </a:t>
            </a:r>
            <a:r>
              <a:rPr lang="pl-PL" sz="1600" dirty="0" err="1" smtClean="0"/>
              <a:t>just</a:t>
            </a:r>
            <a:r>
              <a:rPr lang="pl-PL" sz="1600" dirty="0" smtClean="0"/>
              <a:t> in </a:t>
            </a:r>
            <a:r>
              <a:rPr lang="pl-PL" sz="1600" dirty="0" err="1" smtClean="0"/>
              <a:t>case</a:t>
            </a:r>
            <a:r>
              <a:rPr lang="pl-PL" sz="1600" dirty="0" smtClean="0"/>
              <a:t>)</a:t>
            </a:r>
          </a:p>
          <a:p>
            <a:pPr>
              <a:buNone/>
            </a:pPr>
            <a:endParaRPr lang="pl-PL" sz="1600" dirty="0" smtClean="0"/>
          </a:p>
          <a:p>
            <a:pPr>
              <a:buNone/>
            </a:pPr>
            <a:r>
              <a:rPr lang="pl-PL" sz="1600" dirty="0" smtClean="0"/>
              <a:t>Office </a:t>
            </a:r>
            <a:r>
              <a:rPr lang="pl-PL" sz="1600" dirty="0" err="1" smtClean="0"/>
              <a:t>hours</a:t>
            </a:r>
            <a:r>
              <a:rPr lang="pl-PL" sz="1600" dirty="0" smtClean="0"/>
              <a:t> : </a:t>
            </a:r>
            <a:r>
              <a:rPr lang="pl-PL" sz="1600" b="1" dirty="0" err="1" smtClean="0"/>
              <a:t>after</a:t>
            </a:r>
            <a:r>
              <a:rPr lang="pl-PL" sz="1600" b="1" dirty="0" smtClean="0"/>
              <a:t> </a:t>
            </a:r>
            <a:r>
              <a:rPr lang="pl-PL" sz="1600" b="1" dirty="0" err="1" smtClean="0"/>
              <a:t>classes</a:t>
            </a:r>
            <a:r>
              <a:rPr lang="pl-PL" sz="1600" b="1" dirty="0"/>
              <a:t> </a:t>
            </a:r>
            <a:r>
              <a:rPr lang="pl-PL" sz="1600" dirty="0" smtClean="0"/>
              <a:t>(</a:t>
            </a:r>
            <a:r>
              <a:rPr lang="pl-PL" sz="1600" dirty="0" err="1" smtClean="0"/>
              <a:t>prior</a:t>
            </a:r>
            <a:r>
              <a:rPr lang="pl-PL" sz="1600" dirty="0" smtClean="0"/>
              <a:t> </a:t>
            </a:r>
            <a:r>
              <a:rPr lang="pl-PL" sz="1600" dirty="0" err="1" smtClean="0"/>
              <a:t>notification</a:t>
            </a:r>
            <a:r>
              <a:rPr lang="pl-PL" sz="1600" dirty="0" smtClean="0"/>
              <a:t> by e-mail)</a:t>
            </a:r>
          </a:p>
          <a:p>
            <a:pPr>
              <a:buNone/>
            </a:pPr>
            <a:endParaRPr lang="pl-PL" sz="1600" dirty="0" smtClean="0"/>
          </a:p>
          <a:p>
            <a:pPr>
              <a:buNone/>
            </a:pPr>
            <a:r>
              <a:rPr lang="pl-PL" sz="1600" dirty="0" smtClean="0"/>
              <a:t>Grade policy: 20% </a:t>
            </a:r>
            <a:r>
              <a:rPr lang="pl-PL" sz="1600" dirty="0" err="1" smtClean="0"/>
              <a:t>case</a:t>
            </a:r>
            <a:r>
              <a:rPr lang="pl-PL" sz="1600" dirty="0" smtClean="0"/>
              <a:t> </a:t>
            </a:r>
            <a:r>
              <a:rPr lang="pl-PL" sz="1600" dirty="0" err="1" smtClean="0"/>
              <a:t>study</a:t>
            </a:r>
            <a:r>
              <a:rPr lang="pl-PL" sz="1600" dirty="0" smtClean="0"/>
              <a:t>, </a:t>
            </a:r>
            <a:r>
              <a:rPr lang="pl-PL" sz="1600" dirty="0" smtClean="0"/>
              <a:t>80% </a:t>
            </a:r>
            <a:r>
              <a:rPr lang="pl-PL" sz="1600" dirty="0" err="1"/>
              <a:t>e</a:t>
            </a:r>
            <a:r>
              <a:rPr lang="pl-PL" sz="1600" dirty="0" err="1" smtClean="0"/>
              <a:t>xam</a:t>
            </a:r>
            <a:r>
              <a:rPr lang="pl-PL" sz="1600" dirty="0" smtClean="0"/>
              <a:t> (</a:t>
            </a:r>
            <a:r>
              <a:rPr lang="pl-PL" sz="1600" dirty="0" err="1" smtClean="0"/>
              <a:t>need</a:t>
            </a:r>
            <a:r>
              <a:rPr lang="pl-PL" sz="1600" dirty="0" smtClean="0"/>
              <a:t> to be </a:t>
            </a:r>
            <a:r>
              <a:rPr lang="pl-PL" sz="1600" dirty="0" err="1" smtClean="0"/>
              <a:t>verified</a:t>
            </a:r>
            <a:r>
              <a:rPr lang="pl-PL" sz="1600" dirty="0" smtClean="0"/>
              <a:t>)</a:t>
            </a:r>
            <a:endParaRPr lang="pl-PL" sz="1600" dirty="0" smtClean="0"/>
          </a:p>
          <a:p>
            <a:pPr>
              <a:buNone/>
            </a:pPr>
            <a:endParaRPr lang="pl-PL" sz="1600" dirty="0" smtClean="0"/>
          </a:p>
          <a:p>
            <a:pPr>
              <a:buNone/>
            </a:pPr>
            <a:r>
              <a:rPr lang="pl-PL" sz="1600" dirty="0" err="1" smtClean="0"/>
              <a:t>Exam</a:t>
            </a:r>
            <a:r>
              <a:rPr lang="pl-PL" sz="1600" dirty="0" smtClean="0"/>
              <a:t>: Excel file with the </a:t>
            </a:r>
            <a:r>
              <a:rPr lang="pl-PL" sz="1600" dirty="0" err="1" smtClean="0"/>
              <a:t>solutions</a:t>
            </a:r>
            <a:r>
              <a:rPr lang="pl-PL" sz="1600" dirty="0" smtClean="0"/>
              <a:t> </a:t>
            </a:r>
            <a:r>
              <a:rPr lang="pl-PL" sz="1600" dirty="0" err="1" smtClean="0"/>
              <a:t>sent</a:t>
            </a:r>
            <a:r>
              <a:rPr lang="pl-PL" sz="1600" dirty="0" smtClean="0"/>
              <a:t> to my e-mail </a:t>
            </a:r>
            <a:r>
              <a:rPr lang="pl-PL" sz="1600" dirty="0" err="1" smtClean="0"/>
              <a:t>address</a:t>
            </a:r>
            <a:r>
              <a:rPr lang="pl-PL" sz="1600" dirty="0" smtClean="0"/>
              <a:t>.</a:t>
            </a:r>
          </a:p>
          <a:p>
            <a:pPr>
              <a:buNone/>
            </a:pPr>
            <a:endParaRPr lang="pl-PL" sz="1600" dirty="0" smtClean="0"/>
          </a:p>
          <a:p>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smtClean="0"/>
              <a:t>Another</a:t>
            </a:r>
            <a:r>
              <a:rPr lang="pl-PL" dirty="0" smtClean="0"/>
              <a:t> </a:t>
            </a:r>
            <a:r>
              <a:rPr lang="pl-PL" dirty="0" err="1" smtClean="0"/>
              <a:t>example</a:t>
            </a:r>
            <a:r>
              <a:rPr lang="pl-PL" dirty="0" smtClean="0"/>
              <a:t> of </a:t>
            </a:r>
            <a:r>
              <a:rPr lang="pl-PL" dirty="0" err="1" smtClean="0"/>
              <a:t>friendly</a:t>
            </a:r>
            <a:r>
              <a:rPr lang="pl-PL" dirty="0" smtClean="0"/>
              <a:t> </a:t>
            </a:r>
            <a:r>
              <a:rPr lang="pl-PL" dirty="0" err="1" smtClean="0"/>
              <a:t>objective</a:t>
            </a:r>
            <a:r>
              <a:rPr lang="pl-PL" dirty="0" smtClean="0"/>
              <a:t> </a:t>
            </a:r>
            <a:r>
              <a:rPr lang="pl-PL" dirty="0" err="1" smtClean="0"/>
              <a:t>function</a:t>
            </a:r>
            <a:endParaRPr lang="pl-PL" dirty="0"/>
          </a:p>
        </p:txBody>
      </p:sp>
      <p:sp>
        <p:nvSpPr>
          <p:cNvPr id="3" name="Symbol zastępczy zawartości 2"/>
          <p:cNvSpPr>
            <a:spLocks noGrp="1"/>
          </p:cNvSpPr>
          <p:nvPr>
            <p:ph idx="1"/>
          </p:nvPr>
        </p:nvSpPr>
        <p:spPr>
          <a:xfrm>
            <a:off x="457200" y="1600200"/>
            <a:ext cx="8229600" cy="4853136"/>
          </a:xfrm>
        </p:spPr>
        <p:txBody>
          <a:bodyPr>
            <a:normAutofit fontScale="92500" lnSpcReduction="20000"/>
          </a:bodyPr>
          <a:lstStyle/>
          <a:p>
            <a:r>
              <a:rPr lang="en-US" sz="2000" dirty="0" smtClean="0"/>
              <a:t>Suppose the objective is minimize |s1| + … + |s7|. How do we modify it to make it linear? </a:t>
            </a:r>
            <a:endParaRPr lang="pl-PL" sz="2000" dirty="0" smtClean="0"/>
          </a:p>
          <a:p>
            <a:r>
              <a:rPr lang="pl-PL" sz="2000" dirty="0" err="1" smtClean="0"/>
              <a:t>Key</a:t>
            </a:r>
            <a:r>
              <a:rPr lang="pl-PL" sz="2000" dirty="0" smtClean="0"/>
              <a:t> </a:t>
            </a:r>
            <a:r>
              <a:rPr lang="pl-PL" sz="2000" dirty="0" err="1" smtClean="0"/>
              <a:t>observation</a:t>
            </a:r>
            <a:r>
              <a:rPr lang="pl-PL" sz="2000" dirty="0" smtClean="0"/>
              <a:t>: </a:t>
            </a:r>
            <a:r>
              <a:rPr lang="en-US" sz="2000" dirty="0" smtClean="0"/>
              <a:t>Note: |</a:t>
            </a:r>
            <a:r>
              <a:rPr lang="en-US" sz="2000" dirty="0" err="1" smtClean="0"/>
              <a:t>sj</a:t>
            </a:r>
            <a:r>
              <a:rPr lang="en-US" sz="2000" dirty="0" smtClean="0"/>
              <a:t>| = max{</a:t>
            </a:r>
            <a:r>
              <a:rPr lang="en-US" sz="2000" dirty="0" err="1" smtClean="0"/>
              <a:t>sj</a:t>
            </a:r>
            <a:r>
              <a:rPr lang="en-US" sz="2000" dirty="0" smtClean="0"/>
              <a:t>, -</a:t>
            </a:r>
            <a:r>
              <a:rPr lang="en-US" sz="2000" dirty="0" err="1" smtClean="0"/>
              <a:t>sj</a:t>
            </a:r>
            <a:r>
              <a:rPr lang="en-US" sz="2000" dirty="0" smtClean="0"/>
              <a:t>} for each j. </a:t>
            </a:r>
            <a:endParaRPr lang="pl-PL" sz="2000" dirty="0" smtClean="0"/>
          </a:p>
          <a:p>
            <a:endParaRPr lang="pl-PL" sz="2000" dirty="0"/>
          </a:p>
          <a:p>
            <a:r>
              <a:rPr lang="pl-PL" sz="2000" dirty="0" smtClean="0"/>
              <a:t>W</a:t>
            </a:r>
            <a:r>
              <a:rPr lang="en-US" sz="2000" dirty="0" smtClean="0"/>
              <a:t>e create a new variable </a:t>
            </a:r>
            <a:r>
              <a:rPr lang="en-US" sz="2000" dirty="0" err="1" smtClean="0"/>
              <a:t>z</a:t>
            </a:r>
            <a:r>
              <a:rPr lang="en-US" sz="2000" baseline="30000" dirty="0" err="1" smtClean="0"/>
              <a:t>j</a:t>
            </a:r>
            <a:r>
              <a:rPr lang="en-US" sz="2000" baseline="30000" dirty="0" smtClean="0"/>
              <a:t> </a:t>
            </a:r>
            <a:r>
              <a:rPr lang="pl-PL" sz="2000" baseline="30000" dirty="0" smtClean="0"/>
              <a:t> </a:t>
            </a:r>
            <a:r>
              <a:rPr lang="en-US" sz="2000" dirty="0" smtClean="0"/>
              <a:t>for each term in the sum. </a:t>
            </a:r>
            <a:endParaRPr lang="pl-PL" sz="2000" dirty="0" smtClean="0"/>
          </a:p>
          <a:p>
            <a:endParaRPr lang="pl-PL" sz="2000" dirty="0" smtClean="0"/>
          </a:p>
          <a:p>
            <a:r>
              <a:rPr lang="pl-PL" sz="2000" dirty="0" smtClean="0"/>
              <a:t>S</a:t>
            </a:r>
            <a:r>
              <a:rPr lang="en-US" sz="2000" dirty="0" smtClean="0"/>
              <a:t>o, the objective function becomes </a:t>
            </a:r>
            <a:endParaRPr lang="pl-PL" sz="2000" dirty="0" smtClean="0"/>
          </a:p>
          <a:p>
            <a:pPr>
              <a:buNone/>
            </a:pPr>
            <a:r>
              <a:rPr lang="pl-PL" sz="2000" dirty="0" smtClean="0"/>
              <a:t>				</a:t>
            </a:r>
            <a:r>
              <a:rPr lang="pl-PL" sz="2000" dirty="0" err="1" smtClean="0"/>
              <a:t>Minimize</a:t>
            </a:r>
            <a:r>
              <a:rPr lang="pl-PL" sz="2000" dirty="0" smtClean="0"/>
              <a:t> z</a:t>
            </a:r>
            <a:r>
              <a:rPr lang="pl-PL" sz="2000" baseline="30000" dirty="0" smtClean="0"/>
              <a:t>1</a:t>
            </a:r>
            <a:r>
              <a:rPr lang="pl-PL" sz="2000" dirty="0" smtClean="0"/>
              <a:t>+ z</a:t>
            </a:r>
            <a:r>
              <a:rPr lang="pl-PL" sz="2000" baseline="30000" dirty="0" smtClean="0"/>
              <a:t>2</a:t>
            </a:r>
            <a:r>
              <a:rPr lang="pl-PL" sz="2000" dirty="0" smtClean="0"/>
              <a:t>+ …+ z</a:t>
            </a:r>
            <a:r>
              <a:rPr lang="pl-PL" sz="2000" baseline="30000" dirty="0" smtClean="0"/>
              <a:t>7 </a:t>
            </a:r>
            <a:endParaRPr lang="pl-PL" sz="2000" dirty="0"/>
          </a:p>
          <a:p>
            <a:endParaRPr lang="pl-PL" sz="2000" dirty="0" smtClean="0"/>
          </a:p>
          <a:p>
            <a:r>
              <a:rPr lang="pl-PL" sz="2000" dirty="0" err="1" smtClean="0"/>
              <a:t>Additional</a:t>
            </a:r>
            <a:r>
              <a:rPr lang="pl-PL" sz="2000" dirty="0" smtClean="0"/>
              <a:t> </a:t>
            </a:r>
            <a:r>
              <a:rPr lang="pl-PL" sz="2000" dirty="0" err="1" smtClean="0"/>
              <a:t>constraints</a:t>
            </a:r>
            <a:r>
              <a:rPr lang="pl-PL" sz="2000" dirty="0" smtClean="0"/>
              <a:t>:</a:t>
            </a:r>
          </a:p>
          <a:p>
            <a:pPr>
              <a:buNone/>
            </a:pPr>
            <a:r>
              <a:rPr lang="pl-PL" sz="2000" dirty="0" smtClean="0"/>
              <a:t>			z</a:t>
            </a:r>
            <a:r>
              <a:rPr lang="pl-PL" sz="2000" baseline="30000" dirty="0" smtClean="0"/>
              <a:t>1</a:t>
            </a:r>
            <a:r>
              <a:rPr lang="pl-PL" sz="2000" dirty="0" smtClean="0"/>
              <a:t>&gt;= s</a:t>
            </a:r>
            <a:r>
              <a:rPr lang="pl-PL" sz="2000" baseline="30000" dirty="0" smtClean="0"/>
              <a:t>1</a:t>
            </a:r>
            <a:r>
              <a:rPr lang="pl-PL" sz="2000" dirty="0" smtClean="0"/>
              <a:t>, z</a:t>
            </a:r>
            <a:r>
              <a:rPr lang="pl-PL" sz="2000" baseline="30000" dirty="0" smtClean="0"/>
              <a:t>1</a:t>
            </a:r>
            <a:r>
              <a:rPr lang="pl-PL" sz="2000" dirty="0" smtClean="0"/>
              <a:t>&gt;= -s</a:t>
            </a:r>
            <a:r>
              <a:rPr lang="pl-PL" sz="2000" baseline="30000" dirty="0" smtClean="0"/>
              <a:t>1 </a:t>
            </a:r>
          </a:p>
          <a:p>
            <a:pPr>
              <a:buNone/>
            </a:pPr>
            <a:r>
              <a:rPr lang="pl-PL" sz="2000" dirty="0" smtClean="0"/>
              <a:t>			z</a:t>
            </a:r>
            <a:r>
              <a:rPr lang="pl-PL" sz="2000" baseline="30000" dirty="0" smtClean="0"/>
              <a:t>2</a:t>
            </a:r>
            <a:r>
              <a:rPr lang="pl-PL" sz="2000" dirty="0" smtClean="0"/>
              <a:t>&gt;= s</a:t>
            </a:r>
            <a:r>
              <a:rPr lang="pl-PL" sz="2000" baseline="30000" dirty="0" smtClean="0"/>
              <a:t>2</a:t>
            </a:r>
            <a:r>
              <a:rPr lang="pl-PL" sz="2000" dirty="0" smtClean="0"/>
              <a:t>, z</a:t>
            </a:r>
            <a:r>
              <a:rPr lang="pl-PL" sz="2000" baseline="30000" dirty="0" smtClean="0"/>
              <a:t>2</a:t>
            </a:r>
            <a:r>
              <a:rPr lang="pl-PL" sz="2000" dirty="0" smtClean="0"/>
              <a:t>&gt;= -s</a:t>
            </a:r>
            <a:r>
              <a:rPr lang="pl-PL" sz="2000" baseline="30000" dirty="0" smtClean="0"/>
              <a:t>2 </a:t>
            </a:r>
            <a:endParaRPr lang="pl-PL" sz="2000" dirty="0" smtClean="0"/>
          </a:p>
          <a:p>
            <a:pPr>
              <a:buNone/>
            </a:pPr>
            <a:r>
              <a:rPr lang="pl-PL" sz="2000" dirty="0" smtClean="0"/>
              <a:t>			… </a:t>
            </a:r>
          </a:p>
          <a:p>
            <a:pPr>
              <a:buNone/>
            </a:pPr>
            <a:r>
              <a:rPr lang="pl-PL" sz="2000" dirty="0" smtClean="0"/>
              <a:t>			z</a:t>
            </a:r>
            <a:r>
              <a:rPr lang="pl-PL" sz="2000" baseline="30000" dirty="0" smtClean="0"/>
              <a:t>7</a:t>
            </a:r>
            <a:r>
              <a:rPr lang="pl-PL" sz="2000" dirty="0" smtClean="0"/>
              <a:t>&gt;= s</a:t>
            </a:r>
            <a:r>
              <a:rPr lang="pl-PL" sz="2000" baseline="30000" dirty="0" smtClean="0"/>
              <a:t>7</a:t>
            </a:r>
            <a:r>
              <a:rPr lang="pl-PL" sz="2000" dirty="0" smtClean="0"/>
              <a:t>, z</a:t>
            </a:r>
            <a:r>
              <a:rPr lang="pl-PL" sz="2000" baseline="30000" dirty="0" smtClean="0"/>
              <a:t>7</a:t>
            </a:r>
            <a:r>
              <a:rPr lang="pl-PL" sz="2000" dirty="0" smtClean="0"/>
              <a:t>&gt;= -s</a:t>
            </a:r>
            <a:r>
              <a:rPr lang="pl-PL" sz="2000" baseline="30000" dirty="0" smtClean="0"/>
              <a:t>7 </a:t>
            </a:r>
            <a:endParaRPr lang="pl-PL" sz="2000" dirty="0"/>
          </a:p>
          <a:p>
            <a:endParaRPr lang="pl-PL" sz="2000" dirty="0" smtClean="0"/>
          </a:p>
          <a:p>
            <a:r>
              <a:rPr lang="en-US" sz="2000" dirty="0" smtClean="0"/>
              <a:t>In any optimal solution, it will be true that </a:t>
            </a:r>
            <a:r>
              <a:rPr lang="en-US" sz="2000" dirty="0" err="1" smtClean="0"/>
              <a:t>z</a:t>
            </a:r>
            <a:r>
              <a:rPr lang="en-US" sz="2000" baseline="30000" dirty="0" err="1" smtClean="0"/>
              <a:t>j</a:t>
            </a:r>
            <a:r>
              <a:rPr lang="en-US" sz="2000" baseline="30000" dirty="0" smtClean="0"/>
              <a:t> </a:t>
            </a:r>
            <a:r>
              <a:rPr lang="en-US" sz="2000" dirty="0" smtClean="0"/>
              <a:t>= |</a:t>
            </a:r>
            <a:r>
              <a:rPr lang="en-US" sz="2000" dirty="0" err="1" smtClean="0"/>
              <a:t>s</a:t>
            </a:r>
            <a:r>
              <a:rPr lang="en-US" sz="2000" baseline="30000" dirty="0" err="1" smtClean="0"/>
              <a:t>j</a:t>
            </a:r>
            <a:r>
              <a:rPr lang="en-US" sz="2000" dirty="0" smtClean="0"/>
              <a:t>| for j = 1 to 7. </a:t>
            </a:r>
            <a:endParaRPr lang="pl-PL" sz="2000" dirty="0"/>
          </a:p>
        </p:txBody>
      </p:sp>
      <p:pic>
        <p:nvPicPr>
          <p:cNvPr id="10" name="Picture 9"/>
          <p:cNvPicPr>
            <a:picLocks noChangeAspect="1"/>
          </p:cNvPicPr>
          <p:nvPr/>
        </p:nvPicPr>
        <p:blipFill>
          <a:blip r:embed="rId2" cstate="print"/>
          <a:stretch>
            <a:fillRect/>
          </a:stretch>
        </p:blipFill>
        <p:spPr>
          <a:xfrm>
            <a:off x="6660232" y="3429000"/>
            <a:ext cx="2276647" cy="194421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ratio constraint: another non-linear constraint that can be made linear </a:t>
            </a:r>
          </a:p>
        </p:txBody>
      </p:sp>
      <p:sp>
        <p:nvSpPr>
          <p:cNvPr id="3" name="Content Placeholder 2"/>
          <p:cNvSpPr>
            <a:spLocks noGrp="1"/>
          </p:cNvSpPr>
          <p:nvPr>
            <p:ph idx="1"/>
          </p:nvPr>
        </p:nvSpPr>
        <p:spPr/>
        <p:txBody>
          <a:bodyPr>
            <a:normAutofit/>
          </a:bodyPr>
          <a:lstStyle/>
          <a:p>
            <a:r>
              <a:rPr lang="en-US" sz="2000" dirty="0" smtClean="0"/>
              <a:t>Suppose that we need to ensure that at least 30% of the workers have Sunday off. How do we model this? </a:t>
            </a:r>
            <a:endParaRPr lang="pl-PL" sz="2000" dirty="0" smtClean="0"/>
          </a:p>
          <a:p>
            <a:pPr>
              <a:buNone/>
            </a:pPr>
            <a:endParaRPr lang="pl-PL" sz="2000" dirty="0" smtClean="0"/>
          </a:p>
          <a:p>
            <a:pPr>
              <a:buNone/>
            </a:pPr>
            <a:endParaRPr lang="en-US" sz="2000" dirty="0"/>
          </a:p>
          <a:p>
            <a:endParaRPr lang="pl-PL" sz="2000" dirty="0" smtClean="0"/>
          </a:p>
          <a:p>
            <a:endParaRPr lang="pl-PL" sz="2000" dirty="0" smtClean="0"/>
          </a:p>
          <a:p>
            <a:endParaRPr lang="pl-PL" sz="2000" dirty="0" smtClean="0"/>
          </a:p>
          <a:p>
            <a:endParaRPr lang="pl-PL" sz="2000" dirty="0" smtClean="0"/>
          </a:p>
          <a:p>
            <a:endParaRPr lang="pl-PL" sz="2000" dirty="0" smtClean="0"/>
          </a:p>
          <a:p>
            <a:r>
              <a:rPr lang="pl-PL" sz="2000" dirty="0" smtClean="0"/>
              <a:t>But </a:t>
            </a:r>
            <a:r>
              <a:rPr lang="pl-PL" sz="2000" dirty="0" err="1" smtClean="0"/>
              <a:t>this</a:t>
            </a:r>
            <a:r>
              <a:rPr lang="pl-PL" sz="2000" dirty="0" smtClean="0"/>
              <a:t> </a:t>
            </a:r>
            <a:r>
              <a:rPr lang="pl-PL" sz="2000" dirty="0" err="1" smtClean="0"/>
              <a:t>constraint</a:t>
            </a:r>
            <a:r>
              <a:rPr lang="pl-PL" sz="2000" dirty="0" smtClean="0"/>
              <a:t> </a:t>
            </a:r>
            <a:r>
              <a:rPr lang="pl-PL" sz="2000" dirty="0" err="1" smtClean="0"/>
              <a:t>is</a:t>
            </a:r>
            <a:r>
              <a:rPr lang="pl-PL" sz="2000" dirty="0" smtClean="0"/>
              <a:t> </a:t>
            </a:r>
            <a:r>
              <a:rPr lang="pl-PL" sz="2000" dirty="0" err="1" smtClean="0"/>
              <a:t>nonlinear</a:t>
            </a:r>
            <a:endParaRPr lang="en-US" sz="2000" dirty="0" smtClean="0"/>
          </a:p>
        </p:txBody>
      </p:sp>
      <p:pic>
        <p:nvPicPr>
          <p:cNvPr id="2064" name="Picture 16"/>
          <p:cNvPicPr>
            <a:picLocks noChangeAspect="1" noChangeArrowheads="1"/>
          </p:cNvPicPr>
          <p:nvPr/>
        </p:nvPicPr>
        <p:blipFill>
          <a:blip r:embed="rId2" cstate="print"/>
          <a:srcRect/>
          <a:stretch>
            <a:fillRect/>
          </a:stretch>
        </p:blipFill>
        <p:spPr bwMode="auto">
          <a:xfrm>
            <a:off x="2987824" y="2564904"/>
            <a:ext cx="2952328" cy="2153303"/>
          </a:xfrm>
          <a:prstGeom prst="rect">
            <a:avLst/>
          </a:prstGeom>
          <a:noFill/>
          <a:ln w="9525">
            <a:noFill/>
            <a:miter lim="800000"/>
            <a:headEnd/>
            <a:tailEnd/>
          </a:ln>
        </p:spPr>
      </p:pic>
    </p:spTree>
    <p:extLst>
      <p:ext uri="{BB962C8B-B14F-4D97-AF65-F5344CB8AC3E}">
        <p14:creationId xmlns:p14="http://schemas.microsoft.com/office/powerpoint/2010/main" val="31814358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Making</a:t>
            </a:r>
            <a:r>
              <a:rPr lang="pl-PL" dirty="0" smtClean="0"/>
              <a:t> </a:t>
            </a:r>
            <a:r>
              <a:rPr lang="pl-PL" dirty="0" err="1" smtClean="0"/>
              <a:t>it</a:t>
            </a:r>
            <a:r>
              <a:rPr lang="pl-PL" dirty="0" smtClean="0"/>
              <a:t> </a:t>
            </a:r>
            <a:r>
              <a:rPr lang="pl-PL" dirty="0" err="1" smtClean="0"/>
              <a:t>linear</a:t>
            </a:r>
            <a:endParaRPr lang="pl-PL" dirty="0"/>
          </a:p>
        </p:txBody>
      </p:sp>
      <p:pic>
        <p:nvPicPr>
          <p:cNvPr id="34818" name="Picture 2"/>
          <p:cNvPicPr>
            <a:picLocks noChangeAspect="1" noChangeArrowheads="1"/>
          </p:cNvPicPr>
          <p:nvPr/>
        </p:nvPicPr>
        <p:blipFill>
          <a:blip r:embed="rId2" cstate="print"/>
          <a:srcRect/>
          <a:stretch>
            <a:fillRect/>
          </a:stretch>
        </p:blipFill>
        <p:spPr bwMode="auto">
          <a:xfrm>
            <a:off x="1619672" y="2420888"/>
            <a:ext cx="5832648" cy="340985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err="1" smtClean="0"/>
              <a:t>Other</a:t>
            </a:r>
            <a:r>
              <a:rPr lang="pl-PL" dirty="0" smtClean="0"/>
              <a:t> </a:t>
            </a:r>
            <a:r>
              <a:rPr lang="pl-PL" dirty="0" err="1" smtClean="0"/>
              <a:t>enhancements</a:t>
            </a:r>
            <a:endParaRPr lang="en-US" dirty="0"/>
          </a:p>
        </p:txBody>
      </p:sp>
      <p:sp>
        <p:nvSpPr>
          <p:cNvPr id="3" name="Content Placeholder 2"/>
          <p:cNvSpPr>
            <a:spLocks noGrp="1"/>
          </p:cNvSpPr>
          <p:nvPr>
            <p:ph idx="1"/>
          </p:nvPr>
        </p:nvSpPr>
        <p:spPr>
          <a:xfrm>
            <a:off x="457200" y="1600200"/>
            <a:ext cx="8229600" cy="4925144"/>
          </a:xfrm>
        </p:spPr>
        <p:txBody>
          <a:bodyPr>
            <a:normAutofit fontScale="40000" lnSpcReduction="20000"/>
          </a:bodyPr>
          <a:lstStyle/>
          <a:p>
            <a:r>
              <a:rPr lang="en-US" sz="8000" dirty="0" smtClean="0"/>
              <a:t>Require that each shift has an integral number of workers </a:t>
            </a:r>
            <a:endParaRPr lang="pl-PL" sz="8000" dirty="0" smtClean="0"/>
          </a:p>
          <a:p>
            <a:pPr lvl="1"/>
            <a:r>
              <a:rPr lang="en-US" sz="7600" dirty="0" smtClean="0"/>
              <a:t>integer program </a:t>
            </a:r>
            <a:endParaRPr lang="pl-PL" sz="7600" dirty="0" smtClean="0"/>
          </a:p>
          <a:p>
            <a:r>
              <a:rPr lang="en-US" sz="8000" dirty="0" smtClean="0"/>
              <a:t>Consider longer term scheduling</a:t>
            </a:r>
            <a:endParaRPr lang="pl-PL" sz="8000" dirty="0" smtClean="0"/>
          </a:p>
          <a:p>
            <a:pPr lvl="1"/>
            <a:r>
              <a:rPr lang="en-US" sz="7600" dirty="0" smtClean="0"/>
              <a:t>model 6 weeks at a time </a:t>
            </a:r>
            <a:endParaRPr lang="pl-PL" sz="7600" dirty="0" smtClean="0"/>
          </a:p>
          <a:p>
            <a:r>
              <a:rPr lang="en-US" sz="8000" dirty="0" smtClean="0"/>
              <a:t>Consider shorter term scheduling</a:t>
            </a:r>
            <a:endParaRPr lang="pl-PL" sz="8000" dirty="0" smtClean="0"/>
          </a:p>
          <a:p>
            <a:pPr lvl="1"/>
            <a:r>
              <a:rPr lang="en-US" sz="7600" dirty="0" smtClean="0"/>
              <a:t>model lunch breaks</a:t>
            </a:r>
            <a:endParaRPr lang="pl-PL" sz="7600" dirty="0" smtClean="0"/>
          </a:p>
          <a:p>
            <a:r>
              <a:rPr lang="en-US" sz="8000" dirty="0" smtClean="0"/>
              <a:t>Model individual workers</a:t>
            </a:r>
            <a:endParaRPr lang="pl-PL" sz="8000" dirty="0" smtClean="0"/>
          </a:p>
          <a:p>
            <a:pPr lvl="1"/>
            <a:r>
              <a:rPr lang="en-US" sz="7600" dirty="0" smtClean="0"/>
              <a:t>permit worker preferences </a:t>
            </a:r>
          </a:p>
        </p:txBody>
      </p:sp>
    </p:spTree>
    <p:extLst>
      <p:ext uri="{BB962C8B-B14F-4D97-AF65-F5344CB8AC3E}">
        <p14:creationId xmlns:p14="http://schemas.microsoft.com/office/powerpoint/2010/main" val="199342133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Simple </a:t>
            </a:r>
            <a:r>
              <a:rPr lang="pl-PL" dirty="0" err="1" smtClean="0"/>
              <a:t>optimization</a:t>
            </a:r>
            <a:r>
              <a:rPr lang="pl-PL" dirty="0" smtClean="0"/>
              <a:t> problem</a:t>
            </a:r>
            <a:endParaRPr lang="pl-PL" dirty="0"/>
          </a:p>
        </p:txBody>
      </p:sp>
      <p:sp>
        <p:nvSpPr>
          <p:cNvPr id="3" name="Symbol zastępczy zawartości 2"/>
          <p:cNvSpPr>
            <a:spLocks noGrp="1"/>
          </p:cNvSpPr>
          <p:nvPr>
            <p:ph idx="1"/>
          </p:nvPr>
        </p:nvSpPr>
        <p:spPr/>
        <p:txBody>
          <a:bodyPr>
            <a:normAutofit/>
          </a:bodyPr>
          <a:lstStyle/>
          <a:p>
            <a:r>
              <a:rPr lang="pl-PL" sz="1800" dirty="0" err="1" smtClean="0"/>
              <a:t>You</a:t>
            </a:r>
            <a:r>
              <a:rPr lang="pl-PL" sz="1800" dirty="0" smtClean="0"/>
              <a:t> </a:t>
            </a:r>
            <a:r>
              <a:rPr lang="pl-PL" sz="1800" dirty="0" err="1" smtClean="0"/>
              <a:t>are</a:t>
            </a:r>
            <a:r>
              <a:rPr lang="pl-PL" sz="1800" dirty="0" smtClean="0"/>
              <a:t> </a:t>
            </a:r>
            <a:r>
              <a:rPr lang="pl-PL" sz="1800" dirty="0" err="1" smtClean="0"/>
              <a:t>given</a:t>
            </a:r>
            <a:r>
              <a:rPr lang="pl-PL" sz="1800" dirty="0" smtClean="0"/>
              <a:t> a set of </a:t>
            </a:r>
            <a:r>
              <a:rPr lang="pl-PL" sz="1800" dirty="0" err="1" smtClean="0"/>
              <a:t>numbers</a:t>
            </a:r>
            <a:r>
              <a:rPr lang="pl-PL" sz="1800" dirty="0" smtClean="0"/>
              <a:t>. </a:t>
            </a:r>
            <a:r>
              <a:rPr lang="pl-PL" sz="1800" dirty="0" err="1" smtClean="0"/>
              <a:t>Divide</a:t>
            </a:r>
            <a:r>
              <a:rPr lang="pl-PL" sz="1800" dirty="0" smtClean="0"/>
              <a:t> </a:t>
            </a:r>
            <a:r>
              <a:rPr lang="pl-PL" sz="1800" dirty="0" err="1" smtClean="0"/>
              <a:t>them</a:t>
            </a:r>
            <a:r>
              <a:rPr lang="pl-PL" sz="1800" dirty="0" smtClean="0"/>
              <a:t> </a:t>
            </a:r>
            <a:r>
              <a:rPr lang="pl-PL" sz="1800" dirty="0" err="1" smtClean="0"/>
              <a:t>into</a:t>
            </a:r>
            <a:r>
              <a:rPr lang="pl-PL" sz="1800" dirty="0" smtClean="0"/>
              <a:t> </a:t>
            </a:r>
            <a:r>
              <a:rPr lang="pl-PL" sz="1800" dirty="0" err="1" smtClean="0"/>
              <a:t>two</a:t>
            </a:r>
            <a:r>
              <a:rPr lang="pl-PL" sz="1800" dirty="0" smtClean="0"/>
              <a:t> </a:t>
            </a:r>
            <a:r>
              <a:rPr lang="pl-PL" sz="1800" dirty="0" err="1" smtClean="0"/>
              <a:t>subsets</a:t>
            </a:r>
            <a:r>
              <a:rPr lang="pl-PL" sz="1800" dirty="0" smtClean="0"/>
              <a:t> </a:t>
            </a:r>
            <a:r>
              <a:rPr lang="pl-PL" sz="1800" dirty="0" err="1" smtClean="0"/>
              <a:t>such</a:t>
            </a:r>
            <a:r>
              <a:rPr lang="pl-PL" sz="1800" dirty="0" smtClean="0"/>
              <a:t> </a:t>
            </a:r>
            <a:r>
              <a:rPr lang="pl-PL" sz="1800" dirty="0" err="1" smtClean="0"/>
              <a:t>that</a:t>
            </a:r>
            <a:r>
              <a:rPr lang="pl-PL" sz="1800" dirty="0" smtClean="0"/>
              <a:t> </a:t>
            </a:r>
            <a:r>
              <a:rPr lang="pl-PL" sz="1800" dirty="0" err="1" smtClean="0"/>
              <a:t>the</a:t>
            </a:r>
            <a:r>
              <a:rPr lang="pl-PL" sz="1800" dirty="0" smtClean="0"/>
              <a:t> sum of </a:t>
            </a:r>
            <a:r>
              <a:rPr lang="pl-PL" sz="1800" dirty="0" err="1" smtClean="0"/>
              <a:t>numbers</a:t>
            </a:r>
            <a:r>
              <a:rPr lang="pl-PL" sz="1800" dirty="0" smtClean="0"/>
              <a:t> </a:t>
            </a:r>
            <a:r>
              <a:rPr lang="pl-PL" sz="1800" dirty="0" err="1" smtClean="0"/>
              <a:t>in</a:t>
            </a:r>
            <a:r>
              <a:rPr lang="pl-PL" sz="1800" dirty="0" smtClean="0"/>
              <a:t> </a:t>
            </a:r>
            <a:r>
              <a:rPr lang="pl-PL" sz="1800" dirty="0" err="1" smtClean="0"/>
              <a:t>each</a:t>
            </a:r>
            <a:r>
              <a:rPr lang="pl-PL" sz="1800" dirty="0" smtClean="0"/>
              <a:t> </a:t>
            </a:r>
            <a:r>
              <a:rPr lang="pl-PL" sz="1800" dirty="0" err="1" smtClean="0"/>
              <a:t>subset</a:t>
            </a:r>
            <a:r>
              <a:rPr lang="pl-PL" sz="1800" dirty="0" smtClean="0"/>
              <a:t> was as </a:t>
            </a:r>
            <a:r>
              <a:rPr lang="pl-PL" sz="1800" dirty="0" err="1" smtClean="0"/>
              <a:t>small</a:t>
            </a:r>
            <a:r>
              <a:rPr lang="pl-PL" sz="1800" dirty="0" smtClean="0"/>
              <a:t> as </a:t>
            </a:r>
            <a:r>
              <a:rPr lang="pl-PL" sz="1800" dirty="0" err="1" smtClean="0"/>
              <a:t>possible</a:t>
            </a:r>
            <a:endParaRPr lang="pl-PL" sz="1800" dirty="0" smtClean="0"/>
          </a:p>
          <a:p>
            <a:endParaRPr lang="pl-PL" sz="1800" dirty="0"/>
          </a:p>
          <a:p>
            <a:r>
              <a:rPr lang="pl-PL" sz="1800" dirty="0" err="1" smtClean="0"/>
              <a:t>Example</a:t>
            </a:r>
            <a:r>
              <a:rPr lang="pl-PL" sz="1800" dirty="0" smtClean="0"/>
              <a:t>: 7, 10, 13, 17, 20, 22</a:t>
            </a:r>
          </a:p>
          <a:p>
            <a:endParaRPr lang="pl-PL" sz="1800" dirty="0"/>
          </a:p>
          <a:p>
            <a:r>
              <a:rPr lang="pl-PL" sz="1800" dirty="0" err="1" smtClean="0"/>
              <a:t>You</a:t>
            </a:r>
            <a:r>
              <a:rPr lang="pl-PL" sz="1800" dirty="0" smtClean="0"/>
              <a:t> </a:t>
            </a:r>
            <a:r>
              <a:rPr lang="pl-PL" sz="1800" dirty="0" err="1" smtClean="0"/>
              <a:t>can</a:t>
            </a:r>
            <a:r>
              <a:rPr lang="pl-PL" sz="1800" dirty="0" smtClean="0"/>
              <a:t> </a:t>
            </a:r>
            <a:r>
              <a:rPr lang="pl-PL" sz="1800" dirty="0" err="1" smtClean="0"/>
              <a:t>divide</a:t>
            </a:r>
            <a:r>
              <a:rPr lang="pl-PL" sz="1800" dirty="0" smtClean="0"/>
              <a:t> </a:t>
            </a:r>
            <a:r>
              <a:rPr lang="pl-PL" sz="1800" dirty="0" err="1" smtClean="0"/>
              <a:t>them</a:t>
            </a:r>
            <a:r>
              <a:rPr lang="pl-PL" sz="1800" dirty="0" smtClean="0"/>
              <a:t> </a:t>
            </a:r>
            <a:r>
              <a:rPr lang="pl-PL" sz="1800" dirty="0" err="1" smtClean="0"/>
              <a:t>into</a:t>
            </a:r>
            <a:r>
              <a:rPr lang="pl-PL" sz="1800" dirty="0" smtClean="0"/>
              <a:t> {20,22} (sum 42) and {7, 10, 13, 17} (sum 47)</a:t>
            </a:r>
          </a:p>
          <a:p>
            <a:r>
              <a:rPr lang="pl-PL" sz="1800" dirty="0" err="1" smtClean="0"/>
              <a:t>The</a:t>
            </a:r>
            <a:r>
              <a:rPr lang="pl-PL" sz="1800" dirty="0" smtClean="0"/>
              <a:t> </a:t>
            </a:r>
            <a:r>
              <a:rPr lang="pl-PL" sz="1800" dirty="0" err="1" smtClean="0"/>
              <a:t>difference</a:t>
            </a:r>
            <a:r>
              <a:rPr lang="pl-PL" sz="1800" dirty="0" smtClean="0"/>
              <a:t> </a:t>
            </a:r>
            <a:r>
              <a:rPr lang="pl-PL" sz="1800" dirty="0" err="1" smtClean="0"/>
              <a:t>in</a:t>
            </a:r>
            <a:r>
              <a:rPr lang="pl-PL" sz="1800" dirty="0" smtClean="0"/>
              <a:t> </a:t>
            </a:r>
            <a:r>
              <a:rPr lang="pl-PL" sz="1800" dirty="0" err="1" smtClean="0"/>
              <a:t>sums</a:t>
            </a:r>
            <a:r>
              <a:rPr lang="pl-PL" sz="1800" dirty="0" smtClean="0"/>
              <a:t> </a:t>
            </a:r>
            <a:r>
              <a:rPr lang="pl-PL" sz="1800" dirty="0" err="1" smtClean="0"/>
              <a:t>equals</a:t>
            </a:r>
            <a:r>
              <a:rPr lang="pl-PL" sz="1800" dirty="0" smtClean="0"/>
              <a:t> 5</a:t>
            </a:r>
          </a:p>
          <a:p>
            <a:endParaRPr lang="pl-PL" sz="1800" dirty="0"/>
          </a:p>
          <a:p>
            <a:r>
              <a:rPr lang="pl-PL" sz="1800" dirty="0" err="1" smtClean="0"/>
              <a:t>Can</a:t>
            </a:r>
            <a:r>
              <a:rPr lang="pl-PL" sz="1800" dirty="0" smtClean="0"/>
              <a:t> we do </a:t>
            </a:r>
            <a:r>
              <a:rPr lang="pl-PL" sz="1800" dirty="0" err="1" smtClean="0"/>
              <a:t>better</a:t>
            </a:r>
            <a:r>
              <a:rPr lang="pl-PL" sz="1800" dirty="0" smtClean="0"/>
              <a:t>?</a:t>
            </a:r>
          </a:p>
          <a:p>
            <a:pPr>
              <a:buNone/>
            </a:pPr>
            <a:endParaRPr lang="pl-PL" sz="1800" dirty="0"/>
          </a:p>
          <a:p>
            <a:pPr>
              <a:buNone/>
            </a:pPr>
            <a:endParaRPr lang="pl-PL" sz="1800" dirty="0" smtClean="0"/>
          </a:p>
          <a:p>
            <a:pPr>
              <a:buNone/>
            </a:pPr>
            <a:endParaRPr lang="pl-PL" sz="1800" dirty="0" smtClean="0"/>
          </a:p>
          <a:p>
            <a:pPr>
              <a:buNone/>
            </a:pPr>
            <a:endParaRPr lang="pl-PL" sz="1800" dirty="0"/>
          </a:p>
        </p:txBody>
      </p:sp>
    </p:spTree>
    <p:extLst>
      <p:ext uri="{BB962C8B-B14F-4D97-AF65-F5344CB8AC3E}">
        <p14:creationId xmlns:p14="http://schemas.microsoft.com/office/powerpoint/2010/main" val="21690819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What</a:t>
            </a:r>
            <a:r>
              <a:rPr lang="pl-PL" dirty="0" smtClean="0"/>
              <a:t> </a:t>
            </a:r>
            <a:r>
              <a:rPr lang="pl-PL" dirty="0" err="1" smtClean="0"/>
              <a:t>is</a:t>
            </a:r>
            <a:r>
              <a:rPr lang="pl-PL" dirty="0" smtClean="0"/>
              <a:t> </a:t>
            </a:r>
            <a:r>
              <a:rPr lang="pl-PL" dirty="0" smtClean="0"/>
              <a:t>Operations </a:t>
            </a:r>
            <a:r>
              <a:rPr lang="pl-PL" dirty="0" err="1" smtClean="0"/>
              <a:t>Research</a:t>
            </a:r>
            <a:r>
              <a:rPr lang="pl-PL" dirty="0" smtClean="0"/>
              <a:t>?</a:t>
            </a:r>
            <a:endParaRPr lang="pl-PL" dirty="0"/>
          </a:p>
        </p:txBody>
      </p:sp>
      <p:sp>
        <p:nvSpPr>
          <p:cNvPr id="3" name="Symbol zastępczy zawartości 2"/>
          <p:cNvSpPr>
            <a:spLocks noGrp="1"/>
          </p:cNvSpPr>
          <p:nvPr>
            <p:ph idx="1"/>
          </p:nvPr>
        </p:nvSpPr>
        <p:spPr/>
        <p:txBody>
          <a:bodyPr>
            <a:normAutofit/>
          </a:bodyPr>
          <a:lstStyle/>
          <a:p>
            <a:r>
              <a:rPr lang="pl-PL" sz="1800" dirty="0" smtClean="0"/>
              <a:t>Operations </a:t>
            </a:r>
            <a:r>
              <a:rPr lang="pl-PL" sz="1800" dirty="0" err="1" smtClean="0"/>
              <a:t>Research</a:t>
            </a:r>
            <a:r>
              <a:rPr lang="pl-PL" sz="1800" dirty="0" smtClean="0"/>
              <a:t> </a:t>
            </a:r>
            <a:r>
              <a:rPr lang="pl-PL" sz="1800" dirty="0" err="1" smtClean="0"/>
              <a:t>or</a:t>
            </a:r>
            <a:r>
              <a:rPr lang="pl-PL" sz="1800" dirty="0" smtClean="0"/>
              <a:t> management science</a:t>
            </a:r>
          </a:p>
          <a:p>
            <a:r>
              <a:rPr lang="pl-PL" sz="1800" dirty="0" smtClean="0"/>
              <a:t>II </a:t>
            </a:r>
            <a:r>
              <a:rPr lang="pl-PL" sz="1800" dirty="0" err="1" smtClean="0"/>
              <a:t>World</a:t>
            </a:r>
            <a:r>
              <a:rPr lang="pl-PL" sz="1800" dirty="0" smtClean="0"/>
              <a:t> War: </a:t>
            </a:r>
            <a:r>
              <a:rPr lang="en-US" sz="1800" dirty="0" smtClean="0"/>
              <a:t>British military leaders asked scientists and engineers to analyze several military problems</a:t>
            </a:r>
            <a:r>
              <a:rPr lang="pl-PL" sz="1800" dirty="0" smtClean="0"/>
              <a:t>:</a:t>
            </a:r>
            <a:r>
              <a:rPr lang="en-US" sz="1800" dirty="0" smtClean="0"/>
              <a:t> </a:t>
            </a:r>
            <a:endParaRPr lang="en-US" sz="1400" dirty="0" smtClean="0"/>
          </a:p>
          <a:p>
            <a:pPr lvl="1"/>
            <a:r>
              <a:rPr lang="en-US" sz="1400" dirty="0" smtClean="0"/>
              <a:t>Deployment of radar </a:t>
            </a:r>
          </a:p>
          <a:p>
            <a:pPr lvl="1"/>
            <a:r>
              <a:rPr lang="en-US" sz="1400" dirty="0" smtClean="0"/>
              <a:t>Management of convoy, bombing, antisubmarine, and mining operations. </a:t>
            </a:r>
          </a:p>
          <a:p>
            <a:r>
              <a:rPr lang="en-US" sz="1800" dirty="0" smtClean="0"/>
              <a:t>The result was called Operations Research </a:t>
            </a:r>
            <a:endParaRPr lang="pl-PL" sz="1800" dirty="0" smtClean="0"/>
          </a:p>
          <a:p>
            <a:r>
              <a:rPr lang="en-US" sz="1800" dirty="0" smtClean="0"/>
              <a:t>Operations Research (O.R.) is the discipline of applying advanced analytical methods to help make better decisions</a:t>
            </a:r>
            <a:r>
              <a:rPr lang="pl-PL" sz="1800" dirty="0" smtClean="0"/>
              <a:t>. </a:t>
            </a:r>
            <a:r>
              <a:rPr lang="pl-PL" sz="1800" dirty="0" smtClean="0">
                <a:hlinkClick r:id="rId2"/>
              </a:rPr>
              <a:t>http://www.scienceofbetter.org/</a:t>
            </a:r>
            <a:endParaRPr lang="pl-PL" sz="1800" dirty="0" smtClean="0"/>
          </a:p>
          <a:p>
            <a:pPr>
              <a:buNone/>
            </a:pPr>
            <a:r>
              <a:rPr lang="pl-PL" sz="1800" dirty="0"/>
              <a:t>	</a:t>
            </a:r>
            <a:r>
              <a:rPr lang="pl-PL" sz="1800" dirty="0" smtClean="0"/>
              <a:t>				</a:t>
            </a:r>
            <a:r>
              <a:rPr lang="pl-PL" sz="1800" dirty="0" smtClean="0">
                <a:hlinkClick r:id="rId3"/>
              </a:rPr>
              <a:t>http://www.orms-today.org/ormsmain.shtml</a:t>
            </a:r>
            <a:endParaRPr lang="pl-PL" sz="1800" dirty="0" smtClean="0"/>
          </a:p>
          <a:p>
            <a:pPr>
              <a:buNone/>
            </a:pPr>
            <a:endParaRPr lang="pl-PL" sz="1800" dirty="0" smtClean="0"/>
          </a:p>
          <a:p>
            <a:pPr>
              <a:buNone/>
            </a:pPr>
            <a:endParaRPr lang="pl-PL" sz="1800" dirty="0" smtClean="0"/>
          </a:p>
          <a:p>
            <a:endParaRPr lang="pl-PL" sz="1800" dirty="0" smtClean="0"/>
          </a:p>
        </p:txBody>
      </p:sp>
      <p:pic>
        <p:nvPicPr>
          <p:cNvPr id="1027" name="Picture 3"/>
          <p:cNvPicPr>
            <a:picLocks noChangeAspect="1" noChangeArrowheads="1"/>
          </p:cNvPicPr>
          <p:nvPr/>
        </p:nvPicPr>
        <p:blipFill>
          <a:blip r:embed="rId4" cstate="print"/>
          <a:srcRect/>
          <a:stretch>
            <a:fillRect/>
          </a:stretch>
        </p:blipFill>
        <p:spPr bwMode="auto">
          <a:xfrm>
            <a:off x="683568" y="4437112"/>
            <a:ext cx="3063225" cy="208823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Operations </a:t>
            </a:r>
            <a:r>
              <a:rPr lang="pl-PL" dirty="0" err="1" smtClean="0"/>
              <a:t>Research</a:t>
            </a:r>
            <a:r>
              <a:rPr lang="pl-PL" dirty="0" smtClean="0"/>
              <a:t> </a:t>
            </a:r>
            <a:r>
              <a:rPr lang="pl-PL" dirty="0" err="1" smtClean="0"/>
              <a:t>in</a:t>
            </a:r>
            <a:r>
              <a:rPr lang="pl-PL" dirty="0" smtClean="0"/>
              <a:t> </a:t>
            </a:r>
            <a:r>
              <a:rPr lang="pl-PL" dirty="0" err="1" smtClean="0"/>
              <a:t>Practice</a:t>
            </a:r>
            <a:endParaRPr lang="pl-PL" dirty="0"/>
          </a:p>
        </p:txBody>
      </p:sp>
      <p:sp>
        <p:nvSpPr>
          <p:cNvPr id="3" name="Symbol zastępczy zawartości 2"/>
          <p:cNvSpPr>
            <a:spLocks noGrp="1"/>
          </p:cNvSpPr>
          <p:nvPr>
            <p:ph idx="1"/>
          </p:nvPr>
        </p:nvSpPr>
        <p:spPr/>
        <p:txBody>
          <a:bodyPr>
            <a:normAutofit/>
          </a:bodyPr>
          <a:lstStyle/>
          <a:p>
            <a:pPr>
              <a:buNone/>
            </a:pPr>
            <a:r>
              <a:rPr lang="en-US" sz="2000" b="1" dirty="0" smtClean="0"/>
              <a:t>Addressing managerial problems: A management science framework</a:t>
            </a:r>
            <a:r>
              <a:rPr lang="en-US" sz="2000" dirty="0" smtClean="0"/>
              <a:t> </a:t>
            </a:r>
            <a:endParaRPr lang="pl-PL" sz="2000" dirty="0" smtClean="0"/>
          </a:p>
          <a:p>
            <a:pPr>
              <a:buNone/>
            </a:pPr>
            <a:endParaRPr lang="en-US" sz="2000" dirty="0" smtClean="0"/>
          </a:p>
          <a:p>
            <a:pPr marL="457200" indent="-457200">
              <a:buFont typeface="+mj-lt"/>
              <a:buAutoNum type="arabicPeriod"/>
            </a:pPr>
            <a:r>
              <a:rPr lang="en-US" sz="2000" dirty="0" smtClean="0"/>
              <a:t>Determine the problem to be solved </a:t>
            </a:r>
            <a:endParaRPr lang="pl-PL" sz="2000" dirty="0" smtClean="0"/>
          </a:p>
          <a:p>
            <a:pPr marL="457200" indent="-457200">
              <a:buFont typeface="+mj-lt"/>
              <a:buAutoNum type="arabicPeriod"/>
            </a:pPr>
            <a:r>
              <a:rPr lang="en-US" sz="2000" dirty="0" smtClean="0"/>
              <a:t>Observe the system and gather data </a:t>
            </a:r>
            <a:endParaRPr lang="pl-PL" sz="2000" dirty="0" smtClean="0"/>
          </a:p>
          <a:p>
            <a:pPr marL="457200" indent="-457200">
              <a:buFont typeface="+mj-lt"/>
              <a:buAutoNum type="arabicPeriod"/>
            </a:pPr>
            <a:r>
              <a:rPr lang="en-US" sz="2000" u="sng" dirty="0" smtClean="0"/>
              <a:t>Formulate a mathematical model of the problem and any important </a:t>
            </a:r>
            <a:r>
              <a:rPr lang="en-US" sz="2000" u="sng" dirty="0" err="1" smtClean="0"/>
              <a:t>subproblems</a:t>
            </a:r>
            <a:r>
              <a:rPr lang="en-US" sz="2000" u="sng" dirty="0" smtClean="0"/>
              <a:t> </a:t>
            </a:r>
            <a:endParaRPr lang="pl-PL" sz="2000" u="sng" dirty="0" smtClean="0"/>
          </a:p>
          <a:p>
            <a:pPr marL="457200" indent="-457200">
              <a:buFont typeface="+mj-lt"/>
              <a:buAutoNum type="arabicPeriod"/>
            </a:pPr>
            <a:r>
              <a:rPr lang="en-US" sz="2000" dirty="0" smtClean="0"/>
              <a:t>Verify the model and use the model for prediction or analysis </a:t>
            </a:r>
            <a:endParaRPr lang="pl-PL" sz="2000" dirty="0" smtClean="0"/>
          </a:p>
          <a:p>
            <a:pPr marL="457200" indent="-457200">
              <a:buFont typeface="+mj-lt"/>
              <a:buAutoNum type="arabicPeriod"/>
            </a:pPr>
            <a:r>
              <a:rPr lang="en-US" sz="2000" u="sng" dirty="0" smtClean="0"/>
              <a:t>Select a suitable alternative </a:t>
            </a:r>
            <a:endParaRPr lang="pl-PL" sz="2000" u="sng" dirty="0" smtClean="0"/>
          </a:p>
          <a:p>
            <a:pPr marL="457200" indent="-457200">
              <a:buFont typeface="+mj-lt"/>
              <a:buAutoNum type="arabicPeriod"/>
            </a:pPr>
            <a:r>
              <a:rPr lang="en-US" sz="2000" dirty="0" smtClean="0"/>
              <a:t>Present the results to the organization </a:t>
            </a:r>
            <a:endParaRPr lang="pl-PL" sz="2000" dirty="0" smtClean="0"/>
          </a:p>
          <a:p>
            <a:pPr marL="457200" indent="-457200">
              <a:buFont typeface="+mj-lt"/>
              <a:buAutoNum type="arabicPeriod"/>
            </a:pPr>
            <a:r>
              <a:rPr lang="en-US" sz="2000" dirty="0" smtClean="0"/>
              <a:t>Implement and evaluate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Linear</a:t>
            </a:r>
            <a:r>
              <a:rPr lang="pl-PL" dirty="0" smtClean="0"/>
              <a:t> </a:t>
            </a:r>
            <a:r>
              <a:rPr lang="pl-PL" dirty="0" err="1" smtClean="0"/>
              <a:t>programming</a:t>
            </a:r>
            <a:r>
              <a:rPr lang="pl-PL" dirty="0" smtClean="0"/>
              <a:t> (LP)</a:t>
            </a:r>
            <a:endParaRPr lang="pl-PL" dirty="0"/>
          </a:p>
        </p:txBody>
      </p:sp>
      <p:sp>
        <p:nvSpPr>
          <p:cNvPr id="3" name="Symbol zastępczy zawartości 2"/>
          <p:cNvSpPr>
            <a:spLocks noGrp="1"/>
          </p:cNvSpPr>
          <p:nvPr>
            <p:ph idx="1"/>
          </p:nvPr>
        </p:nvSpPr>
        <p:spPr/>
        <p:txBody>
          <a:bodyPr>
            <a:normAutofit/>
          </a:bodyPr>
          <a:lstStyle/>
          <a:p>
            <a:r>
              <a:rPr lang="pl-PL" sz="2000" dirty="0" err="1" smtClean="0"/>
              <a:t>Minimize</a:t>
            </a:r>
            <a:r>
              <a:rPr lang="pl-PL" sz="2000" dirty="0" smtClean="0"/>
              <a:t> </a:t>
            </a:r>
            <a:r>
              <a:rPr lang="pl-PL" sz="2000" dirty="0" err="1" smtClean="0"/>
              <a:t>or</a:t>
            </a:r>
            <a:r>
              <a:rPr lang="pl-PL" sz="2000" dirty="0" smtClean="0"/>
              <a:t> </a:t>
            </a:r>
            <a:r>
              <a:rPr lang="pl-PL" sz="2000" dirty="0" err="1" smtClean="0"/>
              <a:t>maximize</a:t>
            </a:r>
            <a:r>
              <a:rPr lang="pl-PL" sz="2000" dirty="0" smtClean="0"/>
              <a:t> a </a:t>
            </a:r>
            <a:r>
              <a:rPr lang="pl-PL" sz="2000" dirty="0" err="1" smtClean="0"/>
              <a:t>linear</a:t>
            </a:r>
            <a:r>
              <a:rPr lang="pl-PL" sz="2000" dirty="0" smtClean="0"/>
              <a:t> </a:t>
            </a:r>
            <a:r>
              <a:rPr lang="pl-PL" sz="2000" dirty="0" err="1" smtClean="0"/>
              <a:t>function</a:t>
            </a:r>
            <a:endParaRPr lang="pl-PL" sz="2000" dirty="0" smtClean="0"/>
          </a:p>
          <a:p>
            <a:pPr>
              <a:buNone/>
            </a:pPr>
            <a:r>
              <a:rPr lang="pl-PL" sz="2000" dirty="0" smtClean="0"/>
              <a:t>   </a:t>
            </a:r>
          </a:p>
          <a:p>
            <a:r>
              <a:rPr lang="pl-PL" sz="2000" dirty="0" err="1" smtClean="0"/>
              <a:t>The</a:t>
            </a:r>
            <a:r>
              <a:rPr lang="pl-PL" sz="2000" dirty="0" smtClean="0"/>
              <a:t> </a:t>
            </a:r>
            <a:r>
              <a:rPr lang="pl-PL" sz="2000" dirty="0" err="1" smtClean="0"/>
              <a:t>constraints</a:t>
            </a:r>
            <a:r>
              <a:rPr lang="pl-PL" sz="2000" dirty="0" smtClean="0"/>
              <a:t> </a:t>
            </a:r>
            <a:r>
              <a:rPr lang="pl-PL" sz="2000" dirty="0" err="1" smtClean="0"/>
              <a:t>are</a:t>
            </a:r>
            <a:r>
              <a:rPr lang="pl-PL" sz="2000" dirty="0" smtClean="0"/>
              <a:t> </a:t>
            </a:r>
            <a:r>
              <a:rPr lang="pl-PL" sz="2000" dirty="0" err="1" smtClean="0"/>
              <a:t>linear</a:t>
            </a:r>
            <a:r>
              <a:rPr lang="pl-PL" sz="2000" dirty="0" smtClean="0"/>
              <a:t> </a:t>
            </a:r>
            <a:r>
              <a:rPr lang="pl-PL" sz="2000" dirty="0" err="1" smtClean="0"/>
              <a:t>equalities</a:t>
            </a:r>
            <a:r>
              <a:rPr lang="pl-PL" sz="2000" dirty="0" smtClean="0"/>
              <a:t> and </a:t>
            </a:r>
            <a:r>
              <a:rPr lang="pl-PL" sz="2000" dirty="0" err="1" smtClean="0"/>
              <a:t>inequalities</a:t>
            </a:r>
            <a:endParaRPr lang="pl-PL" sz="2000" dirty="0" smtClean="0"/>
          </a:p>
          <a:p>
            <a:endParaRPr lang="pl-PL" sz="2000" dirty="0"/>
          </a:p>
          <a:p>
            <a:r>
              <a:rPr lang="pl-PL" sz="2000" b="1" dirty="0" err="1" smtClean="0"/>
              <a:t>Which</a:t>
            </a:r>
            <a:r>
              <a:rPr lang="pl-PL" sz="2000" b="1" dirty="0" smtClean="0"/>
              <a:t> of </a:t>
            </a:r>
            <a:r>
              <a:rPr lang="pl-PL" sz="2000" b="1" dirty="0" err="1" smtClean="0"/>
              <a:t>the</a:t>
            </a:r>
            <a:r>
              <a:rPr lang="pl-PL" sz="2000" b="1" dirty="0" smtClean="0"/>
              <a:t> </a:t>
            </a:r>
            <a:r>
              <a:rPr lang="pl-PL" sz="2000" b="1" dirty="0" err="1" smtClean="0"/>
              <a:t>following</a:t>
            </a:r>
            <a:r>
              <a:rPr lang="pl-PL" sz="2000" b="1" dirty="0" smtClean="0"/>
              <a:t> </a:t>
            </a:r>
            <a:r>
              <a:rPr lang="pl-PL" sz="2000" b="1" dirty="0" err="1" smtClean="0"/>
              <a:t>are</a:t>
            </a:r>
            <a:r>
              <a:rPr lang="pl-PL" sz="2000" b="1" dirty="0" smtClean="0"/>
              <a:t> LP </a:t>
            </a:r>
            <a:r>
              <a:rPr lang="pl-PL" sz="2000" b="1" dirty="0" err="1" smtClean="0"/>
              <a:t>problems</a:t>
            </a:r>
            <a:r>
              <a:rPr lang="pl-PL" sz="2000" b="1" dirty="0" smtClean="0"/>
              <a:t>?</a:t>
            </a:r>
          </a:p>
          <a:p>
            <a:endParaRPr lang="pl-PL" sz="2000" dirty="0"/>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30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3075"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868144" y="1628800"/>
            <a:ext cx="2238375" cy="600075"/>
          </a:xfrm>
          <a:prstGeom prst="rect">
            <a:avLst/>
          </a:prstGeom>
          <a:noFill/>
        </p:spPr>
      </p:pic>
      <p:pic>
        <p:nvPicPr>
          <p:cNvPr id="3079" name="Picture 7"/>
          <p:cNvPicPr>
            <a:picLocks noChangeAspect="1" noChangeArrowheads="1"/>
          </p:cNvPicPr>
          <p:nvPr/>
        </p:nvPicPr>
        <p:blipFill>
          <a:blip r:embed="rId3" cstate="print"/>
          <a:srcRect/>
          <a:stretch>
            <a:fillRect/>
          </a:stretch>
        </p:blipFill>
        <p:spPr bwMode="auto">
          <a:xfrm>
            <a:off x="4067944" y="4566270"/>
            <a:ext cx="2923207" cy="1231222"/>
          </a:xfrm>
          <a:prstGeom prst="rect">
            <a:avLst/>
          </a:prstGeom>
          <a:noFill/>
          <a:ln w="9525">
            <a:noFill/>
            <a:miter lim="800000"/>
            <a:headEnd/>
            <a:tailEnd/>
          </a:ln>
        </p:spPr>
      </p:pic>
      <p:pic>
        <p:nvPicPr>
          <p:cNvPr id="3078" name="Picture 6"/>
          <p:cNvPicPr>
            <a:picLocks noChangeAspect="1" noChangeArrowheads="1"/>
          </p:cNvPicPr>
          <p:nvPr/>
        </p:nvPicPr>
        <p:blipFill>
          <a:blip r:embed="rId4" cstate="print"/>
          <a:srcRect/>
          <a:stretch>
            <a:fillRect/>
          </a:stretch>
        </p:blipFill>
        <p:spPr bwMode="auto">
          <a:xfrm>
            <a:off x="1763688" y="3789040"/>
            <a:ext cx="2520280" cy="2016224"/>
          </a:xfrm>
          <a:prstGeom prst="rect">
            <a:avLst/>
          </a:prstGeom>
          <a:noFill/>
          <a:ln w="9525">
            <a:noFill/>
            <a:miter lim="800000"/>
            <a:headEnd/>
            <a:tailEnd/>
          </a:ln>
        </p:spPr>
      </p:pic>
      <p:pic>
        <p:nvPicPr>
          <p:cNvPr id="14337" name="Picture 1"/>
          <p:cNvPicPr>
            <a:picLocks noChangeAspect="1" noChangeArrowheads="1"/>
          </p:cNvPicPr>
          <p:nvPr/>
        </p:nvPicPr>
        <p:blipFill>
          <a:blip r:embed="rId5" cstate="print"/>
          <a:srcRect/>
          <a:stretch>
            <a:fillRect/>
          </a:stretch>
        </p:blipFill>
        <p:spPr bwMode="auto">
          <a:xfrm>
            <a:off x="4211960" y="3618731"/>
            <a:ext cx="2056030" cy="96239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Integer</a:t>
            </a:r>
            <a:r>
              <a:rPr lang="pl-PL" dirty="0" smtClean="0"/>
              <a:t> program</a:t>
            </a:r>
            <a:endParaRPr lang="pl-PL" dirty="0"/>
          </a:p>
        </p:txBody>
      </p:sp>
      <p:sp>
        <p:nvSpPr>
          <p:cNvPr id="3" name="Symbol zastępczy zawartości 2"/>
          <p:cNvSpPr>
            <a:spLocks noGrp="1"/>
          </p:cNvSpPr>
          <p:nvPr>
            <p:ph idx="1"/>
          </p:nvPr>
        </p:nvSpPr>
        <p:spPr/>
        <p:txBody>
          <a:bodyPr>
            <a:normAutofit/>
          </a:bodyPr>
          <a:lstStyle/>
          <a:p>
            <a:pPr>
              <a:buNone/>
            </a:pPr>
            <a:r>
              <a:rPr lang="en-US" sz="2000" dirty="0" smtClean="0"/>
              <a:t>An </a:t>
            </a:r>
            <a:r>
              <a:rPr lang="en-US" sz="2000" b="1" dirty="0" smtClean="0"/>
              <a:t>integer program </a:t>
            </a:r>
            <a:r>
              <a:rPr lang="en-US" sz="2000" dirty="0" smtClean="0"/>
              <a:t>is a linear program plus constraints that some or all of the variables are integer valued. </a:t>
            </a:r>
            <a:endParaRPr lang="pl-PL" sz="2000" dirty="0" smtClean="0"/>
          </a:p>
          <a:p>
            <a:pPr>
              <a:buNone/>
            </a:pPr>
            <a:endParaRPr lang="pl-PL" sz="2000" dirty="0"/>
          </a:p>
          <a:p>
            <a:pPr>
              <a:buNone/>
            </a:pPr>
            <a:endParaRPr lang="pl-PL" sz="2000" dirty="0" smtClean="0"/>
          </a:p>
          <a:p>
            <a:pPr>
              <a:buNone/>
            </a:pPr>
            <a:endParaRPr lang="pl-PL" sz="2000" dirty="0"/>
          </a:p>
          <a:p>
            <a:pPr>
              <a:buNone/>
            </a:pPr>
            <a:endParaRPr lang="pl-PL" sz="2000" dirty="0" smtClean="0"/>
          </a:p>
          <a:p>
            <a:pPr>
              <a:buNone/>
            </a:pPr>
            <a:endParaRPr lang="pl-PL" sz="2000" dirty="0" smtClean="0"/>
          </a:p>
          <a:p>
            <a:pPr>
              <a:buNone/>
            </a:pPr>
            <a:r>
              <a:rPr lang="pl-PL" sz="2000" dirty="0" err="1" smtClean="0"/>
              <a:t>Integer</a:t>
            </a:r>
            <a:r>
              <a:rPr lang="pl-PL" sz="2000" dirty="0" smtClean="0"/>
              <a:t> </a:t>
            </a:r>
            <a:r>
              <a:rPr lang="pl-PL" sz="2000" dirty="0" err="1" smtClean="0"/>
              <a:t>programs</a:t>
            </a:r>
            <a:r>
              <a:rPr lang="pl-PL" sz="2000" dirty="0" smtClean="0"/>
              <a:t> </a:t>
            </a:r>
            <a:r>
              <a:rPr lang="pl-PL" sz="2000" dirty="0" err="1" smtClean="0"/>
              <a:t>are</a:t>
            </a:r>
            <a:r>
              <a:rPr lang="pl-PL" sz="2000" dirty="0" smtClean="0"/>
              <a:t> much </a:t>
            </a:r>
            <a:r>
              <a:rPr lang="pl-PL" sz="2000" dirty="0" err="1" smtClean="0"/>
              <a:t>more</a:t>
            </a:r>
            <a:r>
              <a:rPr lang="pl-PL" sz="2000" dirty="0" smtClean="0"/>
              <a:t> </a:t>
            </a:r>
            <a:r>
              <a:rPr lang="pl-PL" sz="2000" dirty="0" err="1" smtClean="0"/>
              <a:t>often</a:t>
            </a:r>
            <a:r>
              <a:rPr lang="pl-PL" sz="2000" dirty="0" smtClean="0"/>
              <a:t> </a:t>
            </a:r>
            <a:r>
              <a:rPr lang="pl-PL" sz="2000" dirty="0" err="1" smtClean="0"/>
              <a:t>encountered</a:t>
            </a:r>
            <a:r>
              <a:rPr lang="pl-PL" sz="2000" dirty="0" smtClean="0"/>
              <a:t> </a:t>
            </a:r>
            <a:r>
              <a:rPr lang="pl-PL" sz="2000" dirty="0" err="1" smtClean="0"/>
              <a:t>in</a:t>
            </a:r>
            <a:r>
              <a:rPr lang="pl-PL" sz="2000" dirty="0" smtClean="0"/>
              <a:t> </a:t>
            </a:r>
            <a:r>
              <a:rPr lang="pl-PL" sz="2000" dirty="0" err="1" smtClean="0"/>
              <a:t>practice</a:t>
            </a:r>
            <a:r>
              <a:rPr lang="pl-PL" sz="2000" dirty="0" smtClean="0"/>
              <a:t>. To </a:t>
            </a:r>
            <a:r>
              <a:rPr lang="pl-PL" sz="2000" dirty="0" err="1" smtClean="0"/>
              <a:t>solve</a:t>
            </a:r>
            <a:r>
              <a:rPr lang="pl-PL" sz="2000" dirty="0" smtClean="0"/>
              <a:t> </a:t>
            </a:r>
            <a:r>
              <a:rPr lang="pl-PL" sz="2000" dirty="0" err="1" smtClean="0"/>
              <a:t>them</a:t>
            </a:r>
            <a:r>
              <a:rPr lang="pl-PL" sz="2000" dirty="0" smtClean="0"/>
              <a:t>, we </a:t>
            </a:r>
            <a:r>
              <a:rPr lang="pl-PL" sz="2000" dirty="0" err="1" smtClean="0"/>
              <a:t>use</a:t>
            </a:r>
            <a:r>
              <a:rPr lang="pl-PL" sz="2000" dirty="0" smtClean="0"/>
              <a:t> </a:t>
            </a:r>
            <a:r>
              <a:rPr lang="pl-PL" sz="2000" dirty="0" err="1" smtClean="0"/>
              <a:t>techniques</a:t>
            </a:r>
            <a:r>
              <a:rPr lang="pl-PL" sz="2000" dirty="0" smtClean="0"/>
              <a:t> </a:t>
            </a:r>
            <a:r>
              <a:rPr lang="pl-PL" sz="2000" dirty="0" err="1" smtClean="0"/>
              <a:t>based</a:t>
            </a:r>
            <a:r>
              <a:rPr lang="pl-PL" sz="2000" dirty="0" smtClean="0"/>
              <a:t> on LP </a:t>
            </a:r>
            <a:r>
              <a:rPr lang="pl-PL" sz="2000" dirty="0" err="1" smtClean="0"/>
              <a:t>problems</a:t>
            </a:r>
            <a:r>
              <a:rPr lang="pl-PL" sz="2000" dirty="0" smtClean="0"/>
              <a:t> </a:t>
            </a:r>
          </a:p>
        </p:txBody>
      </p:sp>
      <p:pic>
        <p:nvPicPr>
          <p:cNvPr id="21506" name="Picture 2"/>
          <p:cNvPicPr>
            <a:picLocks noChangeAspect="1" noChangeArrowheads="1"/>
          </p:cNvPicPr>
          <p:nvPr/>
        </p:nvPicPr>
        <p:blipFill>
          <a:blip r:embed="rId2" cstate="print"/>
          <a:srcRect/>
          <a:stretch>
            <a:fillRect/>
          </a:stretch>
        </p:blipFill>
        <p:spPr bwMode="auto">
          <a:xfrm>
            <a:off x="2123728" y="2420888"/>
            <a:ext cx="4248472" cy="173407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Overview</a:t>
            </a:r>
            <a:endParaRPr lang="pl-PL" dirty="0"/>
          </a:p>
        </p:txBody>
      </p:sp>
      <p:sp>
        <p:nvSpPr>
          <p:cNvPr id="3" name="Symbol zastępczy zawartości 2"/>
          <p:cNvSpPr>
            <a:spLocks noGrp="1"/>
          </p:cNvSpPr>
          <p:nvPr>
            <p:ph idx="1"/>
          </p:nvPr>
        </p:nvSpPr>
        <p:spPr/>
        <p:txBody>
          <a:bodyPr/>
          <a:lstStyle/>
          <a:p>
            <a:pPr>
              <a:buNone/>
            </a:pPr>
            <a:r>
              <a:rPr lang="en-US" dirty="0" smtClean="0"/>
              <a:t>Scheduling Postal Workers (5 in 7) </a:t>
            </a:r>
          </a:p>
          <a:p>
            <a:r>
              <a:rPr lang="en-US" dirty="0" smtClean="0"/>
              <a:t>The model </a:t>
            </a:r>
          </a:p>
          <a:p>
            <a:r>
              <a:rPr lang="en-US" dirty="0" smtClean="0"/>
              <a:t>Practical enhancements or modifications </a:t>
            </a:r>
          </a:p>
          <a:p>
            <a:r>
              <a:rPr lang="en-US" dirty="0" smtClean="0"/>
              <a:t>Two non-linear objectives that can be made linear</a:t>
            </a:r>
          </a:p>
          <a:p>
            <a:r>
              <a:rPr lang="en-US" dirty="0" smtClean="0"/>
              <a:t>A non-linear constraint that can be made linear </a:t>
            </a: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Scheduling</a:t>
            </a:r>
            <a:r>
              <a:rPr lang="pl-PL" dirty="0" smtClean="0"/>
              <a:t> </a:t>
            </a:r>
            <a:r>
              <a:rPr lang="pl-PL" dirty="0" err="1" smtClean="0"/>
              <a:t>postal</a:t>
            </a:r>
            <a:r>
              <a:rPr lang="pl-PL" dirty="0" smtClean="0"/>
              <a:t> </a:t>
            </a:r>
            <a:r>
              <a:rPr lang="pl-PL" dirty="0" err="1" smtClean="0"/>
              <a:t>workers</a:t>
            </a:r>
            <a:endParaRPr lang="pl-PL" dirty="0"/>
          </a:p>
        </p:txBody>
      </p:sp>
      <p:sp>
        <p:nvSpPr>
          <p:cNvPr id="3" name="Symbol zastępczy zawartości 2"/>
          <p:cNvSpPr>
            <a:spLocks noGrp="1"/>
          </p:cNvSpPr>
          <p:nvPr>
            <p:ph idx="1"/>
          </p:nvPr>
        </p:nvSpPr>
        <p:spPr>
          <a:xfrm>
            <a:off x="457200" y="1600200"/>
            <a:ext cx="8229600" cy="4997152"/>
          </a:xfrm>
        </p:spPr>
        <p:txBody>
          <a:bodyPr>
            <a:normAutofit lnSpcReduction="10000"/>
          </a:bodyPr>
          <a:lstStyle/>
          <a:p>
            <a:r>
              <a:rPr lang="en-US" sz="2000" dirty="0" smtClean="0"/>
              <a:t>Each postal worker works for 5 consecutive days, followed by 2 days off, repeated weekly. </a:t>
            </a:r>
          </a:p>
          <a:p>
            <a:r>
              <a:rPr lang="pl-PL" sz="2000" dirty="0" err="1" smtClean="0"/>
              <a:t>Demand</a:t>
            </a:r>
            <a:r>
              <a:rPr lang="pl-PL" sz="2000" dirty="0" smtClean="0"/>
              <a:t> for </a:t>
            </a:r>
            <a:r>
              <a:rPr lang="pl-PL" sz="2000" dirty="0" err="1" smtClean="0"/>
              <a:t>workers</a:t>
            </a:r>
            <a:r>
              <a:rPr lang="pl-PL" sz="2000" dirty="0" smtClean="0"/>
              <a:t> </a:t>
            </a:r>
            <a:r>
              <a:rPr lang="pl-PL" sz="2000" dirty="0" err="1" smtClean="0"/>
              <a:t>in</a:t>
            </a:r>
            <a:r>
              <a:rPr lang="pl-PL" sz="2000" dirty="0" smtClean="0"/>
              <a:t> </a:t>
            </a:r>
            <a:r>
              <a:rPr lang="pl-PL" sz="2000" dirty="0" err="1" smtClean="0"/>
              <a:t>each</a:t>
            </a:r>
            <a:r>
              <a:rPr lang="pl-PL" sz="2000" dirty="0" smtClean="0"/>
              <a:t> </a:t>
            </a:r>
            <a:r>
              <a:rPr lang="pl-PL" sz="2000" dirty="0" err="1" smtClean="0"/>
              <a:t>day</a:t>
            </a:r>
            <a:r>
              <a:rPr lang="pl-PL" sz="2000" dirty="0" smtClean="0"/>
              <a:t> of </a:t>
            </a:r>
            <a:r>
              <a:rPr lang="pl-PL" sz="2000" dirty="0" err="1" smtClean="0"/>
              <a:t>the</a:t>
            </a:r>
            <a:r>
              <a:rPr lang="pl-PL" sz="2000" dirty="0" smtClean="0"/>
              <a:t> </a:t>
            </a:r>
            <a:r>
              <a:rPr lang="pl-PL" sz="2000" dirty="0" err="1" smtClean="0"/>
              <a:t>week</a:t>
            </a:r>
            <a:r>
              <a:rPr lang="pl-PL" sz="2000" dirty="0" smtClean="0"/>
              <a:t> </a:t>
            </a:r>
            <a:r>
              <a:rPr lang="pl-PL" sz="2000" dirty="0" err="1" smtClean="0"/>
              <a:t>is</a:t>
            </a:r>
            <a:r>
              <a:rPr lang="pl-PL" sz="2000" dirty="0" smtClean="0"/>
              <a:t> </a:t>
            </a:r>
            <a:r>
              <a:rPr lang="pl-PL" sz="2000" dirty="0" err="1" smtClean="0"/>
              <a:t>the</a:t>
            </a:r>
            <a:r>
              <a:rPr lang="pl-PL" sz="2000" dirty="0" smtClean="0"/>
              <a:t> </a:t>
            </a:r>
            <a:r>
              <a:rPr lang="pl-PL" sz="2000" dirty="0" err="1" smtClean="0"/>
              <a:t>following</a:t>
            </a:r>
            <a:r>
              <a:rPr lang="pl-PL" sz="2000" dirty="0" smtClean="0"/>
              <a:t>:</a:t>
            </a:r>
          </a:p>
          <a:p>
            <a:endParaRPr lang="pl-PL" sz="2000" dirty="0"/>
          </a:p>
          <a:p>
            <a:endParaRPr lang="pl-PL" sz="2000" dirty="0" smtClean="0"/>
          </a:p>
          <a:p>
            <a:endParaRPr lang="pl-PL" sz="2000" dirty="0"/>
          </a:p>
          <a:p>
            <a:r>
              <a:rPr lang="en-US" sz="2000" dirty="0" smtClean="0"/>
              <a:t>Minimize the number of postal workers (for the time being, we will permit fractional workers on each day.) </a:t>
            </a:r>
          </a:p>
          <a:p>
            <a:r>
              <a:rPr lang="pl-PL" sz="2000" dirty="0" err="1" smtClean="0"/>
              <a:t>Formulate</a:t>
            </a:r>
            <a:r>
              <a:rPr lang="pl-PL" sz="2000" dirty="0" smtClean="0"/>
              <a:t> </a:t>
            </a:r>
            <a:r>
              <a:rPr lang="pl-PL" sz="2000" dirty="0" err="1" smtClean="0"/>
              <a:t>the</a:t>
            </a:r>
            <a:r>
              <a:rPr lang="pl-PL" sz="2000" dirty="0" smtClean="0"/>
              <a:t> problem: </a:t>
            </a:r>
            <a:r>
              <a:rPr lang="pl-PL" sz="2000" dirty="0" err="1" smtClean="0"/>
              <a:t>Identify</a:t>
            </a:r>
            <a:endParaRPr lang="pl-PL" sz="2000" dirty="0" smtClean="0"/>
          </a:p>
          <a:p>
            <a:pPr lvl="1"/>
            <a:r>
              <a:rPr lang="pl-PL" sz="1600" i="1" dirty="0" err="1" smtClean="0"/>
              <a:t>decision</a:t>
            </a:r>
            <a:r>
              <a:rPr lang="pl-PL" sz="1600" i="1" dirty="0" smtClean="0"/>
              <a:t> </a:t>
            </a:r>
            <a:r>
              <a:rPr lang="pl-PL" sz="1600" i="1" dirty="0" err="1" smtClean="0"/>
              <a:t>variables</a:t>
            </a:r>
            <a:endParaRPr lang="pl-PL" sz="1600" i="1" dirty="0" smtClean="0"/>
          </a:p>
          <a:p>
            <a:pPr lvl="1"/>
            <a:r>
              <a:rPr lang="pl-PL" sz="1600" i="1" dirty="0" err="1" smtClean="0"/>
              <a:t>objective</a:t>
            </a:r>
            <a:r>
              <a:rPr lang="pl-PL" sz="1600" i="1" dirty="0" smtClean="0"/>
              <a:t> </a:t>
            </a:r>
            <a:r>
              <a:rPr lang="pl-PL" sz="1600" i="1" dirty="0" err="1" smtClean="0"/>
              <a:t>function</a:t>
            </a:r>
            <a:endParaRPr lang="pl-PL" sz="1600" i="1" dirty="0" smtClean="0"/>
          </a:p>
          <a:p>
            <a:pPr lvl="1"/>
            <a:r>
              <a:rPr lang="pl-PL" sz="1600" i="1" dirty="0" err="1" smtClean="0"/>
              <a:t>constraints</a:t>
            </a:r>
            <a:endParaRPr lang="pl-PL" sz="1600" i="1" dirty="0" smtClean="0"/>
          </a:p>
          <a:p>
            <a:pPr lvl="1">
              <a:buNone/>
            </a:pPr>
            <a:endParaRPr lang="pl-PL" sz="1600" i="1" dirty="0" smtClean="0"/>
          </a:p>
          <a:p>
            <a:r>
              <a:rPr lang="pl-PL" sz="2000" i="1" dirty="0" err="1" smtClean="0"/>
              <a:t>feasible</a:t>
            </a:r>
            <a:r>
              <a:rPr lang="pl-PL" sz="2000" i="1" dirty="0" smtClean="0"/>
              <a:t> </a:t>
            </a:r>
            <a:r>
              <a:rPr lang="pl-PL" sz="2000" i="1" dirty="0" err="1" smtClean="0"/>
              <a:t>solution</a:t>
            </a:r>
            <a:endParaRPr lang="pl-PL" sz="2000" i="1" dirty="0" smtClean="0"/>
          </a:p>
          <a:p>
            <a:r>
              <a:rPr lang="pl-PL" sz="2000" i="1" dirty="0" err="1" smtClean="0"/>
              <a:t>optimal</a:t>
            </a:r>
            <a:r>
              <a:rPr lang="pl-PL" sz="2000" i="1" dirty="0" smtClean="0"/>
              <a:t> </a:t>
            </a:r>
            <a:r>
              <a:rPr lang="pl-PL" sz="2000" i="1" dirty="0" err="1" smtClean="0"/>
              <a:t>solution</a:t>
            </a:r>
            <a:r>
              <a:rPr lang="pl-PL" sz="2000" i="1" dirty="0" smtClean="0"/>
              <a:t>, </a:t>
            </a:r>
            <a:r>
              <a:rPr lang="pl-PL" sz="2000" i="1" dirty="0" err="1" smtClean="0"/>
              <a:t>best</a:t>
            </a:r>
            <a:r>
              <a:rPr lang="pl-PL" sz="2000" i="1" dirty="0" smtClean="0"/>
              <a:t> </a:t>
            </a:r>
            <a:r>
              <a:rPr lang="pl-PL" sz="2000" i="1" dirty="0" err="1" smtClean="0"/>
              <a:t>feasible</a:t>
            </a:r>
            <a:r>
              <a:rPr lang="pl-PL" sz="2000" i="1" dirty="0" smtClean="0"/>
              <a:t> </a:t>
            </a:r>
            <a:r>
              <a:rPr lang="pl-PL" sz="2000" i="1" dirty="0" err="1" smtClean="0"/>
              <a:t>solution</a:t>
            </a:r>
            <a:endParaRPr lang="pl-PL" sz="2000" i="1" dirty="0" smtClean="0"/>
          </a:p>
          <a:p>
            <a:endParaRPr lang="pl-PL" sz="2000" i="1" dirty="0" smtClean="0"/>
          </a:p>
          <a:p>
            <a:pPr>
              <a:buNone/>
            </a:pPr>
            <a:endParaRPr lang="pl-PL" sz="2000" dirty="0"/>
          </a:p>
        </p:txBody>
      </p:sp>
      <p:graphicFrame>
        <p:nvGraphicFramePr>
          <p:cNvPr id="4" name="Tabela 3"/>
          <p:cNvGraphicFramePr>
            <a:graphicFrameLocks noGrp="1"/>
          </p:cNvGraphicFramePr>
          <p:nvPr/>
        </p:nvGraphicFramePr>
        <p:xfrm>
          <a:off x="611560" y="2636912"/>
          <a:ext cx="7992888" cy="741680"/>
        </p:xfrm>
        <a:graphic>
          <a:graphicData uri="http://schemas.openxmlformats.org/drawingml/2006/table">
            <a:tbl>
              <a:tblPr firstRow="1" bandRow="1">
                <a:tableStyleId>{93296810-A885-4BE3-A3E7-6D5BEEA58F35}</a:tableStyleId>
              </a:tblPr>
              <a:tblGrid>
                <a:gridCol w="999111"/>
                <a:gridCol w="999111"/>
                <a:gridCol w="999111"/>
                <a:gridCol w="999111"/>
                <a:gridCol w="999111"/>
                <a:gridCol w="999111"/>
                <a:gridCol w="999111"/>
                <a:gridCol w="999111"/>
              </a:tblGrid>
              <a:tr h="370840">
                <a:tc>
                  <a:txBody>
                    <a:bodyPr/>
                    <a:lstStyle/>
                    <a:p>
                      <a:r>
                        <a:rPr lang="pl-PL" dirty="0" smtClean="0"/>
                        <a:t>Day</a:t>
                      </a:r>
                      <a:endParaRPr lang="pl-PL" dirty="0"/>
                    </a:p>
                  </a:txBody>
                  <a:tcPr/>
                </a:tc>
                <a:tc>
                  <a:txBody>
                    <a:bodyPr/>
                    <a:lstStyle/>
                    <a:p>
                      <a:r>
                        <a:rPr lang="pl-PL" dirty="0" smtClean="0"/>
                        <a:t>Mon</a:t>
                      </a:r>
                      <a:endParaRPr lang="pl-PL" dirty="0"/>
                    </a:p>
                  </a:txBody>
                  <a:tcPr/>
                </a:tc>
                <a:tc>
                  <a:txBody>
                    <a:bodyPr/>
                    <a:lstStyle/>
                    <a:p>
                      <a:r>
                        <a:rPr lang="pl-PL" dirty="0" err="1" smtClean="0"/>
                        <a:t>Tue</a:t>
                      </a:r>
                      <a:endParaRPr lang="pl-PL" dirty="0"/>
                    </a:p>
                  </a:txBody>
                  <a:tcPr/>
                </a:tc>
                <a:tc>
                  <a:txBody>
                    <a:bodyPr/>
                    <a:lstStyle/>
                    <a:p>
                      <a:r>
                        <a:rPr lang="pl-PL" dirty="0" smtClean="0"/>
                        <a:t>Wed</a:t>
                      </a:r>
                      <a:endParaRPr lang="pl-PL" dirty="0"/>
                    </a:p>
                  </a:txBody>
                  <a:tcPr/>
                </a:tc>
                <a:tc>
                  <a:txBody>
                    <a:bodyPr/>
                    <a:lstStyle/>
                    <a:p>
                      <a:r>
                        <a:rPr lang="pl-PL" dirty="0" err="1" smtClean="0"/>
                        <a:t>Thu</a:t>
                      </a:r>
                      <a:endParaRPr lang="pl-PL" dirty="0"/>
                    </a:p>
                  </a:txBody>
                  <a:tcPr/>
                </a:tc>
                <a:tc>
                  <a:txBody>
                    <a:bodyPr/>
                    <a:lstStyle/>
                    <a:p>
                      <a:r>
                        <a:rPr lang="pl-PL" dirty="0" err="1" smtClean="0"/>
                        <a:t>Fri</a:t>
                      </a:r>
                      <a:endParaRPr lang="pl-PL" dirty="0"/>
                    </a:p>
                  </a:txBody>
                  <a:tcPr/>
                </a:tc>
                <a:tc>
                  <a:txBody>
                    <a:bodyPr/>
                    <a:lstStyle/>
                    <a:p>
                      <a:r>
                        <a:rPr lang="pl-PL" dirty="0" err="1" smtClean="0"/>
                        <a:t>Sat</a:t>
                      </a:r>
                      <a:endParaRPr lang="pl-PL" dirty="0"/>
                    </a:p>
                  </a:txBody>
                  <a:tcPr/>
                </a:tc>
                <a:tc>
                  <a:txBody>
                    <a:bodyPr/>
                    <a:lstStyle/>
                    <a:p>
                      <a:r>
                        <a:rPr lang="pl-PL" dirty="0" smtClean="0"/>
                        <a:t>Sun</a:t>
                      </a:r>
                      <a:endParaRPr lang="pl-PL" dirty="0"/>
                    </a:p>
                  </a:txBody>
                  <a:tcPr/>
                </a:tc>
              </a:tr>
              <a:tr h="370840">
                <a:tc>
                  <a:txBody>
                    <a:bodyPr/>
                    <a:lstStyle/>
                    <a:p>
                      <a:r>
                        <a:rPr lang="pl-PL" dirty="0" err="1" smtClean="0"/>
                        <a:t>Demand</a:t>
                      </a:r>
                      <a:endParaRPr lang="pl-PL" dirty="0"/>
                    </a:p>
                  </a:txBody>
                  <a:tcPr/>
                </a:tc>
                <a:tc>
                  <a:txBody>
                    <a:bodyPr/>
                    <a:lstStyle/>
                    <a:p>
                      <a:r>
                        <a:rPr lang="pl-PL" dirty="0" smtClean="0"/>
                        <a:t>17</a:t>
                      </a:r>
                      <a:endParaRPr lang="pl-PL" dirty="0"/>
                    </a:p>
                  </a:txBody>
                  <a:tcPr/>
                </a:tc>
                <a:tc>
                  <a:txBody>
                    <a:bodyPr/>
                    <a:lstStyle/>
                    <a:p>
                      <a:r>
                        <a:rPr lang="pl-PL" dirty="0" smtClean="0"/>
                        <a:t>13</a:t>
                      </a:r>
                      <a:endParaRPr lang="pl-PL" dirty="0"/>
                    </a:p>
                  </a:txBody>
                  <a:tcPr/>
                </a:tc>
                <a:tc>
                  <a:txBody>
                    <a:bodyPr/>
                    <a:lstStyle/>
                    <a:p>
                      <a:r>
                        <a:rPr lang="pl-PL" dirty="0" smtClean="0"/>
                        <a:t>15</a:t>
                      </a:r>
                      <a:endParaRPr lang="pl-PL" dirty="0"/>
                    </a:p>
                  </a:txBody>
                  <a:tcPr/>
                </a:tc>
                <a:tc>
                  <a:txBody>
                    <a:bodyPr/>
                    <a:lstStyle/>
                    <a:p>
                      <a:r>
                        <a:rPr lang="pl-PL" dirty="0" smtClean="0"/>
                        <a:t>19</a:t>
                      </a:r>
                      <a:endParaRPr lang="pl-PL" dirty="0"/>
                    </a:p>
                  </a:txBody>
                  <a:tcPr/>
                </a:tc>
                <a:tc>
                  <a:txBody>
                    <a:bodyPr/>
                    <a:lstStyle/>
                    <a:p>
                      <a:r>
                        <a:rPr lang="pl-PL" dirty="0" smtClean="0"/>
                        <a:t>14</a:t>
                      </a:r>
                      <a:endParaRPr lang="pl-PL" dirty="0"/>
                    </a:p>
                  </a:txBody>
                  <a:tcPr/>
                </a:tc>
                <a:tc>
                  <a:txBody>
                    <a:bodyPr/>
                    <a:lstStyle/>
                    <a:p>
                      <a:r>
                        <a:rPr lang="pl-PL" dirty="0" smtClean="0"/>
                        <a:t>16</a:t>
                      </a:r>
                      <a:endParaRPr lang="pl-PL" dirty="0"/>
                    </a:p>
                  </a:txBody>
                  <a:tcPr/>
                </a:tc>
                <a:tc>
                  <a:txBody>
                    <a:bodyPr/>
                    <a:lstStyle/>
                    <a:p>
                      <a:r>
                        <a:rPr lang="pl-PL" dirty="0" smtClean="0"/>
                        <a:t>11</a:t>
                      </a:r>
                      <a:endParaRPr lang="pl-PL"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Identifying</a:t>
            </a:r>
            <a:r>
              <a:rPr lang="pl-PL" dirty="0" smtClean="0"/>
              <a:t> </a:t>
            </a:r>
            <a:r>
              <a:rPr lang="pl-PL" dirty="0" err="1" smtClean="0"/>
              <a:t>decision</a:t>
            </a:r>
            <a:r>
              <a:rPr lang="pl-PL" dirty="0" smtClean="0"/>
              <a:t> </a:t>
            </a:r>
            <a:r>
              <a:rPr lang="pl-PL" dirty="0" err="1" smtClean="0"/>
              <a:t>variables</a:t>
            </a:r>
            <a:endParaRPr lang="pl-PL" dirty="0"/>
          </a:p>
        </p:txBody>
      </p:sp>
      <p:sp>
        <p:nvSpPr>
          <p:cNvPr id="3" name="Symbol zastępczy zawartości 2"/>
          <p:cNvSpPr>
            <a:spLocks noGrp="1"/>
          </p:cNvSpPr>
          <p:nvPr>
            <p:ph idx="1"/>
          </p:nvPr>
        </p:nvSpPr>
        <p:spPr/>
        <p:txBody>
          <a:bodyPr>
            <a:normAutofit/>
          </a:bodyPr>
          <a:lstStyle/>
          <a:p>
            <a:r>
              <a:rPr lang="pl-PL" sz="1800" dirty="0" err="1" smtClean="0"/>
              <a:t>Let’s</a:t>
            </a:r>
            <a:r>
              <a:rPr lang="pl-PL" sz="1800" dirty="0" smtClean="0"/>
              <a:t> </a:t>
            </a:r>
            <a:r>
              <a:rPr lang="pl-PL" sz="1800" dirty="0" err="1" smtClean="0"/>
              <a:t>try</a:t>
            </a:r>
            <a:r>
              <a:rPr lang="pl-PL" sz="1800" dirty="0" smtClean="0"/>
              <a:t>: </a:t>
            </a:r>
            <a:r>
              <a:rPr lang="pl-PL" sz="1800" dirty="0" err="1" smtClean="0"/>
              <a:t>y</a:t>
            </a:r>
            <a:r>
              <a:rPr lang="pl-PL" sz="1800" baseline="-25000" dirty="0" err="1" smtClean="0"/>
              <a:t>i</a:t>
            </a:r>
            <a:r>
              <a:rPr lang="pl-PL" sz="1800" dirty="0" smtClean="0"/>
              <a:t> – </a:t>
            </a:r>
            <a:r>
              <a:rPr lang="pl-PL" sz="1800" dirty="0" err="1" smtClean="0"/>
              <a:t>number</a:t>
            </a:r>
            <a:r>
              <a:rPr lang="pl-PL" sz="1800" dirty="0" smtClean="0"/>
              <a:t> of </a:t>
            </a:r>
            <a:r>
              <a:rPr lang="pl-PL" sz="1800" dirty="0" err="1" smtClean="0"/>
              <a:t>people</a:t>
            </a:r>
            <a:r>
              <a:rPr lang="pl-PL" sz="1800" dirty="0" smtClean="0"/>
              <a:t> </a:t>
            </a:r>
            <a:r>
              <a:rPr lang="pl-PL" sz="1800" dirty="0" err="1" smtClean="0"/>
              <a:t>working</a:t>
            </a:r>
            <a:r>
              <a:rPr lang="pl-PL" sz="1800" dirty="0" smtClean="0"/>
              <a:t> on </a:t>
            </a:r>
            <a:r>
              <a:rPr lang="pl-PL" sz="1800" dirty="0" err="1" smtClean="0"/>
              <a:t>day</a:t>
            </a:r>
            <a:r>
              <a:rPr lang="pl-PL" sz="1800" dirty="0" smtClean="0"/>
              <a:t> i</a:t>
            </a:r>
          </a:p>
          <a:p>
            <a:r>
              <a:rPr lang="pl-PL" sz="1800" dirty="0" err="1" smtClean="0"/>
              <a:t>Demand</a:t>
            </a:r>
            <a:r>
              <a:rPr lang="pl-PL" sz="1800" dirty="0" smtClean="0"/>
              <a:t> </a:t>
            </a:r>
            <a:r>
              <a:rPr lang="pl-PL" sz="1800" dirty="0" err="1" smtClean="0"/>
              <a:t>constraints</a:t>
            </a:r>
            <a:r>
              <a:rPr lang="pl-PL" sz="1800" dirty="0" smtClean="0"/>
              <a:t> </a:t>
            </a:r>
            <a:r>
              <a:rPr lang="pl-PL" sz="1800" dirty="0" err="1" smtClean="0"/>
              <a:t>are</a:t>
            </a:r>
            <a:r>
              <a:rPr lang="pl-PL" sz="1800" dirty="0" smtClean="0"/>
              <a:t> </a:t>
            </a:r>
            <a:r>
              <a:rPr lang="pl-PL" sz="1800" dirty="0" err="1" smtClean="0"/>
              <a:t>easy</a:t>
            </a:r>
            <a:endParaRPr lang="pl-PL" sz="1800" dirty="0" smtClean="0"/>
          </a:p>
          <a:p>
            <a:r>
              <a:rPr lang="pl-PL" sz="1800" dirty="0" err="1" smtClean="0"/>
              <a:t>How</a:t>
            </a:r>
            <a:r>
              <a:rPr lang="pl-PL" sz="1800" dirty="0" smtClean="0"/>
              <a:t> to </a:t>
            </a:r>
            <a:r>
              <a:rPr lang="pl-PL" sz="1800" dirty="0" err="1" smtClean="0"/>
              <a:t>formulate</a:t>
            </a:r>
            <a:r>
              <a:rPr lang="pl-PL" sz="1800" dirty="0" smtClean="0"/>
              <a:t> </a:t>
            </a:r>
            <a:r>
              <a:rPr lang="pl-PL" sz="1800" dirty="0" err="1" smtClean="0"/>
              <a:t>constraint</a:t>
            </a:r>
            <a:r>
              <a:rPr lang="pl-PL" sz="1800" dirty="0" smtClean="0"/>
              <a:t> „5 </a:t>
            </a:r>
            <a:r>
              <a:rPr lang="pl-PL" sz="1800" dirty="0" err="1" smtClean="0"/>
              <a:t>days</a:t>
            </a:r>
            <a:r>
              <a:rPr lang="pl-PL" sz="1800" dirty="0" smtClean="0"/>
              <a:t> </a:t>
            </a:r>
            <a:r>
              <a:rPr lang="pl-PL" sz="1800" dirty="0" err="1" smtClean="0"/>
              <a:t>at</a:t>
            </a:r>
            <a:r>
              <a:rPr lang="pl-PL" sz="1800" dirty="0" smtClean="0"/>
              <a:t> </a:t>
            </a:r>
            <a:r>
              <a:rPr lang="pl-PL" sz="1800" dirty="0" err="1" smtClean="0"/>
              <a:t>work</a:t>
            </a:r>
            <a:r>
              <a:rPr lang="pl-PL" sz="1800" dirty="0" smtClean="0"/>
              <a:t> </a:t>
            </a:r>
            <a:r>
              <a:rPr lang="pl-PL" sz="1800" dirty="0" err="1" smtClean="0"/>
              <a:t>followed</a:t>
            </a:r>
            <a:r>
              <a:rPr lang="pl-PL" sz="1800" dirty="0" smtClean="0"/>
              <a:t> by 2 </a:t>
            </a:r>
            <a:r>
              <a:rPr lang="pl-PL" sz="1800" dirty="0" err="1" smtClean="0"/>
              <a:t>days</a:t>
            </a:r>
            <a:r>
              <a:rPr lang="pl-PL" sz="1800" dirty="0" smtClean="0"/>
              <a:t> </a:t>
            </a:r>
            <a:r>
              <a:rPr lang="pl-PL" sz="1800" dirty="0" err="1" smtClean="0"/>
              <a:t>off</a:t>
            </a:r>
            <a:r>
              <a:rPr lang="pl-PL" sz="1800" dirty="0" smtClean="0"/>
              <a:t>”?</a:t>
            </a:r>
          </a:p>
          <a:p>
            <a:pPr lvl="1"/>
            <a:r>
              <a:rPr lang="pl-PL" sz="1800" dirty="0" err="1" smtClean="0"/>
              <a:t>Impossible</a:t>
            </a:r>
            <a:endParaRPr lang="pl-PL" sz="18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TotalTime>
  <Words>1163</Words>
  <Application>Microsoft Macintosh PowerPoint</Application>
  <PresentationFormat>Pokaz na ekranie (4:3)</PresentationFormat>
  <Paragraphs>214</Paragraphs>
  <Slides>24</Slides>
  <Notes>0</Notes>
  <HiddenSlides>0</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Motyw pakietu Office</vt:lpstr>
      <vt:lpstr>Operations management</vt:lpstr>
      <vt:lpstr>Formal stuff</vt:lpstr>
      <vt:lpstr>What is Operations Research?</vt:lpstr>
      <vt:lpstr>Operations Research in Practice</vt:lpstr>
      <vt:lpstr>Linear programming (LP)</vt:lpstr>
      <vt:lpstr>Integer program</vt:lpstr>
      <vt:lpstr>Overview</vt:lpstr>
      <vt:lpstr>Scheduling postal workers</vt:lpstr>
      <vt:lpstr>Identifying decision variables</vt:lpstr>
      <vt:lpstr>Identifying decision variables</vt:lpstr>
      <vt:lpstr>Table</vt:lpstr>
      <vt:lpstr>Modification 1</vt:lpstr>
      <vt:lpstr>Another modification</vt:lpstr>
      <vt:lpstr>Prezentacja programu PowerPoint</vt:lpstr>
      <vt:lpstr>Which function is convex?</vt:lpstr>
      <vt:lpstr>Maximum of several linear functions is convex</vt:lpstr>
      <vt:lpstr>Proof</vt:lpstr>
      <vt:lpstr>Minimax</vt:lpstr>
      <vt:lpstr>Back to scheduling postal workers</vt:lpstr>
      <vt:lpstr>Another example of friendly objective function</vt:lpstr>
      <vt:lpstr>A ratio constraint: another non-linear constraint that can be made linear </vt:lpstr>
      <vt:lpstr>Making it linear</vt:lpstr>
      <vt:lpstr>Other enhancements</vt:lpstr>
      <vt:lpstr>Simple optimization problem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Deterministyczne modele badań operacyjnych</dc:title>
  <dc:creator>Lewandowski Michał</dc:creator>
  <cp:lastModifiedBy>Michal</cp:lastModifiedBy>
  <cp:revision>62</cp:revision>
  <dcterms:created xsi:type="dcterms:W3CDTF">2011-10-04T09:41:07Z</dcterms:created>
  <dcterms:modified xsi:type="dcterms:W3CDTF">2018-02-21T08:56:24Z</dcterms:modified>
</cp:coreProperties>
</file>