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5" r:id="rId3"/>
    <p:sldId id="303" r:id="rId4"/>
    <p:sldId id="306" r:id="rId5"/>
    <p:sldId id="304" r:id="rId6"/>
    <p:sldId id="262" r:id="rId7"/>
    <p:sldId id="282" r:id="rId8"/>
    <p:sldId id="283" r:id="rId9"/>
    <p:sldId id="289" r:id="rId10"/>
    <p:sldId id="284" r:id="rId11"/>
    <p:sldId id="285" r:id="rId12"/>
    <p:sldId id="286" r:id="rId13"/>
    <p:sldId id="287" r:id="rId14"/>
    <p:sldId id="288" r:id="rId15"/>
    <p:sldId id="290" r:id="rId16"/>
    <p:sldId id="278" r:id="rId17"/>
    <p:sldId id="259" r:id="rId18"/>
    <p:sldId id="263" r:id="rId19"/>
    <p:sldId id="264" r:id="rId20"/>
    <p:sldId id="261" r:id="rId21"/>
    <p:sldId id="257" r:id="rId22"/>
    <p:sldId id="258" r:id="rId23"/>
    <p:sldId id="260" r:id="rId24"/>
    <p:sldId id="266" r:id="rId25"/>
    <p:sldId id="265" r:id="rId26"/>
    <p:sldId id="267" r:id="rId27"/>
    <p:sldId id="301" r:id="rId28"/>
    <p:sldId id="268" r:id="rId29"/>
    <p:sldId id="272" r:id="rId30"/>
    <p:sldId id="269" r:id="rId31"/>
    <p:sldId id="271" r:id="rId32"/>
    <p:sldId id="270" r:id="rId33"/>
    <p:sldId id="279" r:id="rId34"/>
    <p:sldId id="293" r:id="rId35"/>
    <p:sldId id="296" r:id="rId36"/>
    <p:sldId id="294" r:id="rId37"/>
    <p:sldId id="274" r:id="rId38"/>
    <p:sldId id="275" r:id="rId39"/>
    <p:sldId id="276" r:id="rId40"/>
    <p:sldId id="277" r:id="rId41"/>
    <p:sldId id="280" r:id="rId42"/>
    <p:sldId id="297" r:id="rId43"/>
    <p:sldId id="298" r:id="rId44"/>
    <p:sldId id="281" r:id="rId45"/>
    <p:sldId id="273" r:id="rId46"/>
    <p:sldId id="299" r:id="rId47"/>
    <p:sldId id="300" r:id="rId48"/>
    <p:sldId id="292" r:id="rId49"/>
    <p:sldId id="302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7C2F-F1B9-4815-8606-66E83F19A0A1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40AE5-3EDD-40EC-B470-31896B7CC9C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474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62826-1452-4C2B-B6C2-3C5703AE85DD}" type="slidenum">
              <a:rPr lang="en-US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FBB9A-8B04-440A-BE29-05F812ABBEE4}" type="datetimeFigureOut">
              <a:rPr lang="pl-PL" smtClean="0"/>
              <a:pPr/>
              <a:t>2015-10-08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2613-8290-4CFB-91FE-77B2FC276AF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localhost/Volumes/MICHAL/My_Teaching/WTG/TG1/MurderByNumbers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WTG\WTG1\MurderByNumbers.wmv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mA4W1Ayd1j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h.waw.pl/mlewandowski" TargetMode="External"/><Relationship Id="rId2" Type="http://schemas.openxmlformats.org/officeDocument/2006/relationships/hyperlink" Target="http://www.mlewandowski.wa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l.lewandowski@sgh.waw.p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etheory.net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ielrubinstein.tau.ac.il/" TargetMode="External"/><Relationship Id="rId2" Type="http://schemas.openxmlformats.org/officeDocument/2006/relationships/hyperlink" Target="http://www.gametheory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zeworks.com/home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Wstęp do teorii gier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Wykłady dla studiów licencjackich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Początki teorii gier, teorii aukcji i teorii gier ewolucyjnych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Émile</a:t>
            </a:r>
            <a:r>
              <a:rPr lang="pl-PL" dirty="0" smtClean="0"/>
              <a:t> Borel,  </a:t>
            </a:r>
            <a:r>
              <a:rPr lang="pl-PL" i="1" dirty="0" err="1" smtClean="0"/>
              <a:t>Applications</a:t>
            </a:r>
            <a:r>
              <a:rPr lang="pl-PL" i="1" dirty="0" smtClean="0"/>
              <a:t> </a:t>
            </a:r>
            <a:r>
              <a:rPr lang="pl-PL" i="1" dirty="0" err="1" smtClean="0"/>
              <a:t>aux</a:t>
            </a:r>
            <a:r>
              <a:rPr lang="pl-PL" i="1" dirty="0" smtClean="0"/>
              <a:t> </a:t>
            </a:r>
            <a:r>
              <a:rPr lang="pl-PL" i="1" dirty="0" err="1" smtClean="0"/>
              <a:t>Jeux</a:t>
            </a:r>
            <a:r>
              <a:rPr lang="pl-PL" i="1" dirty="0" smtClean="0"/>
              <a:t> de </a:t>
            </a:r>
            <a:r>
              <a:rPr lang="pl-PL" i="1" dirty="0" err="1" smtClean="0"/>
              <a:t>Hasard</a:t>
            </a:r>
            <a:r>
              <a:rPr lang="pl-PL" i="1" dirty="0" smtClean="0"/>
              <a:t>, </a:t>
            </a:r>
            <a:r>
              <a:rPr lang="pl-PL" dirty="0" smtClean="0"/>
              <a:t>1938.</a:t>
            </a:r>
          </a:p>
          <a:p>
            <a:r>
              <a:rPr lang="en-US" dirty="0" smtClean="0"/>
              <a:t>John von Neumann and Oskar Morgenstern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Theory of Games and Economic Behavior</a:t>
            </a:r>
            <a:r>
              <a:rPr lang="pl-PL" i="1" dirty="0" smtClean="0"/>
              <a:t>, </a:t>
            </a:r>
            <a:r>
              <a:rPr lang="pl-PL" dirty="0" smtClean="0"/>
              <a:t>1944.</a:t>
            </a:r>
          </a:p>
          <a:p>
            <a:r>
              <a:rPr lang="pl-PL" dirty="0" smtClean="0"/>
              <a:t>William </a:t>
            </a:r>
            <a:r>
              <a:rPr lang="pl-PL" dirty="0" err="1" smtClean="0"/>
              <a:t>Vickrey</a:t>
            </a:r>
            <a:r>
              <a:rPr lang="pl-PL" dirty="0" smtClean="0"/>
              <a:t>, </a:t>
            </a:r>
            <a:r>
              <a:rPr lang="pl-PL" i="1" dirty="0" err="1" smtClean="0"/>
              <a:t>Auctions</a:t>
            </a:r>
            <a:r>
              <a:rPr lang="pl-PL" i="1" dirty="0" smtClean="0"/>
              <a:t> and </a:t>
            </a:r>
            <a:r>
              <a:rPr lang="pl-PL" i="1" dirty="0" err="1" smtClean="0"/>
              <a:t>bidding</a:t>
            </a:r>
            <a:r>
              <a:rPr lang="pl-PL" i="1" dirty="0" smtClean="0"/>
              <a:t> </a:t>
            </a:r>
            <a:r>
              <a:rPr lang="pl-PL" i="1" dirty="0" err="1" smtClean="0"/>
              <a:t>games</a:t>
            </a:r>
            <a:r>
              <a:rPr lang="pl-PL" i="1" dirty="0" smtClean="0"/>
              <a:t>, </a:t>
            </a:r>
            <a:r>
              <a:rPr lang="pl-PL" dirty="0" smtClean="0"/>
              <a:t>1962.</a:t>
            </a:r>
          </a:p>
          <a:p>
            <a:r>
              <a:rPr lang="pl-PL" dirty="0" smtClean="0"/>
              <a:t>John Maynard Smith</a:t>
            </a:r>
            <a:r>
              <a:rPr lang="pl-PL" i="1" dirty="0" smtClean="0"/>
              <a:t>, </a:t>
            </a:r>
            <a:r>
              <a:rPr lang="en-US" i="1" dirty="0" smtClean="0"/>
              <a:t>The logic of animal conflict</a:t>
            </a:r>
            <a:r>
              <a:rPr lang="pl-PL" i="1" dirty="0" smtClean="0"/>
              <a:t>, </a:t>
            </a:r>
            <a:r>
              <a:rPr lang="pl-PL" dirty="0" smtClean="0"/>
              <a:t>1973.</a:t>
            </a:r>
          </a:p>
          <a:p>
            <a:pPr>
              <a:buNone/>
            </a:pPr>
            <a:endParaRPr lang="pl-PL" i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Nagroda Nobla 1994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John C. </a:t>
            </a:r>
            <a:r>
              <a:rPr lang="pl-PL" dirty="0" err="1" smtClean="0"/>
              <a:t>Harsanyi</a:t>
            </a:r>
            <a:r>
              <a:rPr lang="pl-PL" dirty="0" smtClean="0"/>
              <a:t>, John F. </a:t>
            </a:r>
            <a:r>
              <a:rPr lang="pl-PL" dirty="0" err="1" smtClean="0"/>
              <a:t>Nash</a:t>
            </a:r>
            <a:r>
              <a:rPr lang="pl-PL" dirty="0" smtClean="0"/>
              <a:t> </a:t>
            </a:r>
            <a:r>
              <a:rPr lang="pl-PL" dirty="0" err="1" smtClean="0"/>
              <a:t>Jr</a:t>
            </a:r>
            <a:r>
              <a:rPr lang="pl-PL" dirty="0" smtClean="0"/>
              <a:t>., Reinhard </a:t>
            </a:r>
            <a:r>
              <a:rPr lang="pl-PL" dirty="0" err="1" smtClean="0"/>
              <a:t>Selten</a:t>
            </a:r>
            <a:endParaRPr lang="pl-PL" dirty="0" smtClean="0"/>
          </a:p>
          <a:p>
            <a:pPr>
              <a:buNone/>
            </a:pPr>
            <a:r>
              <a:rPr lang="en-US" i="1" dirty="0" smtClean="0"/>
              <a:t>"for their pioneering analysis of </a:t>
            </a:r>
            <a:r>
              <a:rPr lang="en-US" b="1" i="1" dirty="0" err="1" smtClean="0"/>
              <a:t>equilibria</a:t>
            </a:r>
            <a:r>
              <a:rPr lang="en-US" i="1" dirty="0" smtClean="0"/>
              <a:t> in the theory of non-cooperative games"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Obraz 3" descr="harsa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05064"/>
            <a:ext cx="1543050" cy="2162175"/>
          </a:xfrm>
          <a:prstGeom prst="rect">
            <a:avLst/>
          </a:prstGeom>
        </p:spPr>
      </p:pic>
      <p:pic>
        <p:nvPicPr>
          <p:cNvPr id="5" name="Obraz 4" descr="nas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05064"/>
            <a:ext cx="1543050" cy="2162175"/>
          </a:xfrm>
          <a:prstGeom prst="rect">
            <a:avLst/>
          </a:prstGeom>
        </p:spPr>
      </p:pic>
      <p:pic>
        <p:nvPicPr>
          <p:cNvPr id="6" name="Obraz 5" descr="sel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005064"/>
            <a:ext cx="1543050" cy="2162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Nagroda Nobla 1996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James A. </a:t>
            </a:r>
            <a:r>
              <a:rPr lang="en-US" dirty="0" err="1" smtClean="0"/>
              <a:t>Mirrlees</a:t>
            </a:r>
            <a:r>
              <a:rPr lang="en-US" dirty="0" smtClean="0"/>
              <a:t>, William </a:t>
            </a:r>
            <a:r>
              <a:rPr lang="en-US" dirty="0" err="1" smtClean="0"/>
              <a:t>Vickrey</a:t>
            </a:r>
            <a:endParaRPr lang="pl-PL" dirty="0" smtClean="0"/>
          </a:p>
          <a:p>
            <a:pPr>
              <a:buNone/>
            </a:pPr>
            <a:r>
              <a:rPr lang="en-US" i="1" dirty="0" smtClean="0"/>
              <a:t>"for their fundamental contributions to the economic theory of </a:t>
            </a:r>
            <a:r>
              <a:rPr lang="en-US" b="1" i="1" dirty="0" smtClean="0"/>
              <a:t>incentives under asymmetric information</a:t>
            </a:r>
            <a:r>
              <a:rPr lang="en-US" i="1" dirty="0" smtClean="0"/>
              <a:t>"</a:t>
            </a:r>
            <a:endParaRPr lang="en-US" dirty="0" smtClean="0"/>
          </a:p>
        </p:txBody>
      </p:sp>
      <p:pic>
        <p:nvPicPr>
          <p:cNvPr id="4" name="Obraz 3" descr="mirrl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05064"/>
            <a:ext cx="1543050" cy="2162175"/>
          </a:xfrm>
          <a:prstGeom prst="rect">
            <a:avLst/>
          </a:prstGeom>
        </p:spPr>
      </p:pic>
      <p:pic>
        <p:nvPicPr>
          <p:cNvPr id="5" name="Obraz 4" descr="vick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1543050" cy="2162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Nagroda Nobla 2005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Robert J. </a:t>
            </a:r>
            <a:r>
              <a:rPr lang="pl-PL" dirty="0" err="1" smtClean="0"/>
              <a:t>Aumann</a:t>
            </a:r>
            <a:r>
              <a:rPr lang="pl-PL" dirty="0" smtClean="0"/>
              <a:t>, Thomas C. Schelling</a:t>
            </a:r>
          </a:p>
          <a:p>
            <a:pPr>
              <a:buNone/>
            </a:pPr>
            <a:r>
              <a:rPr lang="en-US" i="1" dirty="0" smtClean="0"/>
              <a:t>"for having enhanced our understanding of </a:t>
            </a:r>
            <a:r>
              <a:rPr lang="en-US" b="1" i="1" dirty="0" smtClean="0"/>
              <a:t>conflict and cooperation </a:t>
            </a:r>
            <a:r>
              <a:rPr lang="en-US" i="1" dirty="0" smtClean="0"/>
              <a:t>through game-theory analysis"</a:t>
            </a:r>
            <a:endParaRPr lang="en-US" dirty="0" smtClean="0"/>
          </a:p>
        </p:txBody>
      </p:sp>
      <p:pic>
        <p:nvPicPr>
          <p:cNvPr id="4" name="Obraz 3" descr="au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61048"/>
            <a:ext cx="1543050" cy="2162175"/>
          </a:xfrm>
          <a:prstGeom prst="rect">
            <a:avLst/>
          </a:prstGeom>
        </p:spPr>
      </p:pic>
      <p:pic>
        <p:nvPicPr>
          <p:cNvPr id="5" name="Obraz 4" descr="sche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1543050" cy="2162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Nagroda Nobla 2007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Leonid </a:t>
            </a:r>
            <a:r>
              <a:rPr lang="pl-PL" dirty="0" err="1" smtClean="0"/>
              <a:t>Hurwicz</a:t>
            </a:r>
            <a:r>
              <a:rPr lang="pl-PL" dirty="0" smtClean="0"/>
              <a:t>, Eric S. </a:t>
            </a:r>
            <a:r>
              <a:rPr lang="pl-PL" dirty="0" err="1" smtClean="0"/>
              <a:t>Maskin</a:t>
            </a:r>
            <a:r>
              <a:rPr lang="pl-PL" dirty="0" smtClean="0"/>
              <a:t>, Roger B. </a:t>
            </a:r>
            <a:r>
              <a:rPr lang="pl-PL" dirty="0" err="1" smtClean="0"/>
              <a:t>Myerson</a:t>
            </a:r>
            <a:endParaRPr lang="pl-PL" dirty="0" smtClean="0"/>
          </a:p>
          <a:p>
            <a:pPr>
              <a:buNone/>
            </a:pPr>
            <a:r>
              <a:rPr lang="pl-PL" i="1" dirty="0" smtClean="0"/>
              <a:t>"for</a:t>
            </a:r>
            <a:r>
              <a:rPr lang="en-US" i="1" dirty="0" smtClean="0"/>
              <a:t> having laid the foundations of </a:t>
            </a:r>
            <a:r>
              <a:rPr lang="en-US" b="1" i="1" dirty="0" smtClean="0"/>
              <a:t>mechanism design theory</a:t>
            </a:r>
            <a:r>
              <a:rPr lang="en-US" i="1" dirty="0" smtClean="0"/>
              <a:t>"</a:t>
            </a:r>
            <a:endParaRPr lang="pl-PL" dirty="0"/>
          </a:p>
        </p:txBody>
      </p:sp>
      <p:pic>
        <p:nvPicPr>
          <p:cNvPr id="4" name="Obraz 3" descr="hurwi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77072"/>
            <a:ext cx="1543050" cy="2162175"/>
          </a:xfrm>
          <a:prstGeom prst="rect">
            <a:avLst/>
          </a:prstGeom>
        </p:spPr>
      </p:pic>
      <p:pic>
        <p:nvPicPr>
          <p:cNvPr id="5" name="Obraz 4" descr="mas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77072"/>
            <a:ext cx="1543050" cy="2162175"/>
          </a:xfrm>
          <a:prstGeom prst="rect">
            <a:avLst/>
          </a:prstGeom>
        </p:spPr>
      </p:pic>
      <p:pic>
        <p:nvPicPr>
          <p:cNvPr id="6" name="Obraz 5" descr="my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077072"/>
            <a:ext cx="1543050" cy="2162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ym typeface="Wingdings" pitchFamily="2" charset="2"/>
              </a:rPr>
              <a:t>Młodzi polscy ekonomiści zajmujący się teorią gier i podwalinami tej teorii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914400" lvl="1" indent="-514350"/>
            <a:r>
              <a:rPr lang="pl-PL" dirty="0" smtClean="0"/>
              <a:t>Wioletta </a:t>
            </a:r>
            <a:r>
              <a:rPr lang="pl-PL" dirty="0" err="1" smtClean="0"/>
              <a:t>Dziuda</a:t>
            </a:r>
            <a:r>
              <a:rPr lang="pl-PL" dirty="0" smtClean="0"/>
              <a:t>, Princeton, teraz MEDS </a:t>
            </a:r>
            <a:r>
              <a:rPr lang="pl-PL" dirty="0" err="1" smtClean="0"/>
              <a:t>Northwestern</a:t>
            </a:r>
            <a:endParaRPr lang="pl-PL" dirty="0" smtClean="0"/>
          </a:p>
          <a:p>
            <a:pPr marL="914400" lvl="1" indent="-514350"/>
            <a:r>
              <a:rPr lang="pl-PL" dirty="0" smtClean="0"/>
              <a:t>Konrad Grabiszewski, Stern Business </a:t>
            </a:r>
            <a:r>
              <a:rPr lang="pl-PL" dirty="0" err="1" smtClean="0"/>
              <a:t>School</a:t>
            </a:r>
            <a:r>
              <a:rPr lang="pl-PL" dirty="0" smtClean="0"/>
              <a:t>, teraz ITAM</a:t>
            </a:r>
          </a:p>
          <a:p>
            <a:pPr marL="914400" lvl="1" indent="-514350"/>
            <a:r>
              <a:rPr lang="pl-PL" dirty="0" smtClean="0"/>
              <a:t>Hanna Hałaburda, </a:t>
            </a:r>
            <a:r>
              <a:rPr lang="pl-PL" dirty="0" err="1" smtClean="0"/>
              <a:t>Northwestern</a:t>
            </a:r>
            <a:r>
              <a:rPr lang="pl-PL" dirty="0" smtClean="0"/>
              <a:t>, teraz Harvard Business </a:t>
            </a:r>
            <a:r>
              <a:rPr lang="pl-PL" dirty="0" err="1" smtClean="0"/>
              <a:t>School</a:t>
            </a:r>
            <a:endParaRPr lang="pl-PL" dirty="0" smtClean="0"/>
          </a:p>
          <a:p>
            <a:pPr marL="914400" lvl="1" indent="-514350"/>
            <a:r>
              <a:rPr lang="pl-PL" dirty="0" smtClean="0"/>
              <a:t>Michał Krawczyk, Amsterdam, teraz UW</a:t>
            </a:r>
          </a:p>
          <a:p>
            <a:pPr marL="914400" lvl="1" indent="-514350"/>
            <a:r>
              <a:rPr lang="pl-PL" dirty="0" smtClean="0"/>
              <a:t>Maksymilian Kwiek, </a:t>
            </a:r>
            <a:r>
              <a:rPr lang="pl-PL" dirty="0" err="1" smtClean="0"/>
              <a:t>Northwestern</a:t>
            </a:r>
            <a:r>
              <a:rPr lang="pl-PL" dirty="0" smtClean="0"/>
              <a:t>, teraz </a:t>
            </a:r>
            <a:r>
              <a:rPr lang="pl-PL" dirty="0" err="1" smtClean="0"/>
              <a:t>Southhampton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endParaRPr lang="pl-PL" dirty="0" smtClean="0"/>
          </a:p>
          <a:p>
            <a:pPr marL="914400" lvl="1" indent="-514350"/>
            <a:r>
              <a:rPr lang="pl-PL" dirty="0" smtClean="0"/>
              <a:t>Wojciech Olszewski, Princeton, teraz </a:t>
            </a:r>
            <a:r>
              <a:rPr lang="pl-PL" dirty="0" err="1" smtClean="0"/>
              <a:t>Northwestern</a:t>
            </a:r>
            <a:endParaRPr lang="pl-PL" dirty="0" smtClean="0"/>
          </a:p>
          <a:p>
            <a:pPr marL="914400" lvl="1" indent="-514350"/>
            <a:r>
              <a:rPr lang="pl-PL" dirty="0" smtClean="0"/>
              <a:t>Marcin </a:t>
            </a:r>
            <a:r>
              <a:rPr lang="pl-PL" dirty="0" err="1" smtClean="0"/>
              <a:t>Pęski</a:t>
            </a:r>
            <a:r>
              <a:rPr lang="pl-PL" dirty="0" smtClean="0"/>
              <a:t>, </a:t>
            </a:r>
            <a:r>
              <a:rPr lang="pl-PL" dirty="0" err="1" smtClean="0"/>
              <a:t>Northwestern</a:t>
            </a:r>
            <a:r>
              <a:rPr lang="pl-PL" dirty="0" smtClean="0"/>
              <a:t>, teraz Texas Austin</a:t>
            </a:r>
          </a:p>
          <a:p>
            <a:pPr marL="914400" lvl="1" indent="-514350"/>
            <a:r>
              <a:rPr lang="pl-PL" dirty="0" smtClean="0"/>
              <a:t>Marek </a:t>
            </a:r>
            <a:r>
              <a:rPr lang="pl-PL" dirty="0" err="1" smtClean="0"/>
              <a:t>Pycia</a:t>
            </a:r>
            <a:r>
              <a:rPr lang="pl-PL" dirty="0" smtClean="0"/>
              <a:t>, MIT, teraz UCLA</a:t>
            </a:r>
          </a:p>
          <a:p>
            <a:pPr marL="914400" lvl="1" indent="-514350"/>
            <a:r>
              <a:rPr lang="pl-PL" dirty="0" smtClean="0"/>
              <a:t>Marzena Rostek, Yale, teraz Wisconsin Madison</a:t>
            </a:r>
          </a:p>
          <a:p>
            <a:pPr marL="914400" lvl="1" indent="-514350"/>
            <a:r>
              <a:rPr lang="pl-PL" dirty="0" smtClean="0"/>
              <a:t>Agnieszka Rusinowska, SGH, teraz Lyon 2</a:t>
            </a:r>
          </a:p>
          <a:p>
            <a:pPr marL="914400" lvl="1" indent="-514350"/>
            <a:r>
              <a:rPr lang="pl-PL" dirty="0" smtClean="0"/>
              <a:t>Tomasz Sadzik, Stanford Business </a:t>
            </a:r>
            <a:r>
              <a:rPr lang="pl-PL" dirty="0" err="1" smtClean="0"/>
              <a:t>School</a:t>
            </a:r>
            <a:r>
              <a:rPr lang="pl-PL" dirty="0" smtClean="0"/>
              <a:t>, teraz NYU</a:t>
            </a:r>
          </a:p>
          <a:p>
            <a:pPr marL="914400" lvl="1" indent="-514350"/>
            <a:r>
              <a:rPr lang="pl-PL" dirty="0" smtClean="0"/>
              <a:t>Andrzej </a:t>
            </a:r>
            <a:r>
              <a:rPr lang="pl-PL" dirty="0" err="1" smtClean="0"/>
              <a:t>Skrzypacz</a:t>
            </a:r>
            <a:r>
              <a:rPr lang="pl-PL" dirty="0" smtClean="0"/>
              <a:t>, Rochester, teraz Stanford Business </a:t>
            </a:r>
            <a:r>
              <a:rPr lang="pl-PL" dirty="0" err="1" smtClean="0"/>
              <a:t>School</a:t>
            </a:r>
            <a:endParaRPr lang="pl-PL" dirty="0" smtClean="0"/>
          </a:p>
          <a:p>
            <a:pPr marL="914400" lvl="1" indent="-514350"/>
            <a:r>
              <a:rPr lang="pl-PL" dirty="0" smtClean="0"/>
              <a:t>Tomasz </a:t>
            </a:r>
            <a:r>
              <a:rPr lang="pl-PL" dirty="0" err="1" smtClean="0"/>
              <a:t>Strzałecki</a:t>
            </a:r>
            <a:r>
              <a:rPr lang="pl-PL" dirty="0" smtClean="0"/>
              <a:t>, </a:t>
            </a:r>
            <a:r>
              <a:rPr lang="pl-PL" dirty="0" err="1" smtClean="0"/>
              <a:t>Northwestern</a:t>
            </a:r>
            <a:r>
              <a:rPr lang="pl-PL" dirty="0" smtClean="0"/>
              <a:t>, teraz Harvard</a:t>
            </a:r>
          </a:p>
          <a:p>
            <a:pPr marL="914400" lvl="1" indent="-514350"/>
            <a:r>
              <a:rPr lang="pl-PL" dirty="0" smtClean="0"/>
              <a:t>Tymon </a:t>
            </a:r>
            <a:r>
              <a:rPr lang="pl-PL" dirty="0" err="1" smtClean="0"/>
              <a:t>Tatur</a:t>
            </a:r>
            <a:r>
              <a:rPr lang="pl-PL" dirty="0" smtClean="0"/>
              <a:t>, </a:t>
            </a:r>
            <a:r>
              <a:rPr lang="pl-PL" dirty="0" err="1" smtClean="0"/>
              <a:t>Northwestern</a:t>
            </a:r>
            <a:r>
              <a:rPr lang="pl-PL" dirty="0" smtClean="0"/>
              <a:t>, teraz Bonn </a:t>
            </a:r>
            <a:r>
              <a:rPr lang="pl-PL" dirty="0" err="1" smtClean="0"/>
              <a:t>Graduate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of </a:t>
            </a:r>
            <a:r>
              <a:rPr lang="pl-PL" dirty="0" err="1" smtClean="0"/>
              <a:t>Economics</a:t>
            </a:r>
            <a:endParaRPr lang="pl-PL" dirty="0" smtClean="0"/>
          </a:p>
          <a:p>
            <a:pPr marL="914400" lvl="1" indent="-514350"/>
            <a:r>
              <a:rPr lang="pl-PL" dirty="0" smtClean="0"/>
              <a:t>Marek </a:t>
            </a:r>
            <a:r>
              <a:rPr lang="pl-PL" dirty="0" err="1" smtClean="0"/>
              <a:t>Weretka</a:t>
            </a:r>
            <a:r>
              <a:rPr lang="pl-PL" dirty="0" smtClean="0"/>
              <a:t>, Yale, teraz Wisconsin Madison</a:t>
            </a:r>
          </a:p>
          <a:p>
            <a:pPr marL="914400" lvl="1" indent="-514350"/>
            <a:r>
              <a:rPr lang="pl-PL" dirty="0" smtClean="0"/>
              <a:t>Jan Werner, Bonn </a:t>
            </a:r>
            <a:r>
              <a:rPr lang="pl-PL" dirty="0" err="1" smtClean="0"/>
              <a:t>Graduate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of </a:t>
            </a:r>
            <a:r>
              <a:rPr lang="pl-PL" dirty="0" err="1" smtClean="0"/>
              <a:t>Economics</a:t>
            </a:r>
            <a:r>
              <a:rPr lang="pl-PL" dirty="0" smtClean="0"/>
              <a:t>, teraz </a:t>
            </a:r>
            <a:r>
              <a:rPr lang="pl-PL" dirty="0" smtClean="0"/>
              <a:t>Minnesota</a:t>
            </a:r>
          </a:p>
          <a:p>
            <a:pPr marL="914400" lvl="1" indent="-514350"/>
            <a:r>
              <a:rPr lang="pl-PL" dirty="0" smtClean="0"/>
              <a:t>Łukasz Woźny, Texas, teraz Szkoła Główna Handlowa w Warszawie</a:t>
            </a:r>
          </a:p>
          <a:p>
            <a:pPr marL="914400" lvl="1" indent="-514350"/>
            <a:r>
              <a:rPr lang="pl-PL" dirty="0" smtClean="0"/>
              <a:t>Michał Ramsza, Szkoła Główna Handlowa w Warszawie</a:t>
            </a:r>
            <a:endParaRPr lang="pl-PL" dirty="0" smtClean="0"/>
          </a:p>
          <a:p>
            <a:pPr marL="914400" lvl="1" indent="-514350"/>
            <a:r>
              <a:rPr lang="pl-PL" dirty="0" smtClean="0"/>
              <a:t>……………………………</a:t>
            </a:r>
          </a:p>
          <a:p>
            <a:pPr marL="914400" lvl="1" indent="-514350"/>
            <a:endParaRPr lang="pl-PL" dirty="0" smtClean="0"/>
          </a:p>
          <a:p>
            <a:pPr marL="914400" lvl="1" indent="-514350"/>
            <a:endParaRPr lang="pl-PL" dirty="0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pl-PL" dirty="0" smtClean="0"/>
              <a:t>Gra strategiczna</a:t>
            </a:r>
            <a:endParaRPr lang="pl-PL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8460432" y="3717032"/>
          <a:ext cx="409575" cy="528638"/>
        </p:xfrm>
        <a:graphic>
          <a:graphicData uri="http://schemas.openxmlformats.org/presentationml/2006/ole">
            <p:oleObj spid="_x0000_s6174" name="Równanie" r:id="rId3" imgW="215806" imgH="279279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372200" y="4725144"/>
          <a:ext cx="1662112" cy="528637"/>
        </p:xfrm>
        <a:graphic>
          <a:graphicData uri="http://schemas.openxmlformats.org/presentationml/2006/ole">
            <p:oleObj spid="_x0000_s6175" name="Równanie" r:id="rId4" imgW="876300" imgH="279400" progId="Equation.3">
              <p:embed/>
            </p:oleObj>
          </a:graphicData>
        </a:graphic>
      </p:graphicFrame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1848054"/>
            <a:ext cx="8820472" cy="424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Prisoner’s</a:t>
            </a:r>
            <a:r>
              <a:rPr lang="pl-PL" dirty="0" smtClean="0"/>
              <a:t> </a:t>
            </a:r>
            <a:r>
              <a:rPr lang="pl-PL" dirty="0" err="1" smtClean="0"/>
              <a:t>dilemma</a:t>
            </a:r>
            <a:r>
              <a:rPr lang="pl-PL" dirty="0" smtClean="0"/>
              <a:t> – dylemat więźnia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Policja aresztuje dwóch podejrzanych. Nie posiada jednak dostatecznie dużo dowodów, aby któregoś z nich skazać. Zatem umieszczeni w oddzielnych celach, dostają następującą propozycję: </a:t>
            </a:r>
            <a:endParaRPr lang="pl-PL" dirty="0" smtClean="0"/>
          </a:p>
          <a:p>
            <a:pPr lvl="1"/>
            <a:r>
              <a:rPr lang="pl-PL" dirty="0" smtClean="0"/>
              <a:t>J</a:t>
            </a:r>
            <a:r>
              <a:rPr lang="pl-PL" dirty="0" smtClean="0"/>
              <a:t>eśli </a:t>
            </a:r>
            <a:r>
              <a:rPr lang="pl-PL" dirty="0" smtClean="0"/>
              <a:t>jeden zgodzi się zeznawać przeciwko drugiemu a drugi pozostanie milczący, ten pierwszy zostanie uwolniony od zarzutów a drugi dostanie pełen 20-letni wymiar kary</a:t>
            </a:r>
            <a:r>
              <a:rPr lang="pl-PL" dirty="0" smtClean="0"/>
              <a:t>.</a:t>
            </a:r>
          </a:p>
          <a:p>
            <a:pPr lvl="1"/>
            <a:r>
              <a:rPr lang="pl-PL" dirty="0" smtClean="0"/>
              <a:t> </a:t>
            </a:r>
            <a:r>
              <a:rPr lang="pl-PL" dirty="0" smtClean="0"/>
              <a:t>Jeśli oboje okażą się nieprzejednani i nie będą zeznawać jeden przeciw drugiemu, wówczas oboje dostaną roczny wyrok na podstawie jakiegoś podrzędnego zarzutu. </a:t>
            </a:r>
            <a:endParaRPr lang="pl-PL" dirty="0" smtClean="0"/>
          </a:p>
          <a:p>
            <a:pPr lvl="1"/>
            <a:r>
              <a:rPr lang="pl-PL" dirty="0" smtClean="0"/>
              <a:t>W </a:t>
            </a:r>
            <a:r>
              <a:rPr lang="pl-PL" dirty="0" smtClean="0"/>
              <a:t>przypadku, gdy oboje zgodzą się zeznawać przeciwko drugiemu, oboje dostaną wyrok 5-letni.</a:t>
            </a:r>
          </a:p>
          <a:p>
            <a:r>
              <a:rPr lang="pl-PL" dirty="0" smtClean="0"/>
              <a:t>Każdy </a:t>
            </a:r>
            <a:r>
              <a:rPr lang="pl-PL" dirty="0" smtClean="0"/>
              <a:t>z nich musi podjąć decyzję czy zeznawać przeciw drugiemu czy nie. Każdy z nich jest zapewniony, że ten drugi nie będzie wiedział o zdradzie do końca śledztwa i ogłoszenia wyroku. Jak więźniowie powinni się zachować?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Dylemat więźnia</a:t>
            </a:r>
            <a:endParaRPr lang="pl-PL" dirty="0"/>
          </a:p>
        </p:txBody>
      </p:sp>
      <p:pic>
        <p:nvPicPr>
          <p:cNvPr id="4" name="Symbol zastępczy zawartości 3" descr="prisoners_dilemma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984776" cy="47935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Dylemat więźnia - macierz wypłat</a:t>
            </a:r>
            <a:endParaRPr lang="pl-PL" dirty="0"/>
          </a:p>
        </p:txBody>
      </p:sp>
      <p:graphicFrame>
        <p:nvGraphicFramePr>
          <p:cNvPr id="8" name="Symbol zastępczy zawartości 6"/>
          <p:cNvGraphicFramePr>
            <a:graphicFrameLocks/>
          </p:cNvGraphicFramePr>
          <p:nvPr/>
        </p:nvGraphicFramePr>
        <p:xfrm>
          <a:off x="2123728" y="2060848"/>
          <a:ext cx="4680519" cy="396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73"/>
                <a:gridCol w="1560173"/>
                <a:gridCol w="1560173"/>
              </a:tblGrid>
              <a:tr h="1322445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Nie zeznawać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Zeznawać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322445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Nie zeznawać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22445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Zeznawać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0" y="40307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 descr="logo_KNAE_du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1512168" cy="151216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latin typeface="Andalus" pitchFamily="18" charset="-78"/>
                <a:cs typeface="Andalus" pitchFamily="18" charset="-78"/>
              </a:rPr>
              <a:t>Spotkanie informacyjne</a:t>
            </a:r>
            <a:endParaRPr lang="pl-PL" sz="2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857356" y="714356"/>
            <a:ext cx="70202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ndalus" pitchFamily="18" charset="-78"/>
                <a:cs typeface="Andalus" pitchFamily="18" charset="-78"/>
              </a:rPr>
              <a:t>SKN Analiz Ekonomicznych 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działające przy </a:t>
            </a:r>
            <a:br>
              <a:rPr lang="pl-PL" sz="2000" dirty="0" smtClean="0">
                <a:latin typeface="Andalus" pitchFamily="18" charset="-78"/>
                <a:cs typeface="Andalus" pitchFamily="18" charset="-78"/>
              </a:rPr>
            </a:b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Zakładzie Wspomagania i Analizy Decyzji</a:t>
            </a:r>
          </a:p>
          <a:p>
            <a:pPr algn="ctr"/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serdecznie zaprasza wszystkich chętnych </a:t>
            </a:r>
            <a:br>
              <a:rPr lang="pl-PL" sz="2000" dirty="0" smtClean="0">
                <a:latin typeface="Andalus" pitchFamily="18" charset="-78"/>
                <a:cs typeface="Andalus" pitchFamily="18" charset="-78"/>
              </a:rPr>
            </a:b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na </a:t>
            </a:r>
            <a:r>
              <a:rPr lang="pl-PL" sz="2000" b="1" dirty="0" smtClean="0">
                <a:latin typeface="Andalus" pitchFamily="18" charset="-78"/>
                <a:cs typeface="Andalus" pitchFamily="18" charset="-78"/>
              </a:rPr>
              <a:t>spotkanie informacyjne</a:t>
            </a:r>
          </a:p>
          <a:p>
            <a:pPr algn="ctr"/>
            <a:r>
              <a:rPr lang="pl-PL" sz="2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12 października </a:t>
            </a:r>
            <a:r>
              <a:rPr lang="pl-PL" sz="2200" b="1" dirty="0" smtClean="0">
                <a:latin typeface="Andalus" pitchFamily="18" charset="-78"/>
                <a:cs typeface="Andalus" pitchFamily="18" charset="-78"/>
              </a:rPr>
              <a:t>o godz. </a:t>
            </a:r>
            <a:r>
              <a:rPr lang="pl-PL" sz="2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19.00</a:t>
            </a:r>
          </a:p>
          <a:p>
            <a:pPr algn="ctr"/>
            <a:r>
              <a:rPr lang="pl-PL" sz="2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Aula II bud. C</a:t>
            </a:r>
            <a:endParaRPr lang="pl-PL" sz="2200" b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l-PL" sz="2200" b="1" dirty="0" smtClean="0">
                <a:latin typeface="Andalus" pitchFamily="18" charset="-78"/>
                <a:cs typeface="Andalus" pitchFamily="18" charset="-78"/>
              </a:rPr>
              <a:t>Zapisy na spotkanie pod: </a:t>
            </a:r>
            <a:r>
              <a:rPr lang="pl-PL" sz="2400" dirty="0" smtClean="0"/>
              <a:t>knae1516@gmail.com</a:t>
            </a:r>
            <a:endParaRPr lang="pl-PL" sz="22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3115013"/>
            <a:ext cx="89644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ndalus" pitchFamily="18" charset="-78"/>
                <a:cs typeface="Andalus" pitchFamily="18" charset="-78"/>
              </a:rPr>
              <a:t>Planowana działalność KNAE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w roku akademickim 2015/2016 to m.in.: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sekcja badań operacyjnych i </a:t>
            </a:r>
            <a:r>
              <a:rPr lang="pl-PL" i="1" dirty="0" smtClean="0">
                <a:latin typeface="Andalus" pitchFamily="18" charset="-78"/>
                <a:cs typeface="Andalus" pitchFamily="18" charset="-78"/>
              </a:rPr>
              <a:t>big data </a:t>
            </a:r>
            <a:r>
              <a:rPr lang="pl-PL" i="1" dirty="0" err="1" smtClean="0">
                <a:latin typeface="Andalus" pitchFamily="18" charset="-78"/>
                <a:cs typeface="Andalus" pitchFamily="18" charset="-78"/>
              </a:rPr>
              <a:t>analytics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sekcja modelowania predykcyjnego,</a:t>
            </a:r>
            <a:endParaRPr lang="pl-PL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„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kuRs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”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– kurs języka 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R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dla studentów SGH,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konkurs analityczny „Wygraj z analizą danych!”,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możliwość 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udziału w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projektach analitycznych i naukowych,</a:t>
            </a:r>
            <a:endParaRPr lang="pl-PL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spotkania integracyjne: majówka, spotkanie opłatkowe i wiele innych </a:t>
            </a:r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</a:t>
            </a:r>
          </a:p>
          <a:p>
            <a:endParaRPr lang="pl-PL" sz="2000" dirty="0" smtClean="0"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Jeśli chcesz: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poznać ludzi</a:t>
            </a:r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o podobnych zainteresowaniach,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współpracować z </a:t>
            </a:r>
            <a:r>
              <a:rPr lang="pl-PL" b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pracownikami naukowymi</a:t>
            </a:r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samorealizować się przez </a:t>
            </a:r>
            <a:r>
              <a:rPr lang="pl-PL" b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działalność naukową</a:t>
            </a:r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</a:p>
          <a:p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przyjdź</a:t>
            </a:r>
            <a:r>
              <a:rPr lang="pl-PL" dirty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pl-PL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– czekamy właśnie na Ciebie!</a:t>
            </a:r>
            <a:endParaRPr lang="pl-PL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Dylemat więźnia</a:t>
            </a:r>
            <a:endParaRPr lang="pl-PL" dirty="0"/>
          </a:p>
        </p:txBody>
      </p:sp>
      <p:pic>
        <p:nvPicPr>
          <p:cNvPr id="4" name="MurderByNumber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576" y="1268760"/>
            <a:ext cx="7662028" cy="5328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Stag</a:t>
            </a:r>
            <a:r>
              <a:rPr lang="pl-PL" dirty="0" smtClean="0"/>
              <a:t> </a:t>
            </a:r>
            <a:r>
              <a:rPr lang="pl-PL" dirty="0" err="1" smtClean="0"/>
              <a:t>hunt</a:t>
            </a:r>
            <a:r>
              <a:rPr lang="pl-PL" dirty="0" smtClean="0"/>
              <a:t> – polowanie na jelenia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The Stag Hunt </a:t>
            </a:r>
            <a:r>
              <a:rPr lang="pl-PL" dirty="0" smtClean="0"/>
              <a:t>jest historią, która stała się grą. Gra ta jest prototypem umowy społecznej. Historia jest krótko opowiedziana przez Rousseau w </a:t>
            </a:r>
            <a:r>
              <a:rPr lang="en-US" i="1" dirty="0" smtClean="0"/>
              <a:t>A </a:t>
            </a:r>
            <a:r>
              <a:rPr lang="en-US" i="1" dirty="0"/>
              <a:t>Discourse on Inequality:</a:t>
            </a:r>
          </a:p>
          <a:p>
            <a:pPr lvl="1"/>
            <a:r>
              <a:rPr lang="en-US" dirty="0"/>
              <a:t>If it was a matter of hunting a deer, everyone well realized that he must </a:t>
            </a:r>
            <a:r>
              <a:rPr lang="en-US" dirty="0" smtClean="0"/>
              <a:t>remain</a:t>
            </a:r>
            <a:r>
              <a:rPr lang="pl-PL" dirty="0" smtClean="0"/>
              <a:t> </a:t>
            </a:r>
            <a:r>
              <a:rPr lang="en-US" dirty="0" smtClean="0"/>
              <a:t>faithful </a:t>
            </a:r>
            <a:r>
              <a:rPr lang="en-US" dirty="0"/>
              <a:t>to his post; but if a hare happened to pass within reach of one of them, </a:t>
            </a:r>
            <a:r>
              <a:rPr lang="en-US" dirty="0" smtClean="0"/>
              <a:t>we</a:t>
            </a:r>
            <a:r>
              <a:rPr lang="pl-PL" dirty="0" smtClean="0"/>
              <a:t> </a:t>
            </a:r>
            <a:r>
              <a:rPr lang="en-US" dirty="0" smtClean="0"/>
              <a:t>cannot </a:t>
            </a:r>
            <a:r>
              <a:rPr lang="en-US" dirty="0"/>
              <a:t>doubt that he would have gone off in pursuit of it without scruple</a:t>
            </a:r>
            <a:r>
              <a:rPr lang="en-US" dirty="0" smtClean="0"/>
              <a:t>...„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Stag</a:t>
            </a:r>
            <a:r>
              <a:rPr lang="pl-PL" dirty="0" smtClean="0"/>
              <a:t> </a:t>
            </a:r>
            <a:r>
              <a:rPr lang="pl-PL" dirty="0" err="1" smtClean="0"/>
              <a:t>hunt</a:t>
            </a:r>
            <a:endParaRPr lang="pl-PL" dirty="0"/>
          </a:p>
        </p:txBody>
      </p:sp>
      <p:pic>
        <p:nvPicPr>
          <p:cNvPr id="5" name="Obraz 4" descr="s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84984"/>
            <a:ext cx="2117036" cy="1512168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3851920" y="3284984"/>
          <a:ext cx="5050904" cy="31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452"/>
                <a:gridCol w="2525452"/>
              </a:tblGrid>
              <a:tr h="1562472"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pl-PL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562472"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Obraz 7" descr="s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00808"/>
            <a:ext cx="2117036" cy="1512168"/>
          </a:xfrm>
          <a:prstGeom prst="rect">
            <a:avLst/>
          </a:prstGeom>
        </p:spPr>
      </p:pic>
      <p:pic>
        <p:nvPicPr>
          <p:cNvPr id="11" name="Obraz 10" descr="h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700808"/>
            <a:ext cx="2324297" cy="1480841"/>
          </a:xfrm>
          <a:prstGeom prst="rect">
            <a:avLst/>
          </a:prstGeom>
        </p:spPr>
      </p:pic>
      <p:pic>
        <p:nvPicPr>
          <p:cNvPr id="12" name="Obraz 11" descr="h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869160"/>
            <a:ext cx="2324297" cy="1480841"/>
          </a:xfrm>
          <a:prstGeom prst="rect">
            <a:avLst/>
          </a:prstGeom>
        </p:spPr>
      </p:pic>
      <p:pic>
        <p:nvPicPr>
          <p:cNvPr id="9" name="Obraz 8" descr="hun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3" y="764704"/>
            <a:ext cx="2952328" cy="1921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przykłady </a:t>
            </a:r>
            <a:r>
              <a:rPr lang="pl-PL" dirty="0" err="1" smtClean="0"/>
              <a:t>stag</a:t>
            </a:r>
            <a:r>
              <a:rPr lang="pl-PL" dirty="0" smtClean="0"/>
              <a:t> </a:t>
            </a:r>
            <a:r>
              <a:rPr lang="pl-PL" dirty="0" err="1" smtClean="0"/>
              <a:t>hunt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Wiosłowanie we dwójkę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Polowania orek</a:t>
            </a:r>
          </a:p>
          <a:p>
            <a:endParaRPr lang="pl-PL" dirty="0"/>
          </a:p>
        </p:txBody>
      </p:sp>
      <p:pic>
        <p:nvPicPr>
          <p:cNvPr id="4" name="Obraz 3" descr="or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861048"/>
            <a:ext cx="3552395" cy="2664296"/>
          </a:xfrm>
          <a:prstGeom prst="rect">
            <a:avLst/>
          </a:prstGeom>
        </p:spPr>
      </p:pic>
      <p:pic>
        <p:nvPicPr>
          <p:cNvPr id="5" name="Obraz 4" descr="ro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3355343" cy="22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Battle</a:t>
            </a:r>
            <a:r>
              <a:rPr lang="pl-PL" dirty="0" smtClean="0"/>
              <a:t> of </a:t>
            </a:r>
            <a:r>
              <a:rPr lang="pl-PL" dirty="0" err="1" smtClean="0"/>
              <a:t>sexes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5256584" cy="324036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Małżeństwo umówiło się na spotkanie dzisiaj wieczorem, jednak ani jedno ani drugie nie może przypomnieć sobie czy idą do opery na balet czy na stadion na mecz piłki nożnej. </a:t>
            </a:r>
          </a:p>
          <a:p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79512" y="4725144"/>
            <a:ext cx="8712968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Mąż chciałby zobaczyć mecz, żona balet, ale oboje preferują iść do tego samego miejsca niż do dwóch różnych. Jeśli zapomnieli komórki i nie mogą się skomunikować, wówczas co powinni zrobić?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Symbol zastępczy zawartości 3" descr="ba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24744"/>
            <a:ext cx="3465576" cy="3465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Battle</a:t>
            </a:r>
            <a:r>
              <a:rPr lang="pl-PL" dirty="0" smtClean="0"/>
              <a:t> of </a:t>
            </a:r>
            <a:r>
              <a:rPr lang="pl-PL" dirty="0" err="1" smtClean="0"/>
              <a:t>sexes</a:t>
            </a:r>
            <a:r>
              <a:rPr lang="pl-PL" dirty="0" smtClean="0"/>
              <a:t> - bitwa płci</a:t>
            </a:r>
            <a:endParaRPr lang="pl-PL" dirty="0"/>
          </a:p>
        </p:txBody>
      </p:sp>
      <p:graphicFrame>
        <p:nvGraphicFramePr>
          <p:cNvPr id="6" name="Symbol zastępczy zawartości 6"/>
          <p:cNvGraphicFramePr>
            <a:graphicFrameLocks/>
          </p:cNvGraphicFramePr>
          <p:nvPr/>
        </p:nvGraphicFramePr>
        <p:xfrm>
          <a:off x="539552" y="2780928"/>
          <a:ext cx="4680522" cy="396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08112"/>
                <a:gridCol w="1536172"/>
                <a:gridCol w="1560174"/>
              </a:tblGrid>
              <a:tr h="661223">
                <a:tc rowSpan="2" gridSpan="2"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Mąż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61223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Balet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Mecz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322445">
                <a:tc rowSpan="2"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Żona</a:t>
                      </a:r>
                      <a:endParaRPr lang="pl-PL" sz="2400" dirty="0"/>
                    </a:p>
                  </a:txBody>
                  <a:tcPr vert="vert27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Balet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22445">
                <a:tc vMerge="1"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Mecz</a:t>
                      </a:r>
                    </a:p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Symbol zastępczy zawartości 7" descr="ope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1781026" cy="2568787"/>
          </a:xfrm>
        </p:spPr>
      </p:pic>
      <p:pic>
        <p:nvPicPr>
          <p:cNvPr id="9" name="Obraz 8" descr="m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49080"/>
            <a:ext cx="3312368" cy="2583647"/>
          </a:xfrm>
          <a:prstGeom prst="rect">
            <a:avLst/>
          </a:prstGeom>
        </p:spPr>
      </p:pic>
      <p:pic>
        <p:nvPicPr>
          <p:cNvPr id="10" name="Obraz 9" descr="batt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12776"/>
            <a:ext cx="2236844" cy="22368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Chicken</a:t>
            </a:r>
            <a:r>
              <a:rPr lang="pl-PL" dirty="0" smtClean="0"/>
              <a:t> </a:t>
            </a:r>
            <a:r>
              <a:rPr lang="pl-PL" dirty="0" err="1" smtClean="0"/>
              <a:t>game</a:t>
            </a:r>
            <a:r>
              <a:rPr lang="pl-PL" dirty="0" smtClean="0"/>
              <a:t>/</a:t>
            </a:r>
            <a:r>
              <a:rPr lang="pl-PL" dirty="0" err="1"/>
              <a:t>H</a:t>
            </a:r>
            <a:r>
              <a:rPr lang="pl-PL" dirty="0" err="1" smtClean="0"/>
              <a:t>awk-dove</a:t>
            </a:r>
            <a:r>
              <a:rPr lang="pl-PL" dirty="0" smtClean="0"/>
              <a:t> </a:t>
            </a:r>
            <a:r>
              <a:rPr lang="pl-PL" dirty="0" err="1" smtClean="0"/>
              <a:t>game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http://www.youtube.com/watch?v=mA4W1Ayd1jE</a:t>
            </a:r>
            <a:endParaRPr lang="pl-PL" dirty="0"/>
          </a:p>
        </p:txBody>
      </p:sp>
      <p:graphicFrame>
        <p:nvGraphicFramePr>
          <p:cNvPr id="5" name="Symbol zastępczy zawartości 6"/>
          <p:cNvGraphicFramePr>
            <a:graphicFrameLocks/>
          </p:cNvGraphicFramePr>
          <p:nvPr/>
        </p:nvGraphicFramePr>
        <p:xfrm>
          <a:off x="3203848" y="3789040"/>
          <a:ext cx="4690864" cy="290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629"/>
                <a:gridCol w="2350235"/>
              </a:tblGrid>
              <a:tr h="1454460"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pl-PL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454460"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" name="Obraz 5" descr="haw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2022696" cy="1440160"/>
          </a:xfrm>
          <a:prstGeom prst="rect">
            <a:avLst/>
          </a:prstGeom>
        </p:spPr>
      </p:pic>
      <p:pic>
        <p:nvPicPr>
          <p:cNvPr id="7" name="Obraz 6" descr="do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861048"/>
            <a:ext cx="1584176" cy="1266185"/>
          </a:xfrm>
          <a:prstGeom prst="rect">
            <a:avLst/>
          </a:prstGeom>
        </p:spPr>
      </p:pic>
      <p:pic>
        <p:nvPicPr>
          <p:cNvPr id="8" name="Obraz 7" descr="do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420888"/>
            <a:ext cx="1584176" cy="1266185"/>
          </a:xfrm>
          <a:prstGeom prst="rect">
            <a:avLst/>
          </a:prstGeom>
        </p:spPr>
      </p:pic>
      <p:pic>
        <p:nvPicPr>
          <p:cNvPr id="9" name="Obraz 8" descr="haw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276872"/>
            <a:ext cx="2022696" cy="1440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 w tchórza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Radio conversation released by the Chief of Naval Operations, 10-10-95. </a:t>
            </a:r>
          </a:p>
          <a:p>
            <a:endParaRPr lang="en-US" dirty="0"/>
          </a:p>
          <a:p>
            <a:r>
              <a:rPr lang="en-US" b="1" dirty="0"/>
              <a:t>#1:</a:t>
            </a:r>
            <a:r>
              <a:rPr lang="en-US" dirty="0"/>
              <a:t> Please divert your course 15 degrees to the North to avoid a collision.  </a:t>
            </a:r>
          </a:p>
          <a:p>
            <a:r>
              <a:rPr lang="en-US" b="1" dirty="0"/>
              <a:t>#2:</a:t>
            </a:r>
            <a:r>
              <a:rPr lang="en-US" dirty="0"/>
              <a:t> Recommend you divert YOUR course 15 degrees to South to avoid a collision.  </a:t>
            </a:r>
          </a:p>
          <a:p>
            <a:r>
              <a:rPr lang="en-US" b="1" dirty="0"/>
              <a:t>#1:</a:t>
            </a:r>
            <a:r>
              <a:rPr lang="en-US" dirty="0"/>
              <a:t> This is the Captain of a US Navy ship. I say again, divert YOUR course.  </a:t>
            </a:r>
          </a:p>
          <a:p>
            <a:r>
              <a:rPr lang="en-US" b="1" dirty="0"/>
              <a:t>#2:</a:t>
            </a:r>
            <a:r>
              <a:rPr lang="en-US" dirty="0"/>
              <a:t> No. I say again, you divert YOUR course.  </a:t>
            </a:r>
          </a:p>
          <a:p>
            <a:r>
              <a:rPr lang="en-US" b="1" dirty="0"/>
              <a:t>#1:</a:t>
            </a:r>
            <a:r>
              <a:rPr lang="en-US" dirty="0"/>
              <a:t> THIS IS THE AIRCRAFT CARRIER ENTERPRISE, WE ARE A LARGE WARSHIP OF THE US NAVY. DIVERT YOUR COURSE NOW!  </a:t>
            </a:r>
          </a:p>
          <a:p>
            <a:r>
              <a:rPr lang="en-US" b="1" dirty="0"/>
              <a:t>#2:</a:t>
            </a:r>
            <a:r>
              <a:rPr lang="en-US" dirty="0"/>
              <a:t> This is a </a:t>
            </a:r>
            <a:r>
              <a:rPr lang="en-US" dirty="0" err="1"/>
              <a:t>lighthouse.Your</a:t>
            </a:r>
            <a:r>
              <a:rPr lang="en-US" dirty="0"/>
              <a:t> call. </a:t>
            </a:r>
          </a:p>
        </p:txBody>
      </p:sp>
    </p:spTree>
    <p:extLst>
      <p:ext uri="{BB962C8B-B14F-4D97-AF65-F5344CB8AC3E}">
        <p14:creationId xmlns:p14="http://schemas.microsoft.com/office/powerpoint/2010/main" xmlns="" val="333474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Matching</a:t>
            </a:r>
            <a:r>
              <a:rPr lang="pl-PL" dirty="0" smtClean="0"/>
              <a:t> </a:t>
            </a:r>
            <a:r>
              <a:rPr lang="pl-PL" dirty="0" err="1" smtClean="0"/>
              <a:t>pennies</a:t>
            </a:r>
            <a:endParaRPr lang="pl-PL" dirty="0"/>
          </a:p>
        </p:txBody>
      </p:sp>
      <p:pic>
        <p:nvPicPr>
          <p:cNvPr id="5" name="Symbol zastępczy zawartości 4" descr="1--zlo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1584176" cy="1584176"/>
          </a:xfrm>
        </p:spPr>
      </p:pic>
      <p:graphicFrame>
        <p:nvGraphicFramePr>
          <p:cNvPr id="4" name="Symbol zastępczy zawartości 6"/>
          <p:cNvGraphicFramePr>
            <a:graphicFrameLocks/>
          </p:cNvGraphicFramePr>
          <p:nvPr/>
        </p:nvGraphicFramePr>
        <p:xfrm>
          <a:off x="3491880" y="3140968"/>
          <a:ext cx="4690864" cy="290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629"/>
                <a:gridCol w="2350235"/>
              </a:tblGrid>
              <a:tr h="1454460"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tx1"/>
                          </a:solidFill>
                        </a:rPr>
                        <a:t>1,-1</a:t>
                      </a:r>
                      <a:endParaRPr lang="pl-PL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pl-PL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454460"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1,-1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" name="Symbol zastępczy zawartości 4" descr="1--zlo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484784"/>
            <a:ext cx="1584176" cy="1584176"/>
          </a:xfrm>
          <a:prstGeom prst="rect">
            <a:avLst/>
          </a:prstGeom>
        </p:spPr>
      </p:pic>
      <p:pic>
        <p:nvPicPr>
          <p:cNvPr id="7" name="Obraz 6" descr="orz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653136"/>
            <a:ext cx="1512168" cy="1549506"/>
          </a:xfrm>
          <a:prstGeom prst="rect">
            <a:avLst/>
          </a:prstGeom>
        </p:spPr>
      </p:pic>
      <p:pic>
        <p:nvPicPr>
          <p:cNvPr id="8" name="Obraz 7" descr="orz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484784"/>
            <a:ext cx="1512168" cy="1549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sciss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002291" y="1710678"/>
            <a:ext cx="1800200" cy="1348413"/>
          </a:xfrm>
          <a:prstGeom prst="rect">
            <a:avLst/>
          </a:prstGeom>
        </p:spPr>
      </p:pic>
      <p:pic>
        <p:nvPicPr>
          <p:cNvPr id="9" name="Obraz 8" descr="sciss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131840" y="4365104"/>
            <a:ext cx="1800200" cy="134841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Rock-Scissors-Paper</a:t>
            </a:r>
            <a:endParaRPr lang="pl-PL" dirty="0"/>
          </a:p>
        </p:txBody>
      </p:sp>
      <p:pic>
        <p:nvPicPr>
          <p:cNvPr id="5" name="Symbol zastępczy zawartości 4" descr="r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429000"/>
            <a:ext cx="1515379" cy="1008112"/>
          </a:xfrm>
        </p:spPr>
      </p:pic>
      <p:graphicFrame>
        <p:nvGraphicFramePr>
          <p:cNvPr id="4" name="Symbol zastępczy zawartości 6"/>
          <p:cNvGraphicFramePr>
            <a:graphicFrameLocks/>
          </p:cNvGraphicFramePr>
          <p:nvPr/>
        </p:nvGraphicFramePr>
        <p:xfrm>
          <a:off x="4932040" y="3356992"/>
          <a:ext cx="3744415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433"/>
                <a:gridCol w="1246433"/>
                <a:gridCol w="1251549"/>
              </a:tblGrid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1,-1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1,-1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1,-1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" name="Symbol zastępczy zawartości 4" descr="r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1515379" cy="1008112"/>
          </a:xfrm>
          <a:prstGeom prst="rect">
            <a:avLst/>
          </a:prstGeom>
        </p:spPr>
      </p:pic>
      <p:pic>
        <p:nvPicPr>
          <p:cNvPr id="7" name="Obraz 6" descr="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204864"/>
            <a:ext cx="1319555" cy="1080120"/>
          </a:xfrm>
          <a:prstGeom prst="rect">
            <a:avLst/>
          </a:prstGeom>
        </p:spPr>
      </p:pic>
      <p:pic>
        <p:nvPicPr>
          <p:cNvPr id="8" name="Obraz 7" descr="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5589240"/>
            <a:ext cx="1319555" cy="1080120"/>
          </a:xfrm>
          <a:prstGeom prst="rect">
            <a:avLst/>
          </a:prstGeom>
        </p:spPr>
      </p:pic>
      <p:pic>
        <p:nvPicPr>
          <p:cNvPr id="11" name="Obraz 10" descr="rs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73016"/>
            <a:ext cx="2520280" cy="30072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Sprawy</a:t>
            </a:r>
            <a:r>
              <a:rPr lang="en-US" dirty="0" smtClean="0"/>
              <a:t> </a:t>
            </a:r>
            <a:r>
              <a:rPr lang="en-US" dirty="0" err="1" smtClean="0"/>
              <a:t>formalne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Strona internetowa: </a:t>
            </a:r>
            <a:r>
              <a:rPr lang="en-US" dirty="0" smtClean="0">
                <a:hlinkClick r:id="rId2"/>
              </a:rPr>
              <a:t>www.mlewandowski</a:t>
            </a:r>
            <a:r>
              <a:rPr lang="pl-PL" dirty="0" smtClean="0">
                <a:hlinkClick r:id="rId2"/>
              </a:rPr>
              <a:t>.</a:t>
            </a:r>
            <a:r>
              <a:rPr lang="pl-PL" dirty="0" err="1" smtClean="0">
                <a:hlinkClick r:id="rId2"/>
              </a:rPr>
              <a:t>waw.pl</a:t>
            </a:r>
            <a:endParaRPr lang="pl-PL" dirty="0" smtClean="0"/>
          </a:p>
          <a:p>
            <a:pPr lvl="1"/>
            <a:r>
              <a:rPr lang="pl-PL" dirty="0" smtClean="0"/>
              <a:t>Stara strona: </a:t>
            </a:r>
            <a:r>
              <a:rPr lang="pl-PL" dirty="0" err="1" smtClean="0">
                <a:hlinkClick r:id="rId3"/>
              </a:rPr>
              <a:t>www.sgh.waw.pl</a:t>
            </a:r>
            <a:r>
              <a:rPr lang="pl-PL" dirty="0" smtClean="0">
                <a:hlinkClick r:id="rId3"/>
              </a:rPr>
              <a:t>/</a:t>
            </a:r>
            <a:r>
              <a:rPr lang="pl-PL" dirty="0" err="1" smtClean="0">
                <a:hlinkClick r:id="rId3"/>
              </a:rPr>
              <a:t>mlewandowski</a:t>
            </a:r>
            <a:endParaRPr lang="en-US" dirty="0" smtClean="0"/>
          </a:p>
          <a:p>
            <a:r>
              <a:rPr lang="pl-PL" dirty="0" smtClean="0"/>
              <a:t>E-mail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michal.lewandowski@sgh.waw.pl</a:t>
            </a:r>
            <a:endParaRPr lang="en-US" dirty="0" smtClean="0"/>
          </a:p>
          <a:p>
            <a:r>
              <a:rPr lang="pl-PL" dirty="0" smtClean="0"/>
              <a:t>Konsultacje środa 15.30-16.30 sala 206 G (po uprzednim kontakcie mailowym) </a:t>
            </a:r>
          </a:p>
          <a:p>
            <a:r>
              <a:rPr lang="pl-PL" dirty="0" smtClean="0"/>
              <a:t>Ok. 14 spotkań – wykłady przeplatane rozwiązywaniem zadań</a:t>
            </a:r>
            <a:endParaRPr lang="en-US" dirty="0" smtClean="0"/>
          </a:p>
          <a:p>
            <a:r>
              <a:rPr lang="en-US" dirty="0" err="1" smtClean="0"/>
              <a:t>Ocena</a:t>
            </a:r>
            <a:r>
              <a:rPr lang="en-US" dirty="0" smtClean="0"/>
              <a:t> </a:t>
            </a:r>
            <a:r>
              <a:rPr lang="en-US" dirty="0" err="1" smtClean="0"/>
              <a:t>końcowa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80% </a:t>
            </a:r>
            <a:r>
              <a:rPr lang="en-US" dirty="0" err="1" smtClean="0"/>
              <a:t>egzamin</a:t>
            </a:r>
            <a:endParaRPr lang="en-US" dirty="0" smtClean="0"/>
          </a:p>
          <a:p>
            <a:pPr lvl="1"/>
            <a:r>
              <a:rPr lang="en-US" dirty="0" smtClean="0"/>
              <a:t>20% </a:t>
            </a:r>
            <a:r>
              <a:rPr lang="en-US" dirty="0" err="1" smtClean="0"/>
              <a:t>projekt</a:t>
            </a:r>
            <a:endParaRPr lang="pl-PL" dirty="0" smtClean="0"/>
          </a:p>
          <a:p>
            <a:r>
              <a:rPr lang="pl-PL" dirty="0" smtClean="0"/>
              <a:t>Egzamin: zadania do rozwiązania (np. znajdowanie równowag, rysowanie najlepszych odpowiedzi, etc.)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986356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Popularne gry</a:t>
            </a:r>
            <a:endParaRPr lang="pl-PL" dirty="0"/>
          </a:p>
        </p:txBody>
      </p:sp>
      <p:pic>
        <p:nvPicPr>
          <p:cNvPr id="4" name="Symbol zastępczy zawartości 3" descr="bridge_c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2523604" cy="1897750"/>
          </a:xfrm>
        </p:spPr>
      </p:pic>
      <p:pic>
        <p:nvPicPr>
          <p:cNvPr id="5" name="Obraz 4" descr="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484784"/>
            <a:ext cx="2736304" cy="2122389"/>
          </a:xfrm>
          <a:prstGeom prst="rect">
            <a:avLst/>
          </a:prstGeom>
        </p:spPr>
      </p:pic>
      <p:pic>
        <p:nvPicPr>
          <p:cNvPr id="6" name="Obraz 5" descr="kaspar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149080"/>
            <a:ext cx="3006080" cy="1803648"/>
          </a:xfrm>
          <a:prstGeom prst="rect">
            <a:avLst/>
          </a:prstGeom>
        </p:spPr>
      </p:pic>
      <p:pic>
        <p:nvPicPr>
          <p:cNvPr id="7" name="Obraz 6" descr="nim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556792"/>
            <a:ext cx="2627784" cy="1970838"/>
          </a:xfrm>
          <a:prstGeom prst="rect">
            <a:avLst/>
          </a:prstGeom>
        </p:spPr>
      </p:pic>
      <p:pic>
        <p:nvPicPr>
          <p:cNvPr id="8" name="Obraz 7" descr="h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933056"/>
            <a:ext cx="1944216" cy="2158080"/>
          </a:xfrm>
          <a:prstGeom prst="rect">
            <a:avLst/>
          </a:prstGeom>
        </p:spPr>
      </p:pic>
      <p:pic>
        <p:nvPicPr>
          <p:cNvPr id="9" name="Obraz 8" descr="warcaby100duz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437112"/>
            <a:ext cx="2901215" cy="15485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samolo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2520280" cy="25202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auc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751709" cy="2534245"/>
          </a:xfrm>
        </p:spPr>
      </p:pic>
      <p:pic>
        <p:nvPicPr>
          <p:cNvPr id="5" name="Obraz 4" descr="highway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114428" cy="2740209"/>
          </a:xfrm>
          <a:prstGeom prst="rect">
            <a:avLst/>
          </a:prstGeom>
        </p:spPr>
      </p:pic>
      <p:pic>
        <p:nvPicPr>
          <p:cNvPr id="6" name="Obraz 5" descr="treasu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348880"/>
            <a:ext cx="2592288" cy="3560076"/>
          </a:xfrm>
          <a:prstGeom prst="rect">
            <a:avLst/>
          </a:prstGeom>
        </p:spPr>
      </p:pic>
      <p:pic>
        <p:nvPicPr>
          <p:cNvPr id="7" name="Obraz 6" descr="net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598076"/>
            <a:ext cx="3672408" cy="2599569"/>
          </a:xfrm>
          <a:prstGeom prst="rect">
            <a:avLst/>
          </a:prstGeom>
        </p:spPr>
      </p:pic>
      <p:pic>
        <p:nvPicPr>
          <p:cNvPr id="8" name="Obraz 7" descr="te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4149080"/>
            <a:ext cx="2520280" cy="2520280"/>
          </a:xfrm>
          <a:prstGeom prst="rect">
            <a:avLst/>
          </a:prstGeom>
        </p:spPr>
      </p:pic>
      <p:pic>
        <p:nvPicPr>
          <p:cNvPr id="10" name="Obraz 9" descr="spectru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5013176"/>
            <a:ext cx="5004048" cy="1844824"/>
          </a:xfrm>
          <a:prstGeom prst="rect">
            <a:avLst/>
          </a:prstGeom>
        </p:spPr>
      </p:pic>
      <p:pic>
        <p:nvPicPr>
          <p:cNvPr id="11" name="Obraz 10" descr="busines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4509120"/>
            <a:ext cx="1872208" cy="2080231"/>
          </a:xfrm>
          <a:prstGeom prst="rect">
            <a:avLst/>
          </a:prstGeom>
        </p:spPr>
      </p:pic>
      <p:pic>
        <p:nvPicPr>
          <p:cNvPr id="12" name="Obraz 11" descr="ope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1504" y="4077072"/>
            <a:ext cx="2432496" cy="2088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computer-programmer-762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332911" cy="2522407"/>
          </a:xfrm>
          <a:prstGeom prst="rect">
            <a:avLst/>
          </a:prstGeom>
        </p:spPr>
      </p:pic>
      <p:pic>
        <p:nvPicPr>
          <p:cNvPr id="11" name="Obraz 10" descr="ge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157192"/>
            <a:ext cx="2123895" cy="1700808"/>
          </a:xfrm>
          <a:prstGeom prst="rect">
            <a:avLst/>
          </a:prstGeom>
        </p:spPr>
      </p:pic>
      <p:pic>
        <p:nvPicPr>
          <p:cNvPr id="4" name="Symbol zastępczy zawartości 3" descr="zebr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73386" y="1700808"/>
            <a:ext cx="2823658" cy="1872208"/>
          </a:xfrm>
        </p:spPr>
      </p:pic>
      <p:pic>
        <p:nvPicPr>
          <p:cNvPr id="5" name="Obraz 4" descr="terroris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717032"/>
            <a:ext cx="2768858" cy="2076644"/>
          </a:xfrm>
          <a:prstGeom prst="rect">
            <a:avLst/>
          </a:prstGeom>
        </p:spPr>
      </p:pic>
      <p:pic>
        <p:nvPicPr>
          <p:cNvPr id="8" name="Obraz 7" descr="negocjacj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149080"/>
            <a:ext cx="3168352" cy="2239449"/>
          </a:xfrm>
          <a:prstGeom prst="rect">
            <a:avLst/>
          </a:prstGeom>
        </p:spPr>
      </p:pic>
      <p:pic>
        <p:nvPicPr>
          <p:cNvPr id="9" name="Obraz 8" descr="coldw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60648"/>
            <a:ext cx="2980209" cy="1810891"/>
          </a:xfrm>
          <a:prstGeom prst="rect">
            <a:avLst/>
          </a:prstGeom>
        </p:spPr>
      </p:pic>
      <p:pic>
        <p:nvPicPr>
          <p:cNvPr id="10" name="Obraz 9" descr="be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3068960"/>
            <a:ext cx="2387724" cy="1707013"/>
          </a:xfrm>
          <a:prstGeom prst="rect">
            <a:avLst/>
          </a:prstGeom>
        </p:spPr>
      </p:pic>
      <p:pic>
        <p:nvPicPr>
          <p:cNvPr id="12" name="Obraz 11" descr="her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5210502"/>
            <a:ext cx="2160240" cy="1647498"/>
          </a:xfrm>
          <a:prstGeom prst="rect">
            <a:avLst/>
          </a:prstGeom>
        </p:spPr>
      </p:pic>
      <p:pic>
        <p:nvPicPr>
          <p:cNvPr id="6" name="Obraz 5" descr="neurolog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1700808"/>
            <a:ext cx="2304256" cy="22940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Iteracyjna eliminacja strategii ściśle dominujących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 rozwiązać model?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Iteracyjna eliminacja strategii dominujących daje nam wskazówkę, jak rozwiązać niektóre gry </a:t>
            </a:r>
            <a:endParaRPr lang="pl-PL" dirty="0"/>
          </a:p>
        </p:txBody>
      </p:sp>
      <p:graphicFrame>
        <p:nvGraphicFramePr>
          <p:cNvPr id="4" name="Symbol zastępczy zawartości 6"/>
          <p:cNvGraphicFramePr>
            <a:graphicFrameLocks/>
          </p:cNvGraphicFramePr>
          <p:nvPr/>
        </p:nvGraphicFramePr>
        <p:xfrm>
          <a:off x="2267744" y="2132856"/>
          <a:ext cx="4464495" cy="22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471"/>
                <a:gridCol w="1750782"/>
                <a:gridCol w="1663242"/>
              </a:tblGrid>
              <a:tr h="416341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Nie</a:t>
                      </a:r>
                      <a:r>
                        <a:rPr lang="pl-P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400" b="1" baseline="0" dirty="0" err="1" smtClean="0">
                          <a:solidFill>
                            <a:schemeClr val="tx1"/>
                          </a:solidFill>
                        </a:rPr>
                        <a:t>zezn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err="1" smtClean="0">
                          <a:solidFill>
                            <a:schemeClr val="tx1"/>
                          </a:solidFill>
                        </a:rPr>
                        <a:t>Zezn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Nie</a:t>
                      </a:r>
                      <a:r>
                        <a:rPr lang="pl-P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2400" b="1" baseline="0" dirty="0" err="1" smtClean="0">
                          <a:solidFill>
                            <a:schemeClr val="tx1"/>
                          </a:solidFill>
                        </a:rPr>
                        <a:t>zezn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err="1" smtClean="0">
                          <a:solidFill>
                            <a:schemeClr val="tx1"/>
                          </a:solidFill>
                        </a:rPr>
                        <a:t>Zezn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 rot="5400000">
            <a:off x="3383868" y="3320988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10800000">
            <a:off x="2411760" y="3068960"/>
            <a:ext cx="424847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364088" y="3573016"/>
            <a:ext cx="1008112" cy="7200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Strategie dominujące</a:t>
            </a:r>
            <a:endParaRPr lang="pl-PL" dirty="0"/>
          </a:p>
        </p:txBody>
      </p:sp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91394"/>
            <a:ext cx="86772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Różnica między </a:t>
            </a:r>
            <a:r>
              <a:rPr lang="pl-PL" dirty="0" err="1" smtClean="0"/>
              <a:t>ściślą</a:t>
            </a:r>
            <a:r>
              <a:rPr lang="pl-PL" dirty="0" smtClean="0"/>
              <a:t> i słabą dominacją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err="1" smtClean="0"/>
              <a:t>Right</a:t>
            </a:r>
            <a:r>
              <a:rPr lang="pl-PL" dirty="0" smtClean="0"/>
              <a:t> ściśle dominuje Center, a </a:t>
            </a:r>
            <a:r>
              <a:rPr lang="pl-PL" dirty="0" err="1" smtClean="0"/>
              <a:t>Left</a:t>
            </a:r>
            <a:r>
              <a:rPr lang="pl-PL" dirty="0" smtClean="0"/>
              <a:t> słabo dominuje Center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Przy słabej dominacji, kolejność usuwania akcji ma znaczenie, możemy również po drodze usunąć pewne równowagi </a:t>
            </a:r>
            <a:r>
              <a:rPr lang="pl-PL" dirty="0" err="1" smtClean="0"/>
              <a:t>Nasha</a:t>
            </a:r>
            <a:r>
              <a:rPr lang="pl-PL" dirty="0" smtClean="0"/>
              <a:t>, jeśli jest ich więcej niż jedna 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5817676" cy="19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Iteracyjna eliminacja strategii ściśle dominujących</a:t>
            </a:r>
            <a:endParaRPr lang="pl-PL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6" y="1988840"/>
            <a:ext cx="8974300" cy="425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378352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Up</a:t>
            </a:r>
            <a:r>
              <a:rPr lang="pl-PL" dirty="0" smtClean="0"/>
              <a:t> jest zdominowane przez </a:t>
            </a:r>
            <a:r>
              <a:rPr lang="pl-PL" dirty="0" err="1" smtClean="0"/>
              <a:t>Midd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78772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953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/>
              <a:t>B jest zdominowane przez A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3724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Down jest zdominowane przez </a:t>
            </a:r>
            <a:r>
              <a:rPr lang="pl-PL" dirty="0" err="1" smtClean="0"/>
              <a:t>Midd</a:t>
            </a:r>
            <a:r>
              <a:rPr lang="pl-PL" dirty="0" smtClean="0"/>
              <a:t>, Cent jest zdominowane przez </a:t>
            </a:r>
            <a:r>
              <a:rPr lang="pl-PL" dirty="0" err="1" smtClean="0"/>
              <a:t>Left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7528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7909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prawo 5"/>
          <p:cNvSpPr/>
          <p:nvPr/>
        </p:nvSpPr>
        <p:spPr>
          <a:xfrm>
            <a:off x="3923928" y="3861048"/>
            <a:ext cx="1080120" cy="333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Literatura, materiały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Literatura obowiązkowa:</a:t>
            </a:r>
          </a:p>
          <a:p>
            <a:r>
              <a:rPr lang="pl-PL" dirty="0" err="1" smtClean="0"/>
              <a:t>Straffin</a:t>
            </a:r>
            <a:r>
              <a:rPr lang="pl-PL" dirty="0" smtClean="0"/>
              <a:t> Philip, </a:t>
            </a:r>
            <a:r>
              <a:rPr lang="pl-PL" dirty="0" err="1" smtClean="0"/>
              <a:t>Game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and </a:t>
            </a:r>
            <a:r>
              <a:rPr lang="pl-PL" dirty="0" err="1" smtClean="0"/>
              <a:t>strategy</a:t>
            </a:r>
            <a:r>
              <a:rPr lang="pl-PL" dirty="0" smtClean="0"/>
              <a:t> [istnieje polska </a:t>
            </a:r>
            <a:r>
              <a:rPr lang="pl-PL" dirty="0" smtClean="0"/>
              <a:t>wersja (</a:t>
            </a:r>
            <a:r>
              <a:rPr lang="pl-PL" dirty="0" smtClean="0"/>
              <a:t>średni </a:t>
            </a:r>
            <a:r>
              <a:rPr lang="pl-PL" dirty="0" smtClean="0"/>
              <a:t>poziom) oraz slajdy z wykładu 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Literatura uzupełniająca:</a:t>
            </a:r>
          </a:p>
          <a:p>
            <a:r>
              <a:rPr lang="pl-PL" dirty="0" smtClean="0"/>
              <a:t>Osborne Martin, An </a:t>
            </a:r>
            <a:r>
              <a:rPr lang="pl-PL" dirty="0" err="1" smtClean="0"/>
              <a:t>introduction</a:t>
            </a:r>
            <a:r>
              <a:rPr lang="pl-PL" dirty="0" smtClean="0"/>
              <a:t> to </a:t>
            </a:r>
            <a:r>
              <a:rPr lang="pl-PL" dirty="0" err="1" smtClean="0"/>
              <a:t>game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 [nie istnieje polska wersja</a:t>
            </a:r>
            <a:r>
              <a:rPr lang="pl-PL" dirty="0" smtClean="0"/>
              <a:t>]</a:t>
            </a:r>
            <a:r>
              <a:rPr lang="pl-PL" dirty="0" smtClean="0"/>
              <a:t> (poziom trudny)</a:t>
            </a:r>
          </a:p>
          <a:p>
            <a:r>
              <a:rPr lang="pl-PL" dirty="0" smtClean="0"/>
              <a:t>Watson Joel, </a:t>
            </a:r>
            <a:r>
              <a:rPr lang="pl-PL" dirty="0" err="1" smtClean="0"/>
              <a:t>Strategy</a:t>
            </a:r>
            <a:r>
              <a:rPr lang="pl-PL" dirty="0" smtClean="0"/>
              <a:t>: An </a:t>
            </a:r>
            <a:r>
              <a:rPr lang="pl-PL" dirty="0" err="1" smtClean="0"/>
              <a:t>introduction</a:t>
            </a:r>
            <a:r>
              <a:rPr lang="pl-PL" dirty="0" smtClean="0"/>
              <a:t> to </a:t>
            </a:r>
            <a:r>
              <a:rPr lang="pl-PL" dirty="0" err="1" smtClean="0"/>
              <a:t>game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 [istnieje polska wersja</a:t>
            </a:r>
            <a:r>
              <a:rPr lang="pl-PL" dirty="0" smtClean="0"/>
              <a:t>]</a:t>
            </a:r>
            <a:r>
              <a:rPr lang="pl-PL" dirty="0" smtClean="0"/>
              <a:t> (poziom łatwy)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Polecam </a:t>
            </a:r>
            <a:r>
              <a:rPr lang="pl-PL" dirty="0" smtClean="0"/>
              <a:t>również przykłady, wykłady (notatki, filmy video, etc.), ćwiczenia z </a:t>
            </a:r>
            <a:r>
              <a:rPr lang="pl-PL" dirty="0" smtClean="0"/>
              <a:t>kursów</a:t>
            </a:r>
            <a:r>
              <a:rPr lang="pl-PL" dirty="0" smtClean="0"/>
              <a:t> </a:t>
            </a:r>
            <a:r>
              <a:rPr lang="pl-PL" dirty="0" smtClean="0"/>
              <a:t>z renomowanych uczelni </a:t>
            </a:r>
            <a:r>
              <a:rPr lang="pl-PL" dirty="0" smtClean="0">
                <a:hlinkClick r:id="rId2"/>
              </a:rPr>
              <a:t>http://www.gametheory.net/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 jest zdominowane przez A, </a:t>
            </a:r>
            <a:r>
              <a:rPr lang="pl-PL" dirty="0" err="1" smtClean="0"/>
              <a:t>Right</a:t>
            </a:r>
            <a:r>
              <a:rPr lang="pl-PL" dirty="0" smtClean="0"/>
              <a:t> jest zdominowane przez </a:t>
            </a:r>
            <a:r>
              <a:rPr lang="pl-PL" dirty="0" err="1" smtClean="0"/>
              <a:t>Left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933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2857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prawo 5"/>
          <p:cNvSpPr/>
          <p:nvPr/>
        </p:nvSpPr>
        <p:spPr>
          <a:xfrm>
            <a:off x="3275856" y="3284984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 rot="5400000">
            <a:off x="5256076" y="447311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085184"/>
            <a:ext cx="1914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w Princeton w 1949 roku</a:t>
            </a:r>
            <a:endParaRPr lang="pl-PL" dirty="0"/>
          </a:p>
        </p:txBody>
      </p:sp>
      <p:pic>
        <p:nvPicPr>
          <p:cNvPr id="4" name="Picture 5" descr="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21966">
            <a:off x="654612" y="1818088"/>
            <a:ext cx="3754437" cy="3687762"/>
          </a:xfrm>
          <a:prstGeom prst="rect">
            <a:avLst/>
          </a:prstGeom>
          <a:noFill/>
        </p:spPr>
      </p:pic>
      <p:pic>
        <p:nvPicPr>
          <p:cNvPr id="5" name="Picture 6" descr="nas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772816"/>
            <a:ext cx="3624263" cy="391795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331640" y="6093296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John von Neumann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84168" y="594928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John </a:t>
            </a:r>
            <a:r>
              <a:rPr lang="pl-PL" dirty="0" err="1" smtClean="0"/>
              <a:t>Nash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John Von Neumann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6347048" cy="4968552"/>
          </a:xfrm>
        </p:spPr>
        <p:txBody>
          <a:bodyPr>
            <a:normAutofit fontScale="55000" lnSpcReduction="20000"/>
          </a:bodyPr>
          <a:lstStyle/>
          <a:p>
            <a:r>
              <a:rPr lang="pl-PL" b="1" dirty="0" smtClean="0"/>
              <a:t>John von Neumann</a:t>
            </a:r>
            <a:r>
              <a:rPr lang="pl-PL" dirty="0" smtClean="0"/>
              <a:t> (ur. 28 grudnia 1903 w Budapeszcie, zm. 8 lutego 1957 w Waszyngtonie) matematyk, inżynier chemik, fizyk i informatyk</a:t>
            </a:r>
          </a:p>
          <a:p>
            <a:r>
              <a:rPr lang="pl-PL" dirty="0" smtClean="0"/>
              <a:t>Twórca teorii gier</a:t>
            </a:r>
          </a:p>
          <a:p>
            <a:r>
              <a:rPr lang="pl-PL" dirty="0" smtClean="0"/>
              <a:t>Pionier informatyki</a:t>
            </a:r>
          </a:p>
          <a:p>
            <a:r>
              <a:rPr lang="pl-PL" dirty="0" smtClean="0"/>
              <a:t>Stworzył podwaliny mechaniki kwantowej</a:t>
            </a:r>
          </a:p>
          <a:p>
            <a:r>
              <a:rPr lang="pl-PL" dirty="0" smtClean="0"/>
              <a:t>Twórca teorii automatów komórkowych, znaczący wkład w teorię zbiorów, teorię operatorów, teorię miary, analizę rzeczywistą, analizę funkcjonalną etc.</a:t>
            </a:r>
          </a:p>
          <a:p>
            <a:r>
              <a:rPr lang="pl-PL" dirty="0" smtClean="0"/>
              <a:t>Uczestniczył w projekcie Manhattan</a:t>
            </a:r>
          </a:p>
          <a:p>
            <a:r>
              <a:rPr lang="pl-PL" dirty="0" smtClean="0"/>
              <a:t>Stworzył pierwszą numeryczną prognozę pogody</a:t>
            </a:r>
          </a:p>
          <a:p>
            <a:r>
              <a:rPr lang="en-US" dirty="0" err="1" smtClean="0"/>
              <a:t>Pólya</a:t>
            </a:r>
            <a:r>
              <a:rPr lang="en-US" dirty="0" smtClean="0"/>
              <a:t>:- </a:t>
            </a:r>
            <a:r>
              <a:rPr lang="en-US" i="1" dirty="0" smtClean="0"/>
              <a:t>Johnny was the only student I was ever afraid of. If in the course of a lecture I stated an unsolved problem, the chances were he'd come to me as soon as the lecture was over, with the complete solution in a few scribbles on a slip of paper.</a:t>
            </a:r>
            <a:endParaRPr lang="en-US" dirty="0" smtClean="0"/>
          </a:p>
          <a:p>
            <a:r>
              <a:rPr lang="en-US" i="1" dirty="0" smtClean="0"/>
              <a:t>Parties and nightlife held a special appeal for von Neumann. While teaching in Germany, von Neumann had been a denizen of the Cabaret-era Berlin nightlife circuit.</a:t>
            </a:r>
            <a:endParaRPr lang="pl-PL" dirty="0" smtClean="0"/>
          </a:p>
        </p:txBody>
      </p:sp>
      <p:pic>
        <p:nvPicPr>
          <p:cNvPr id="4" name="Obraz 3" descr="200px-JohnvonNeumann-LosAla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44824"/>
            <a:ext cx="1828800" cy="21579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John </a:t>
            </a:r>
            <a:r>
              <a:rPr lang="pl-PL" dirty="0" err="1" smtClean="0"/>
              <a:t>Nash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John </a:t>
            </a:r>
            <a:r>
              <a:rPr lang="pl-PL" b="1" dirty="0" err="1" smtClean="0"/>
              <a:t>Forbes</a:t>
            </a:r>
            <a:r>
              <a:rPr lang="pl-PL" b="1" dirty="0" smtClean="0"/>
              <a:t> </a:t>
            </a:r>
            <a:r>
              <a:rPr lang="pl-PL" b="1" dirty="0" err="1" smtClean="0"/>
              <a:t>Nash</a:t>
            </a:r>
            <a:r>
              <a:rPr lang="pl-PL" b="1" dirty="0" smtClean="0"/>
              <a:t> </a:t>
            </a:r>
            <a:r>
              <a:rPr lang="pl-PL" b="1" dirty="0" err="1" smtClean="0"/>
              <a:t>Jr</a:t>
            </a:r>
            <a:r>
              <a:rPr lang="pl-PL" dirty="0" smtClean="0"/>
              <a:t> (ur. 13 czerwca 1928 w </a:t>
            </a:r>
            <a:r>
              <a:rPr lang="pl-PL" dirty="0" err="1" smtClean="0"/>
              <a:t>Bluefield</a:t>
            </a:r>
            <a:r>
              <a:rPr lang="pl-PL" dirty="0" smtClean="0"/>
              <a:t> w Wirginii) – amerykański matematyk i ekonomista.</a:t>
            </a:r>
          </a:p>
          <a:p>
            <a:r>
              <a:rPr lang="pl-PL" dirty="0" smtClean="0"/>
              <a:t>Kluczowy wpływ na geometrię algebraiczną i wielką hipotezę Riemanna</a:t>
            </a:r>
          </a:p>
          <a:p>
            <a:r>
              <a:rPr lang="pl-PL" dirty="0" smtClean="0"/>
              <a:t>Teoria gier – równowaga </a:t>
            </a:r>
            <a:r>
              <a:rPr lang="pl-PL" dirty="0" err="1" smtClean="0"/>
              <a:t>Nasha</a:t>
            </a:r>
            <a:endParaRPr lang="pl-PL" dirty="0" smtClean="0"/>
          </a:p>
          <a:p>
            <a:r>
              <a:rPr lang="pl-PL" dirty="0" smtClean="0"/>
              <a:t>Nieformalna strona:</a:t>
            </a:r>
          </a:p>
          <a:p>
            <a:pPr lvl="1"/>
            <a:r>
              <a:rPr lang="pl-PL" dirty="0" smtClean="0"/>
              <a:t>Nieślubny syn, epizody homoseksualne – wydalenie z uniwersytetu, aresztowanie, rozwód</a:t>
            </a:r>
          </a:p>
          <a:p>
            <a:pPr lvl="1"/>
            <a:r>
              <a:rPr lang="pl-PL" dirty="0" smtClean="0"/>
              <a:t>W 1959 roku zdiagnozowano u niego schizofrenię paranoidalną</a:t>
            </a:r>
          </a:p>
          <a:p>
            <a:pPr lvl="1"/>
            <a:r>
              <a:rPr lang="pl-PL" dirty="0" smtClean="0"/>
              <a:t>Arogancja</a:t>
            </a:r>
            <a:r>
              <a:rPr lang="pl-PL" dirty="0" smtClean="0"/>
              <a:t>: zadzwonił do Einsteina próbując mu wytłumaczyć, jak należy uprawiać fizykę</a:t>
            </a:r>
          </a:p>
          <a:p>
            <a:endParaRPr lang="pl-PL" dirty="0"/>
          </a:p>
        </p:txBody>
      </p:sp>
      <p:pic>
        <p:nvPicPr>
          <p:cNvPr id="4" name="Obraz 3" descr="397px-John_Forbes_Nash,_Jr__by_Peter_Ba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501008"/>
            <a:ext cx="2086009" cy="3147404"/>
          </a:xfrm>
          <a:prstGeom prst="rect">
            <a:avLst/>
          </a:prstGeom>
        </p:spPr>
      </p:pic>
      <p:pic>
        <p:nvPicPr>
          <p:cNvPr id="5" name="Obraz 4" descr="n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124744"/>
            <a:ext cx="2160240" cy="24734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Jak grać?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936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3600" smtClean="0"/>
              <a:t>Równowaga Nasha</a:t>
            </a:r>
          </a:p>
          <a:p>
            <a:pPr eaLnBrk="1" hangingPunct="1">
              <a:buFontTx/>
              <a:buNone/>
            </a:pPr>
            <a:endParaRPr lang="pl-PL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1844675"/>
            <a:ext cx="89646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/>
              <a:t>Przypisanie graczom strategii, tak iż żadnemu z graczy,</a:t>
            </a:r>
          </a:p>
          <a:p>
            <a:r>
              <a:rPr lang="pl-PL" sz="2800"/>
              <a:t>przy ustalonych strategiach wszystkich innych graczy, </a:t>
            </a:r>
          </a:p>
          <a:p>
            <a:r>
              <a:rPr lang="pl-PL" sz="2800"/>
              <a:t>nie opłaca się zmienić swojej strategii</a:t>
            </a:r>
            <a:endParaRPr lang="en-US" sz="2800"/>
          </a:p>
        </p:txBody>
      </p:sp>
      <p:pic>
        <p:nvPicPr>
          <p:cNvPr id="9221" name="Picture 5" descr="nas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8766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n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924944"/>
            <a:ext cx="2304256" cy="34313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6"/>
          <p:cNvGraphicFramePr>
            <a:graphicFrameLocks/>
          </p:cNvGraphicFramePr>
          <p:nvPr/>
        </p:nvGraphicFramePr>
        <p:xfrm>
          <a:off x="0" y="548680"/>
          <a:ext cx="3168351" cy="22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1296143"/>
              </a:tblGrid>
              <a:tr h="416341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79512" y="0"/>
            <a:ext cx="2932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Dylemat więźnia</a:t>
            </a:r>
            <a:endParaRPr lang="pl-PL" sz="3200" dirty="0"/>
          </a:p>
        </p:txBody>
      </p:sp>
      <p:graphicFrame>
        <p:nvGraphicFramePr>
          <p:cNvPr id="6" name="Symbol zastępczy zawartości 6"/>
          <p:cNvGraphicFramePr>
            <a:graphicFrameLocks/>
          </p:cNvGraphicFramePr>
          <p:nvPr/>
        </p:nvGraphicFramePr>
        <p:xfrm>
          <a:off x="2915816" y="2636912"/>
          <a:ext cx="3168351" cy="22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1296143"/>
              </a:tblGrid>
              <a:tr h="416341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7" name="Symbol zastępczy zawartości 6"/>
          <p:cNvGraphicFramePr>
            <a:graphicFrameLocks/>
          </p:cNvGraphicFramePr>
          <p:nvPr/>
        </p:nvGraphicFramePr>
        <p:xfrm>
          <a:off x="0" y="4656902"/>
          <a:ext cx="3168351" cy="22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1296143"/>
              </a:tblGrid>
              <a:tr h="416341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8" name="Symbol zastępczy zawartości 6"/>
          <p:cNvGraphicFramePr>
            <a:graphicFrameLocks/>
          </p:cNvGraphicFramePr>
          <p:nvPr/>
        </p:nvGraphicFramePr>
        <p:xfrm>
          <a:off x="5652120" y="4509120"/>
          <a:ext cx="3168351" cy="22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1296143"/>
              </a:tblGrid>
              <a:tr h="416341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1,-1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1,-1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203848" y="170080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Polowanie</a:t>
            </a:r>
          </a:p>
          <a:p>
            <a:pPr algn="ctr"/>
            <a:r>
              <a:rPr lang="pl-PL" sz="3200" dirty="0" smtClean="0"/>
              <a:t>na jelenia</a:t>
            </a:r>
            <a:endParaRPr lang="pl-PL" sz="3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71600" y="4149080"/>
            <a:ext cx="180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Bitwa płci</a:t>
            </a:r>
            <a:endParaRPr lang="pl-PL" sz="3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660232" y="3573016"/>
            <a:ext cx="1756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Matching</a:t>
            </a:r>
            <a:endParaRPr lang="pl-PL" sz="3200" dirty="0" smtClean="0"/>
          </a:p>
          <a:p>
            <a:pPr algn="ctr"/>
            <a:r>
              <a:rPr lang="pl-PL" sz="3200" dirty="0" err="1" smtClean="0"/>
              <a:t>pennies</a:t>
            </a:r>
            <a:endParaRPr lang="pl-PL" sz="3200" dirty="0"/>
          </a:p>
        </p:txBody>
      </p:sp>
      <p:graphicFrame>
        <p:nvGraphicFramePr>
          <p:cNvPr id="13" name="Symbol zastępczy zawartości 6"/>
          <p:cNvGraphicFramePr>
            <a:graphicFrameLocks/>
          </p:cNvGraphicFramePr>
          <p:nvPr/>
        </p:nvGraphicFramePr>
        <p:xfrm>
          <a:off x="5796136" y="764704"/>
          <a:ext cx="3168351" cy="22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1296143"/>
              </a:tblGrid>
              <a:tr h="416341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6012160" y="188640"/>
            <a:ext cx="299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Game</a:t>
            </a:r>
            <a:r>
              <a:rPr lang="pl-PL" sz="3200" dirty="0" smtClean="0"/>
              <a:t> of </a:t>
            </a:r>
            <a:r>
              <a:rPr lang="pl-PL" sz="3200" dirty="0" err="1" smtClean="0"/>
              <a:t>Chicken</a:t>
            </a:r>
            <a:endParaRPr lang="pl-PL" sz="3200" dirty="0"/>
          </a:p>
        </p:txBody>
      </p:sp>
      <p:sp>
        <p:nvSpPr>
          <p:cNvPr id="17" name="Elipsa 16"/>
          <p:cNvSpPr/>
          <p:nvPr/>
        </p:nvSpPr>
        <p:spPr>
          <a:xfrm>
            <a:off x="2051720" y="1988840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2051720" y="6021288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55576" y="5229200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707904" y="3140968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6516216" y="2204864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7884368" y="1340768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4932040" y="4005064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Równowaga w sensie </a:t>
            </a:r>
            <a:r>
              <a:rPr lang="pl-PL" dirty="0" err="1" smtClean="0"/>
              <a:t>Nasha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Równowaga w sensie </a:t>
            </a:r>
            <a:r>
              <a:rPr lang="pl-PL" dirty="0" err="1" smtClean="0"/>
              <a:t>Nasha</a:t>
            </a:r>
            <a:r>
              <a:rPr lang="pl-PL" dirty="0" smtClean="0"/>
              <a:t> jest to taka kombinacja akcji wszystkich graczy, że żaden gracz nie może poprawić swojej sytuacji zmieniając swoją akcję, pod warunkiem, że wszyscy pozostali trzymają się akcji równowagi</a:t>
            </a:r>
            <a:endParaRPr lang="pl-PL" dirty="0"/>
          </a:p>
        </p:txBody>
      </p:sp>
      <p:graphicFrame>
        <p:nvGraphicFramePr>
          <p:cNvPr id="5" name="Symbol zastępczy zawartości 6"/>
          <p:cNvGraphicFramePr>
            <a:graphicFrameLocks/>
          </p:cNvGraphicFramePr>
          <p:nvPr/>
        </p:nvGraphicFramePr>
        <p:xfrm>
          <a:off x="2627784" y="1628800"/>
          <a:ext cx="3168351" cy="22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1296143"/>
              </a:tblGrid>
              <a:tr h="416341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NZ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1949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pl-PL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Elipsa 5"/>
          <p:cNvSpPr/>
          <p:nvPr/>
        </p:nvSpPr>
        <p:spPr>
          <a:xfrm>
            <a:off x="3851920" y="2204864"/>
            <a:ext cx="432048" cy="7200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419872" y="3068960"/>
            <a:ext cx="43204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5148064" y="2204864"/>
            <a:ext cx="432048" cy="7200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644008" y="2996952"/>
            <a:ext cx="1080120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419872" y="2204864"/>
            <a:ext cx="43204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3851920" y="3068960"/>
            <a:ext cx="432048" cy="7200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4716016" y="2204864"/>
            <a:ext cx="43204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5148064" y="3068960"/>
            <a:ext cx="432048" cy="7200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4716016" y="3068960"/>
            <a:ext cx="44043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Kształt 20"/>
          <p:cNvCxnSpPr>
            <a:stCxn id="6" idx="0"/>
          </p:cNvCxnSpPr>
          <p:nvPr/>
        </p:nvCxnSpPr>
        <p:spPr>
          <a:xfrm rot="5400000" flipH="1" flipV="1">
            <a:off x="4680012" y="1592796"/>
            <a:ext cx="1588" cy="1224136"/>
          </a:xfrm>
          <a:prstGeom prst="curvedConnector4">
            <a:avLst>
              <a:gd name="adj1" fmla="val 30246672"/>
              <a:gd name="adj2" fmla="val 58824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Kształt 28"/>
          <p:cNvCxnSpPr>
            <a:stCxn id="16" idx="4"/>
            <a:endCxn id="18" idx="4"/>
          </p:cNvCxnSpPr>
          <p:nvPr/>
        </p:nvCxnSpPr>
        <p:spPr>
          <a:xfrm rot="16200000" flipH="1">
            <a:off x="4716016" y="3140968"/>
            <a:ext cx="1588" cy="1296144"/>
          </a:xfrm>
          <a:prstGeom prst="curvedConnector3">
            <a:avLst>
              <a:gd name="adj1" fmla="val 22159327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rot="5400000">
            <a:off x="3420666" y="2996952"/>
            <a:ext cx="431254" cy="79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 rot="5400000">
            <a:off x="4716810" y="2996158"/>
            <a:ext cx="431254" cy="79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Równowaga w sensie </a:t>
            </a:r>
            <a:r>
              <a:rPr lang="pl-PL" dirty="0" err="1" smtClean="0"/>
              <a:t>Nasha</a:t>
            </a:r>
            <a:endParaRPr lang="pl-PL" dirty="0"/>
          </a:p>
        </p:txBody>
      </p:sp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748464" cy="339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Przegląd tego, o czym będziemy mówić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Gry </a:t>
            </a:r>
            <a:r>
              <a:rPr lang="pl-PL" dirty="0" err="1" smtClean="0"/>
              <a:t>niekooperacyjne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Z zupełną i doskonałą informacją:</a:t>
            </a:r>
          </a:p>
          <a:p>
            <a:pPr lvl="2"/>
            <a:r>
              <a:rPr lang="pl-PL" dirty="0" smtClean="0"/>
              <a:t>Statyczne (równowaga </a:t>
            </a:r>
            <a:r>
              <a:rPr lang="pl-PL" dirty="0" err="1" smtClean="0"/>
              <a:t>Nasha</a:t>
            </a:r>
            <a:r>
              <a:rPr lang="pl-PL" dirty="0" smtClean="0"/>
              <a:t>)</a:t>
            </a:r>
          </a:p>
          <a:p>
            <a:pPr lvl="2"/>
            <a:r>
              <a:rPr lang="pl-PL" dirty="0" smtClean="0"/>
              <a:t>Dynamiczne (indukcja wsteczna)</a:t>
            </a:r>
          </a:p>
          <a:p>
            <a:pPr lvl="1"/>
            <a:r>
              <a:rPr lang="pl-PL" dirty="0" smtClean="0"/>
              <a:t>Z zupełną, ale niedoskonałą informacją</a:t>
            </a:r>
          </a:p>
          <a:p>
            <a:pPr lvl="2"/>
            <a:r>
              <a:rPr lang="pl-PL" dirty="0" smtClean="0"/>
              <a:t>Dynamiczne (</a:t>
            </a:r>
            <a:r>
              <a:rPr lang="pl-PL" dirty="0" err="1" smtClean="0"/>
              <a:t>Subgame</a:t>
            </a:r>
            <a:r>
              <a:rPr lang="pl-PL" dirty="0" smtClean="0"/>
              <a:t> </a:t>
            </a:r>
            <a:r>
              <a:rPr lang="pl-PL" dirty="0" err="1" smtClean="0"/>
              <a:t>Perfect</a:t>
            </a:r>
            <a:r>
              <a:rPr lang="pl-PL" dirty="0" smtClean="0"/>
              <a:t> </a:t>
            </a:r>
            <a:r>
              <a:rPr lang="pl-PL" dirty="0" err="1" smtClean="0"/>
              <a:t>Nash</a:t>
            </a:r>
            <a:r>
              <a:rPr lang="pl-PL" dirty="0" smtClean="0"/>
              <a:t> </a:t>
            </a:r>
            <a:r>
              <a:rPr lang="pl-PL" dirty="0" err="1" smtClean="0"/>
              <a:t>Equilibrium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Z niezupełną informacją</a:t>
            </a:r>
          </a:p>
          <a:p>
            <a:pPr lvl="2"/>
            <a:r>
              <a:rPr lang="pl-PL" dirty="0" smtClean="0"/>
              <a:t>Statyczne – aukcje</a:t>
            </a:r>
          </a:p>
          <a:p>
            <a:pPr lvl="2"/>
            <a:r>
              <a:rPr lang="pl-PL" dirty="0" smtClean="0"/>
              <a:t>Dynamiczne – </a:t>
            </a:r>
            <a:r>
              <a:rPr lang="pl-PL" dirty="0" err="1" smtClean="0"/>
              <a:t>sygnałowanie</a:t>
            </a:r>
            <a:endParaRPr lang="pl-PL" dirty="0" smtClean="0"/>
          </a:p>
          <a:p>
            <a:r>
              <a:rPr lang="pl-PL" dirty="0" smtClean="0"/>
              <a:t>Gry kooperacyjne</a:t>
            </a:r>
          </a:p>
          <a:p>
            <a:pPr lvl="2"/>
            <a:endParaRPr lang="pl-PL" dirty="0" smtClean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OJCIEC i SYN</a:t>
            </a:r>
            <a:endParaRPr lang="pl-PL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 numCol="2"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Statyczne</a:t>
            </a:r>
            <a:r>
              <a:rPr lang="en-US" b="1" dirty="0" smtClean="0"/>
              <a:t> </a:t>
            </a:r>
            <a:r>
              <a:rPr lang="en-US" b="1" dirty="0" err="1" smtClean="0"/>
              <a:t>gry</a:t>
            </a:r>
            <a:r>
              <a:rPr lang="en-US" b="1" dirty="0"/>
              <a:t> </a:t>
            </a:r>
            <a:r>
              <a:rPr lang="en-US" b="1" dirty="0" smtClean="0"/>
              <a:t>z </a:t>
            </a:r>
            <a:r>
              <a:rPr lang="en-US" b="1" dirty="0" err="1" smtClean="0"/>
              <a:t>zupełną</a:t>
            </a:r>
            <a:r>
              <a:rPr lang="en-US" b="1" dirty="0" smtClean="0"/>
              <a:t> </a:t>
            </a:r>
            <a:r>
              <a:rPr lang="en-US" b="1" dirty="0" err="1" smtClean="0"/>
              <a:t>informacją</a:t>
            </a:r>
            <a:endParaRPr lang="en-US" b="1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Postać</a:t>
            </a:r>
            <a:r>
              <a:rPr lang="en-US" dirty="0" smtClean="0"/>
              <a:t> </a:t>
            </a:r>
            <a:r>
              <a:rPr lang="en-US" dirty="0" err="1" smtClean="0"/>
              <a:t>normalna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Strategie</a:t>
            </a:r>
            <a:r>
              <a:rPr lang="en-US" dirty="0" smtClean="0"/>
              <a:t> </a:t>
            </a:r>
            <a:r>
              <a:rPr lang="en-US" dirty="0" err="1" smtClean="0"/>
              <a:t>dominujące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Najlepsze</a:t>
            </a:r>
            <a:r>
              <a:rPr lang="en-US" dirty="0" smtClean="0"/>
              <a:t> </a:t>
            </a:r>
            <a:r>
              <a:rPr lang="en-US" dirty="0" err="1" smtClean="0"/>
              <a:t>odpowiedzi</a:t>
            </a:r>
            <a:r>
              <a:rPr lang="en-US" dirty="0" smtClean="0"/>
              <a:t> i </a:t>
            </a:r>
            <a:r>
              <a:rPr lang="en-US" dirty="0" err="1" smtClean="0"/>
              <a:t>równowaga</a:t>
            </a:r>
            <a:r>
              <a:rPr lang="en-US" dirty="0" smtClean="0"/>
              <a:t> </a:t>
            </a:r>
            <a:r>
              <a:rPr lang="en-US" dirty="0" err="1" smtClean="0"/>
              <a:t>Nasha</a:t>
            </a:r>
            <a:r>
              <a:rPr lang="en-US" dirty="0" smtClean="0"/>
              <a:t> w </a:t>
            </a:r>
            <a:r>
              <a:rPr lang="en-US" dirty="0" err="1" smtClean="0"/>
              <a:t>strategiach</a:t>
            </a:r>
            <a:endParaRPr lang="en-US" dirty="0"/>
          </a:p>
          <a:p>
            <a:pPr marL="1314450" lvl="2" indent="-514350"/>
            <a:r>
              <a:rPr lang="en-US" dirty="0" err="1" smtClean="0"/>
              <a:t>Czystych</a:t>
            </a:r>
            <a:endParaRPr lang="en-US" dirty="0" smtClean="0"/>
          </a:p>
          <a:p>
            <a:pPr marL="1314450" lvl="2" indent="-514350"/>
            <a:r>
              <a:rPr lang="en-US" dirty="0" err="1" smtClean="0"/>
              <a:t>Mieszanych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Przykłady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Dynamiczne</a:t>
            </a:r>
            <a:r>
              <a:rPr lang="en-US" b="1" dirty="0" smtClean="0"/>
              <a:t> </a:t>
            </a:r>
            <a:r>
              <a:rPr lang="en-US" b="1" dirty="0" err="1" smtClean="0"/>
              <a:t>gry</a:t>
            </a:r>
            <a:r>
              <a:rPr lang="en-US" b="1" dirty="0" smtClean="0"/>
              <a:t> z </a:t>
            </a:r>
            <a:r>
              <a:rPr lang="en-US" b="1" dirty="0" err="1" smtClean="0"/>
              <a:t>doskonałą</a:t>
            </a:r>
            <a:r>
              <a:rPr lang="en-US" b="1" dirty="0" smtClean="0"/>
              <a:t> i </a:t>
            </a:r>
            <a:r>
              <a:rPr lang="en-US" b="1" dirty="0" err="1" smtClean="0"/>
              <a:t>zupełną</a:t>
            </a:r>
            <a:r>
              <a:rPr lang="en-US" b="1" dirty="0" smtClean="0"/>
              <a:t> </a:t>
            </a:r>
            <a:r>
              <a:rPr lang="en-US" b="1" dirty="0" err="1" smtClean="0"/>
              <a:t>informacją</a:t>
            </a:r>
            <a:endParaRPr lang="en-US" b="1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Postać</a:t>
            </a:r>
            <a:r>
              <a:rPr lang="en-US" dirty="0" smtClean="0"/>
              <a:t> </a:t>
            </a:r>
            <a:r>
              <a:rPr lang="en-US" dirty="0" err="1" smtClean="0"/>
              <a:t>ekstensywna</a:t>
            </a:r>
            <a:r>
              <a:rPr lang="en-US" dirty="0" smtClean="0"/>
              <a:t> </a:t>
            </a:r>
            <a:r>
              <a:rPr lang="en-US" dirty="0" err="1" smtClean="0"/>
              <a:t>oraz</a:t>
            </a:r>
            <a:r>
              <a:rPr lang="en-US" dirty="0" smtClean="0"/>
              <a:t> </a:t>
            </a:r>
            <a:r>
              <a:rPr lang="en-US" dirty="0" err="1" smtClean="0"/>
              <a:t>równoważna</a:t>
            </a:r>
            <a:r>
              <a:rPr lang="en-US" dirty="0" smtClean="0"/>
              <a:t> </a:t>
            </a:r>
            <a:r>
              <a:rPr lang="en-US" dirty="0" err="1" smtClean="0"/>
              <a:t>postać</a:t>
            </a:r>
            <a:r>
              <a:rPr lang="en-US" dirty="0" smtClean="0"/>
              <a:t> </a:t>
            </a:r>
            <a:r>
              <a:rPr lang="en-US" dirty="0" err="1" smtClean="0"/>
              <a:t>normalna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Równowaga</a:t>
            </a:r>
            <a:r>
              <a:rPr lang="en-US" dirty="0" smtClean="0"/>
              <a:t> </a:t>
            </a:r>
            <a:r>
              <a:rPr lang="en-US" dirty="0" err="1" smtClean="0"/>
              <a:t>indukcji</a:t>
            </a:r>
            <a:r>
              <a:rPr lang="en-US" dirty="0" smtClean="0"/>
              <a:t> </a:t>
            </a:r>
            <a:r>
              <a:rPr lang="en-US" dirty="0" err="1" smtClean="0"/>
              <a:t>wstecznej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Gry</a:t>
            </a:r>
            <a:r>
              <a:rPr lang="en-US" dirty="0" smtClean="0"/>
              <a:t> </a:t>
            </a:r>
            <a:r>
              <a:rPr lang="en-US" dirty="0" err="1" smtClean="0"/>
              <a:t>powtarzane</a:t>
            </a:r>
            <a:r>
              <a:rPr lang="en-US" dirty="0" smtClean="0"/>
              <a:t>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Model </a:t>
            </a:r>
            <a:r>
              <a:rPr lang="en-US" dirty="0" err="1" smtClean="0"/>
              <a:t>negocjacji</a:t>
            </a:r>
            <a:r>
              <a:rPr lang="en-US" dirty="0" smtClean="0"/>
              <a:t> z </a:t>
            </a:r>
            <a:r>
              <a:rPr lang="en-US" dirty="0" err="1" smtClean="0"/>
              <a:t>ofertami</a:t>
            </a:r>
            <a:r>
              <a:rPr lang="en-US" dirty="0" smtClean="0"/>
              <a:t> </a:t>
            </a:r>
            <a:r>
              <a:rPr lang="en-US" dirty="0" err="1" smtClean="0"/>
              <a:t>naprzemiennymi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Ruchy</a:t>
            </a:r>
            <a:r>
              <a:rPr lang="en-US" dirty="0" smtClean="0"/>
              <a:t> </a:t>
            </a:r>
            <a:r>
              <a:rPr lang="en-US" dirty="0" err="1" smtClean="0"/>
              <a:t>strategiczne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Równowaga</a:t>
            </a:r>
            <a:r>
              <a:rPr lang="en-US" dirty="0" smtClean="0"/>
              <a:t> </a:t>
            </a:r>
            <a:r>
              <a:rPr lang="en-US" dirty="0" err="1" smtClean="0"/>
              <a:t>stabilna</a:t>
            </a:r>
            <a:r>
              <a:rPr lang="en-US" dirty="0" smtClean="0"/>
              <a:t> </a:t>
            </a:r>
            <a:r>
              <a:rPr lang="en-US" dirty="0" err="1" smtClean="0"/>
              <a:t>ewolucyjnie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Przykłady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Dynamiczne</a:t>
            </a:r>
            <a:r>
              <a:rPr lang="en-US" b="1" dirty="0" smtClean="0"/>
              <a:t> </a:t>
            </a:r>
            <a:r>
              <a:rPr lang="en-US" b="1" dirty="0" err="1" smtClean="0"/>
              <a:t>gry</a:t>
            </a:r>
            <a:r>
              <a:rPr lang="en-US" b="1" dirty="0" smtClean="0"/>
              <a:t> z </a:t>
            </a:r>
            <a:r>
              <a:rPr lang="en-US" b="1" dirty="0" err="1" smtClean="0"/>
              <a:t>niedoskonała</a:t>
            </a:r>
            <a:r>
              <a:rPr lang="en-US" b="1" dirty="0" smtClean="0"/>
              <a:t> i </a:t>
            </a:r>
            <a:r>
              <a:rPr lang="en-US" b="1" dirty="0" err="1" smtClean="0"/>
              <a:t>zupełną</a:t>
            </a:r>
            <a:r>
              <a:rPr lang="en-US" b="1" dirty="0" smtClean="0"/>
              <a:t> </a:t>
            </a:r>
            <a:r>
              <a:rPr lang="en-US" b="1" dirty="0" err="1" smtClean="0"/>
              <a:t>informacją</a:t>
            </a:r>
            <a:endParaRPr lang="en-US" b="1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Zbiory</a:t>
            </a:r>
            <a:r>
              <a:rPr lang="en-US" dirty="0" smtClean="0"/>
              <a:t> </a:t>
            </a:r>
            <a:r>
              <a:rPr lang="en-US" dirty="0" err="1" smtClean="0"/>
              <a:t>informacyjne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Wiedza</a:t>
            </a:r>
            <a:r>
              <a:rPr lang="en-US" dirty="0" smtClean="0"/>
              <a:t> o </a:t>
            </a:r>
            <a:r>
              <a:rPr lang="en-US" dirty="0" err="1" smtClean="0"/>
              <a:t>grze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Równowaga</a:t>
            </a:r>
            <a:r>
              <a:rPr lang="en-US" dirty="0" smtClean="0"/>
              <a:t> </a:t>
            </a:r>
            <a:r>
              <a:rPr lang="en-US" dirty="0" err="1" smtClean="0"/>
              <a:t>doskonała</a:t>
            </a:r>
            <a:r>
              <a:rPr lang="en-US" dirty="0" smtClean="0"/>
              <a:t> w </a:t>
            </a:r>
            <a:r>
              <a:rPr lang="en-US" dirty="0" err="1" smtClean="0"/>
              <a:t>podgrach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Przykłady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Statyczne</a:t>
            </a:r>
            <a:r>
              <a:rPr lang="en-US" b="1" dirty="0" smtClean="0"/>
              <a:t> </a:t>
            </a:r>
            <a:r>
              <a:rPr lang="en-US" b="1" dirty="0" err="1" smtClean="0"/>
              <a:t>oraz</a:t>
            </a:r>
            <a:r>
              <a:rPr lang="en-US" b="1" dirty="0" smtClean="0"/>
              <a:t> </a:t>
            </a:r>
            <a:r>
              <a:rPr lang="en-US" b="1" dirty="0" err="1" smtClean="0"/>
              <a:t>dynamiczne</a:t>
            </a:r>
            <a:r>
              <a:rPr lang="en-US" b="1" dirty="0" smtClean="0"/>
              <a:t> </a:t>
            </a:r>
            <a:r>
              <a:rPr lang="en-US" b="1" dirty="0" err="1" smtClean="0"/>
              <a:t>gry</a:t>
            </a:r>
            <a:r>
              <a:rPr lang="en-US" b="1" dirty="0" smtClean="0"/>
              <a:t> z </a:t>
            </a:r>
            <a:r>
              <a:rPr lang="en-US" b="1" dirty="0" err="1" smtClean="0"/>
              <a:t>niezupełną</a:t>
            </a:r>
            <a:r>
              <a:rPr lang="en-US" b="1" dirty="0" smtClean="0"/>
              <a:t> </a:t>
            </a:r>
            <a:r>
              <a:rPr lang="en-US" b="1" dirty="0" err="1" smtClean="0"/>
              <a:t>informacją</a:t>
            </a:r>
            <a:endParaRPr lang="en-US" b="1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Gry</a:t>
            </a:r>
            <a:r>
              <a:rPr lang="en-US" dirty="0" smtClean="0"/>
              <a:t> i </a:t>
            </a:r>
            <a:r>
              <a:rPr lang="en-US" dirty="0" err="1" smtClean="0"/>
              <a:t>równowaga</a:t>
            </a:r>
            <a:r>
              <a:rPr lang="en-US" dirty="0" smtClean="0"/>
              <a:t> </a:t>
            </a:r>
            <a:r>
              <a:rPr lang="en-US" dirty="0" err="1" smtClean="0"/>
              <a:t>Bayesowska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Gry</a:t>
            </a:r>
            <a:r>
              <a:rPr lang="en-US" b="1" dirty="0" smtClean="0"/>
              <a:t> </a:t>
            </a:r>
            <a:r>
              <a:rPr lang="en-US" b="1" dirty="0" err="1" smtClean="0"/>
              <a:t>ściśle</a:t>
            </a:r>
            <a:r>
              <a:rPr lang="en-US" b="1" dirty="0" smtClean="0"/>
              <a:t> </a:t>
            </a:r>
            <a:r>
              <a:rPr lang="en-US" b="1" dirty="0" err="1" smtClean="0"/>
              <a:t>konkurencyjne</a:t>
            </a:r>
            <a:r>
              <a:rPr lang="en-US" dirty="0" smtClean="0"/>
              <a:t> – </a:t>
            </a:r>
            <a:r>
              <a:rPr lang="en-US" dirty="0" err="1" smtClean="0"/>
              <a:t>minimax</a:t>
            </a:r>
            <a:r>
              <a:rPr lang="en-US" dirty="0" smtClean="0"/>
              <a:t>, </a:t>
            </a:r>
            <a:r>
              <a:rPr lang="en-US" dirty="0" err="1" smtClean="0"/>
              <a:t>dualność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Elementy</a:t>
            </a:r>
            <a:r>
              <a:rPr lang="en-US" b="1" dirty="0" smtClean="0"/>
              <a:t> </a:t>
            </a:r>
            <a:r>
              <a:rPr lang="en-US" b="1" dirty="0" err="1" smtClean="0"/>
              <a:t>gier</a:t>
            </a:r>
            <a:r>
              <a:rPr lang="en-US" b="1" dirty="0" smtClean="0"/>
              <a:t> </a:t>
            </a:r>
            <a:r>
              <a:rPr lang="en-US" b="1" dirty="0" err="1" smtClean="0"/>
              <a:t>kooperatywnych</a:t>
            </a:r>
            <a:endParaRPr lang="en-US" b="1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Teoria</a:t>
            </a:r>
            <a:r>
              <a:rPr lang="en-US" dirty="0" smtClean="0"/>
              <a:t> </a:t>
            </a:r>
            <a:r>
              <a:rPr lang="en-US" dirty="0" err="1" smtClean="0"/>
              <a:t>skojarzeń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Model </a:t>
            </a:r>
            <a:r>
              <a:rPr lang="en-US" dirty="0" err="1" smtClean="0"/>
              <a:t>negocjacji</a:t>
            </a:r>
            <a:r>
              <a:rPr lang="en-US" dirty="0" smtClean="0"/>
              <a:t> </a:t>
            </a:r>
            <a:r>
              <a:rPr lang="en-US" dirty="0" err="1" smtClean="0"/>
              <a:t>Nasha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Koalicje</a:t>
            </a:r>
            <a:r>
              <a:rPr lang="en-US" dirty="0" smtClean="0"/>
              <a:t>, </a:t>
            </a:r>
            <a:r>
              <a:rPr lang="en-US" dirty="0" err="1" smtClean="0"/>
              <a:t>zbiory</a:t>
            </a:r>
            <a:r>
              <a:rPr lang="en-US" dirty="0" smtClean="0"/>
              <a:t> </a:t>
            </a:r>
            <a:r>
              <a:rPr lang="en-US" dirty="0" err="1" smtClean="0"/>
              <a:t>stabilne</a:t>
            </a:r>
            <a:r>
              <a:rPr lang="en-US" dirty="0" smtClean="0"/>
              <a:t>, </a:t>
            </a:r>
            <a:r>
              <a:rPr lang="en-US" dirty="0" err="1" smtClean="0"/>
              <a:t>rdzeń</a:t>
            </a:r>
            <a:r>
              <a:rPr lang="en-US" dirty="0" smtClean="0"/>
              <a:t> i </a:t>
            </a:r>
            <a:r>
              <a:rPr lang="en-US" dirty="0" err="1" smtClean="0"/>
              <a:t>wartość</a:t>
            </a:r>
            <a:r>
              <a:rPr lang="en-US" dirty="0" smtClean="0"/>
              <a:t> </a:t>
            </a:r>
            <a:r>
              <a:rPr lang="en-US" dirty="0" err="1" smtClean="0"/>
              <a:t>Shapleya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8355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Parę stron internetowych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http://www.gametheory.net/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</a:t>
            </a:r>
            <a:r>
              <a:rPr lang="pl-PL" dirty="0" smtClean="0">
                <a:hlinkClick r:id="rId3"/>
              </a:rPr>
              <a:t>://arielrubinstein.tau.ac.il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http://www.</a:t>
            </a:r>
            <a:r>
              <a:rPr lang="pl-PL" b="1" dirty="0" smtClean="0">
                <a:hlinkClick r:id="rId4"/>
              </a:rPr>
              <a:t>mazeworks</a:t>
            </a:r>
            <a:r>
              <a:rPr lang="pl-PL" dirty="0" smtClean="0">
                <a:hlinkClick r:id="rId4"/>
              </a:rPr>
              <a:t>.com/home.htm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Game theory attempts to mathematically capture behavior </a:t>
            </a:r>
            <a:r>
              <a:rPr lang="en-US" b="1" dirty="0" smtClean="0"/>
              <a:t>in strategic situations</a:t>
            </a:r>
            <a:r>
              <a:rPr lang="en-US" dirty="0" smtClean="0"/>
              <a:t>, or</a:t>
            </a:r>
            <a:r>
              <a:rPr lang="pl-PL" dirty="0" smtClean="0"/>
              <a:t> </a:t>
            </a:r>
            <a:r>
              <a:rPr lang="pl-PL" dirty="0" err="1" smtClean="0"/>
              <a:t>games</a:t>
            </a:r>
            <a:r>
              <a:rPr lang="en-US" dirty="0" smtClean="0"/>
              <a:t>, in which </a:t>
            </a:r>
            <a:r>
              <a:rPr lang="en-US" b="1" dirty="0" smtClean="0"/>
              <a:t>an</a:t>
            </a:r>
            <a:r>
              <a:rPr lang="en-US" dirty="0" smtClean="0"/>
              <a:t> </a:t>
            </a:r>
            <a:r>
              <a:rPr lang="en-US" b="1" dirty="0" smtClean="0"/>
              <a:t>individual's success in making choices depends on the choices of others</a:t>
            </a:r>
            <a:r>
              <a:rPr lang="en-US" dirty="0" smtClean="0"/>
              <a:t> (Myerson, 1991). While initially developed to analyze competitions in which one individual does better at another's expense (</a:t>
            </a:r>
            <a:r>
              <a:rPr lang="pl-PL" dirty="0" smtClean="0"/>
              <a:t>zero-sum </a:t>
            </a:r>
            <a:r>
              <a:rPr lang="pl-PL" dirty="0" err="1" smtClean="0"/>
              <a:t>games</a:t>
            </a:r>
            <a:r>
              <a:rPr lang="en-US" dirty="0" smtClean="0"/>
              <a:t>), it has been expanded to treat a wide class of interactions, which are classified according to several </a:t>
            </a:r>
            <a:r>
              <a:rPr lang="pl-PL" dirty="0" err="1" smtClean="0"/>
              <a:t>criteria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en-US" dirty="0" smtClean="0"/>
              <a:t>Today, "game theory is a sort of umbrella or </a:t>
            </a:r>
            <a:r>
              <a:rPr lang="en-US" b="1" dirty="0" smtClean="0"/>
              <a:t>'unified field' theory for the rational side of social science</a:t>
            </a:r>
            <a:r>
              <a:rPr lang="en-US" dirty="0" smtClean="0"/>
              <a:t>, where 'social' is interpreted broadly, to include </a:t>
            </a:r>
            <a:r>
              <a:rPr lang="en-US" b="1" dirty="0" smtClean="0"/>
              <a:t>human as well as non-human players (computers, animals, plants)</a:t>
            </a:r>
            <a:r>
              <a:rPr lang="en-US" dirty="0" smtClean="0"/>
              <a:t>"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pl-PL" dirty="0" err="1" smtClean="0"/>
              <a:t>Aumann</a:t>
            </a:r>
            <a:r>
              <a:rPr lang="pl-PL" dirty="0" smtClean="0"/>
              <a:t> 1987</a:t>
            </a:r>
            <a:r>
              <a:rPr lang="en-US" dirty="0" smtClean="0"/>
              <a:t>).</a:t>
            </a:r>
          </a:p>
          <a:p>
            <a:endParaRPr lang="pl-PL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Kryteria/typy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Niekooperacyjna</a:t>
            </a:r>
            <a:r>
              <a:rPr lang="pl-PL" dirty="0" smtClean="0"/>
              <a:t> </a:t>
            </a:r>
            <a:r>
              <a:rPr lang="pl-PL" dirty="0" err="1" smtClean="0"/>
              <a:t>vs</a:t>
            </a:r>
            <a:r>
              <a:rPr lang="pl-PL" dirty="0" smtClean="0"/>
              <a:t>. kooperacyjna</a:t>
            </a:r>
          </a:p>
          <a:p>
            <a:r>
              <a:rPr lang="pl-PL" dirty="0" smtClean="0"/>
              <a:t>Symetryczna </a:t>
            </a:r>
            <a:r>
              <a:rPr lang="pl-PL" dirty="0" err="1" smtClean="0"/>
              <a:t>vs</a:t>
            </a:r>
            <a:r>
              <a:rPr lang="pl-PL" dirty="0" smtClean="0"/>
              <a:t>. Asymetryczna</a:t>
            </a:r>
          </a:p>
          <a:p>
            <a:r>
              <a:rPr lang="pl-PL" dirty="0" smtClean="0"/>
              <a:t>O sumie zerowej i o sumie niezerowej</a:t>
            </a:r>
          </a:p>
          <a:p>
            <a:r>
              <a:rPr lang="pl-PL" dirty="0" smtClean="0"/>
              <a:t>Symultaniczna </a:t>
            </a:r>
            <a:r>
              <a:rPr lang="pl-PL" dirty="0" err="1" smtClean="0"/>
              <a:t>vs</a:t>
            </a:r>
            <a:r>
              <a:rPr lang="pl-PL" dirty="0" smtClean="0"/>
              <a:t>. sekwencyjna</a:t>
            </a:r>
          </a:p>
          <a:p>
            <a:r>
              <a:rPr lang="pl-PL" dirty="0" smtClean="0"/>
              <a:t>Z niezupełną informacją i z pełną informacją</a:t>
            </a:r>
          </a:p>
          <a:p>
            <a:r>
              <a:rPr lang="pl-PL" dirty="0" smtClean="0"/>
              <a:t>Statyczne </a:t>
            </a:r>
            <a:r>
              <a:rPr lang="pl-PL" dirty="0" err="1" smtClean="0"/>
              <a:t>vs</a:t>
            </a:r>
            <a:r>
              <a:rPr lang="pl-PL" dirty="0" smtClean="0"/>
              <a:t>. ewolucyjna </a:t>
            </a:r>
          </a:p>
          <a:p>
            <a:r>
              <a:rPr lang="pl-PL" dirty="0" smtClean="0"/>
              <a:t>Z doskonałą i z niedoskonałą informacją</a:t>
            </a:r>
          </a:p>
          <a:p>
            <a:r>
              <a:rPr lang="pl-PL" dirty="0" smtClean="0"/>
              <a:t>Dyskretne i ciągłe</a:t>
            </a:r>
          </a:p>
          <a:p>
            <a:r>
              <a:rPr lang="pl-PL" dirty="0" smtClean="0"/>
              <a:t>Z jednym i z wieloma graczami</a:t>
            </a:r>
            <a:endParaRPr lang="pl-PL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Zalążki teorii gier w szkole lwowsko-warszawskiej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Scottish_Ca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060848"/>
            <a:ext cx="3722515" cy="3908152"/>
          </a:xfrm>
          <a:prstGeom prst="rect">
            <a:avLst/>
          </a:prstGeom>
        </p:spPr>
      </p:pic>
      <p:pic>
        <p:nvPicPr>
          <p:cNvPr id="5" name="Obraz 4" descr="ban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38325" cy="2438400"/>
          </a:xfrm>
          <a:prstGeom prst="rect">
            <a:avLst/>
          </a:prstGeom>
        </p:spPr>
      </p:pic>
      <p:pic>
        <p:nvPicPr>
          <p:cNvPr id="6" name="Obraz 5" descr="220px-Hugo_Steinha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501008"/>
            <a:ext cx="1689750" cy="249622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1757</Words>
  <Application>Microsoft Office PowerPoint</Application>
  <PresentationFormat>Pokaz na ekranie (4:3)</PresentationFormat>
  <Paragraphs>337</Paragraphs>
  <Slides>49</Slides>
  <Notes>1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1" baseType="lpstr">
      <vt:lpstr>Motyw pakietu Office</vt:lpstr>
      <vt:lpstr>Równanie</vt:lpstr>
      <vt:lpstr>Wstęp do teorii gier</vt:lpstr>
      <vt:lpstr>Slajd 2</vt:lpstr>
      <vt:lpstr>Sprawy formalne</vt:lpstr>
      <vt:lpstr>Literatura, materiały</vt:lpstr>
      <vt:lpstr>Sylabus</vt:lpstr>
      <vt:lpstr>Parę stron internetowych</vt:lpstr>
      <vt:lpstr>Definicja</vt:lpstr>
      <vt:lpstr>Kryteria/typy</vt:lpstr>
      <vt:lpstr>Zalążki teorii gier w szkole lwowsko-warszawskiej</vt:lpstr>
      <vt:lpstr>Początki teorii gier, teorii aukcji i teorii gier ewolucyjnych</vt:lpstr>
      <vt:lpstr>Nagroda Nobla 1994</vt:lpstr>
      <vt:lpstr>Nagroda Nobla 1996</vt:lpstr>
      <vt:lpstr>Nagroda Nobla 2005</vt:lpstr>
      <vt:lpstr>Nagroda Nobla 2007</vt:lpstr>
      <vt:lpstr>Młodzi polscy ekonomiści zajmujący się teorią gier i podwalinami tej teorii</vt:lpstr>
      <vt:lpstr>Gra strategiczna</vt:lpstr>
      <vt:lpstr>Prisoner’s dilemma – dylemat więźnia</vt:lpstr>
      <vt:lpstr>Dylemat więźnia</vt:lpstr>
      <vt:lpstr>Dylemat więźnia - macierz wypłat</vt:lpstr>
      <vt:lpstr>Dylemat więźnia</vt:lpstr>
      <vt:lpstr>Stag hunt – polowanie na jelenia</vt:lpstr>
      <vt:lpstr>Stag hunt</vt:lpstr>
      <vt:lpstr>Inne przykłady stag hunt</vt:lpstr>
      <vt:lpstr>Battle of sexes</vt:lpstr>
      <vt:lpstr>Battle of sexes - bitwa płci</vt:lpstr>
      <vt:lpstr>Chicken game/Hawk-dove game</vt:lpstr>
      <vt:lpstr>Gra w tchórza</vt:lpstr>
      <vt:lpstr>Matching pennies</vt:lpstr>
      <vt:lpstr>Rock-Scissors-Paper</vt:lpstr>
      <vt:lpstr>Popularne gry</vt:lpstr>
      <vt:lpstr>Slajd 31</vt:lpstr>
      <vt:lpstr>Slajd 32</vt:lpstr>
      <vt:lpstr>Iteracyjna eliminacja strategii ściśle dominujących</vt:lpstr>
      <vt:lpstr>Strategie dominujące</vt:lpstr>
      <vt:lpstr>Różnica między ściślą i słabą dominacją</vt:lpstr>
      <vt:lpstr>Iteracyjna eliminacja strategii ściśle dominujących</vt:lpstr>
      <vt:lpstr>Up jest zdominowane przez Midd</vt:lpstr>
      <vt:lpstr>B jest zdominowane przez A</vt:lpstr>
      <vt:lpstr>Down jest zdominowane przez Midd, Cent jest zdominowane przez Left</vt:lpstr>
      <vt:lpstr>C jest zdominowane przez A, Right jest zdominowane przez Left </vt:lpstr>
      <vt:lpstr>Spotkanie w Princeton w 1949 roku</vt:lpstr>
      <vt:lpstr>John Von Neumann</vt:lpstr>
      <vt:lpstr>John Nash</vt:lpstr>
      <vt:lpstr>Jak grać?</vt:lpstr>
      <vt:lpstr>Slajd 45</vt:lpstr>
      <vt:lpstr>Równowaga w sensie Nasha</vt:lpstr>
      <vt:lpstr>Równowaga w sensie Nasha</vt:lpstr>
      <vt:lpstr>Przegląd tego, o czym będziemy mówić</vt:lpstr>
      <vt:lpstr>Slajd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teorii gier</dc:title>
  <dc:creator>Lewandowski Michał</dc:creator>
  <cp:lastModifiedBy>lewandowskim</cp:lastModifiedBy>
  <cp:revision>82</cp:revision>
  <dcterms:created xsi:type="dcterms:W3CDTF">2011-02-15T08:24:47Z</dcterms:created>
  <dcterms:modified xsi:type="dcterms:W3CDTF">2015-10-08T14:30:48Z</dcterms:modified>
</cp:coreProperties>
</file>